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6" r:id="rId2"/>
    <p:sldId id="257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/>
    <p:restoredTop sz="94714"/>
  </p:normalViewPr>
  <p:slideViewPr>
    <p:cSldViewPr snapToGrid="0" snapToObjects="1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eedsbeckett.ac.uk/-/media/files/academic-regs-new/2017/student/progressionawardfactsheetstudents.pdf?la=e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9B2CB-C61B-43E2-8BFF-E3933BB7B42E}" type="doc">
      <dgm:prSet loTypeId="urn:microsoft.com/office/officeart/2005/8/layout/hProcess9" loCatId="process" qsTypeId="urn:microsoft.com/office/officeart/2005/8/quickstyle/simple3" qsCatId="simple" csTypeId="urn:microsoft.com/office/officeart/2005/8/colors/accent3_2" csCatId="accent3" phldr="1"/>
      <dgm:spPr/>
    </dgm:pt>
    <dgm:pt modelId="{BA4512AC-EF9A-4B98-BF7F-BBD417D7E5FA}">
      <dgm:prSet phldrT="[Text]" custT="1"/>
      <dgm:spPr/>
      <dgm:t>
        <a:bodyPr/>
        <a:lstStyle/>
        <a:p>
          <a:r>
            <a:rPr lang="en-US" sz="1600" b="1">
              <a:latin typeface="Calibri" panose="020F0502020204030204" pitchFamily="34" charset="0"/>
              <a:cs typeface="Calibri" panose="020F0502020204030204" pitchFamily="34" charset="0"/>
            </a:rPr>
            <a:t>Classification Upgrade Rules</a:t>
          </a:r>
        </a:p>
      </dgm:t>
    </dgm:pt>
    <dgm:pt modelId="{E6DA24A6-837C-4E81-BA29-B00ABF985C52}" type="parTrans" cxnId="{76FA7CB7-8DF7-43F3-AD4C-EF554FE108CB}">
      <dgm:prSet/>
      <dgm:spPr/>
      <dgm:t>
        <a:bodyPr/>
        <a:lstStyle/>
        <a:p>
          <a:endParaRPr lang="en-US" sz="2000"/>
        </a:p>
      </dgm:t>
    </dgm:pt>
    <dgm:pt modelId="{6F7A05B5-F0A6-4D7C-970F-D60C4D463245}" type="sibTrans" cxnId="{76FA7CB7-8DF7-43F3-AD4C-EF554FE108CB}">
      <dgm:prSet/>
      <dgm:spPr/>
      <dgm:t>
        <a:bodyPr/>
        <a:lstStyle/>
        <a:p>
          <a:endParaRPr lang="en-US" sz="2000"/>
        </a:p>
      </dgm:t>
    </dgm:pt>
    <dgm:pt modelId="{018A1734-BEFD-4D37-8E27-227A59AD604F}">
      <dgm:prSet phldrT="[Text]" custT="1"/>
      <dgm:spPr/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Part 2: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50% or more of level 6 </a:t>
          </a:r>
          <a:r>
            <a:rPr lang="en-US" sz="1600" u="sng" dirty="0">
              <a:latin typeface="Calibri" panose="020F0502020204030204" pitchFamily="34" charset="0"/>
              <a:cs typeface="Calibri" panose="020F0502020204030204" pitchFamily="34" charset="0"/>
            </a:rPr>
            <a:t>credits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are also in the higher classification band</a:t>
          </a:r>
        </a:p>
      </dgm:t>
    </dgm:pt>
    <dgm:pt modelId="{1AF2C2B6-9F5B-4F45-9A66-DC81B154EA0B}" type="parTrans" cxnId="{8BF413CD-5C14-485E-9007-36555225CB6D}">
      <dgm:prSet/>
      <dgm:spPr/>
      <dgm:t>
        <a:bodyPr/>
        <a:lstStyle/>
        <a:p>
          <a:endParaRPr lang="en-US" sz="2000"/>
        </a:p>
      </dgm:t>
    </dgm:pt>
    <dgm:pt modelId="{52F69303-1F32-4B36-82BA-8BD2F37DEEF6}" type="sibTrans" cxnId="{8BF413CD-5C14-485E-9007-36555225CB6D}">
      <dgm:prSet/>
      <dgm:spPr/>
      <dgm:t>
        <a:bodyPr/>
        <a:lstStyle/>
        <a:p>
          <a:endParaRPr lang="en-US" sz="2000"/>
        </a:p>
      </dgm:t>
    </dgm:pt>
    <dgm:pt modelId="{E10B2AFF-92A7-4A71-B7A7-1300952724D5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Final average mark is raised to the higher classification band</a:t>
          </a:r>
        </a:p>
      </dgm:t>
    </dgm:pt>
    <dgm:pt modelId="{E9FC1008-D6AE-4589-8098-FE7A76E548EC}" type="parTrans" cxnId="{49116C7B-0FEC-4CB0-B991-AE7ACB7A698F}">
      <dgm:prSet/>
      <dgm:spPr/>
      <dgm:t>
        <a:bodyPr/>
        <a:lstStyle/>
        <a:p>
          <a:endParaRPr lang="en-US" sz="2000"/>
        </a:p>
      </dgm:t>
    </dgm:pt>
    <dgm:pt modelId="{7F3708FB-6F55-4DAE-BF6E-82447EA6304A}" type="sibTrans" cxnId="{49116C7B-0FEC-4CB0-B991-AE7ACB7A698F}">
      <dgm:prSet/>
      <dgm:spPr/>
      <dgm:t>
        <a:bodyPr/>
        <a:lstStyle/>
        <a:p>
          <a:endParaRPr lang="en-US" sz="2000"/>
        </a:p>
      </dgm:t>
    </dgm:pt>
    <dgm:pt modelId="{99FF857B-EFCE-4367-8A33-5BAEF325B8E6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Part 1:</a:t>
          </a:r>
          <a:r>
            <a:rPr lang="en-US" sz="1600" dirty="0" smtClean="0">
              <a:latin typeface="Calibri" panose="020F0502020204030204" pitchFamily="34" charset="0"/>
              <a:cs typeface="Calibri" panose="020F0502020204030204" pitchFamily="34" charset="0"/>
            </a:rPr>
            <a:t> final honours degree average mark (</a:t>
          </a:r>
          <a:r>
            <a:rPr lang="en-US" sz="1600" u="none" dirty="0" smtClean="0">
              <a:latin typeface="Calibri" panose="020F0502020204030204" pitchFamily="34" charset="0"/>
              <a:cs typeface="Calibri" panose="020F0502020204030204" pitchFamily="34" charset="0"/>
            </a:rPr>
            <a:t>after</a:t>
          </a:r>
          <a:r>
            <a:rPr lang="en-US" sz="16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u="sng" dirty="0" smtClean="0">
              <a:latin typeface="Calibri" panose="020F0502020204030204" pitchFamily="34" charset="0"/>
              <a:cs typeface="Calibri" panose="020F0502020204030204" pitchFamily="34" charset="0"/>
            </a:rPr>
            <a:t>Best 100</a:t>
          </a:r>
          <a:r>
            <a:rPr lang="en-US" sz="1600" dirty="0" smtClean="0">
              <a:latin typeface="Calibri" panose="020F0502020204030204" pitchFamily="34" charset="0"/>
              <a:cs typeface="Calibri" panose="020F0502020204030204" pitchFamily="34" charset="0"/>
            </a:rPr>
            <a:t> is applied) ends in 8/9 (e.g. 69)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C4DD5A61-3D9B-4172-BF5B-6E0F137566FF}" type="parTrans" cxnId="{4D477168-6F64-49A3-87E2-269C823D5A3D}">
      <dgm:prSet/>
      <dgm:spPr/>
      <dgm:t>
        <a:bodyPr/>
        <a:lstStyle/>
        <a:p>
          <a:endParaRPr lang="en-US" sz="2000"/>
        </a:p>
      </dgm:t>
    </dgm:pt>
    <dgm:pt modelId="{BC92D556-CDEB-4F43-AFD8-F3A29C9023B9}" type="sibTrans" cxnId="{4D477168-6F64-49A3-87E2-269C823D5A3D}">
      <dgm:prSet/>
      <dgm:spPr/>
      <dgm:t>
        <a:bodyPr/>
        <a:lstStyle/>
        <a:p>
          <a:endParaRPr lang="en-US" sz="2000"/>
        </a:p>
      </dgm:t>
    </dgm:pt>
    <dgm:pt modelId="{2AFF81D7-443A-462F-A932-F68AD719EEA6}" type="pres">
      <dgm:prSet presAssocID="{F0A9B2CB-C61B-43E2-8BFF-E3933BB7B42E}" presName="CompostProcess" presStyleCnt="0">
        <dgm:presLayoutVars>
          <dgm:dir/>
          <dgm:resizeHandles val="exact"/>
        </dgm:presLayoutVars>
      </dgm:prSet>
      <dgm:spPr/>
    </dgm:pt>
    <dgm:pt modelId="{799D3E60-BB76-4317-B38D-5C15E0A72F32}" type="pres">
      <dgm:prSet presAssocID="{F0A9B2CB-C61B-43E2-8BFF-E3933BB7B42E}" presName="arrow" presStyleLbl="bgShp" presStyleIdx="0" presStyleCnt="1" custLinFactNeighborX="-232" custLinFactNeighborY="1837"/>
      <dgm:spPr/>
    </dgm:pt>
    <dgm:pt modelId="{70AABEC6-4400-4C62-873F-7F46507F8909}" type="pres">
      <dgm:prSet presAssocID="{F0A9B2CB-C61B-43E2-8BFF-E3933BB7B42E}" presName="linearProcess" presStyleCnt="0"/>
      <dgm:spPr/>
    </dgm:pt>
    <dgm:pt modelId="{283A279B-584B-469A-A58F-FCD3DA03DCCE}" type="pres">
      <dgm:prSet presAssocID="{BA4512AC-EF9A-4B98-BF7F-BBD417D7E5FA}" presName="textNode" presStyleLbl="node1" presStyleIdx="0" presStyleCnt="4" custScaleY="129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20013-34BE-4F5B-BC44-E6FD4631831E}" type="pres">
      <dgm:prSet presAssocID="{6F7A05B5-F0A6-4D7C-970F-D60C4D463245}" presName="sibTrans" presStyleCnt="0"/>
      <dgm:spPr/>
    </dgm:pt>
    <dgm:pt modelId="{529B9ABC-7232-4978-BDF6-EB49B20F9F9C}" type="pres">
      <dgm:prSet presAssocID="{99FF857B-EFCE-4367-8A33-5BAEF325B8E6}" presName="textNode" presStyleLbl="node1" presStyleIdx="1" presStyleCnt="4" custScaleY="129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47ACF-BE63-4648-9629-5DECB6AFB085}" type="pres">
      <dgm:prSet presAssocID="{BC92D556-CDEB-4F43-AFD8-F3A29C9023B9}" presName="sibTrans" presStyleCnt="0"/>
      <dgm:spPr/>
    </dgm:pt>
    <dgm:pt modelId="{333FF99B-8D87-47B0-B873-DB70FB1610D3}" type="pres">
      <dgm:prSet presAssocID="{018A1734-BEFD-4D37-8E27-227A59AD604F}" presName="textNode" presStyleLbl="node1" presStyleIdx="2" presStyleCnt="4" custScaleY="129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6C831-6FD0-4AF0-8F07-A063ABE5BAAF}" type="pres">
      <dgm:prSet presAssocID="{52F69303-1F32-4B36-82BA-8BD2F37DEEF6}" presName="sibTrans" presStyleCnt="0"/>
      <dgm:spPr/>
    </dgm:pt>
    <dgm:pt modelId="{DADA076A-CE74-4A41-A412-5EC04098CBFB}" type="pres">
      <dgm:prSet presAssocID="{E10B2AFF-92A7-4A71-B7A7-1300952724D5}" presName="textNode" presStyleLbl="node1" presStyleIdx="3" presStyleCnt="4" custScaleY="129021" custLinFactX="453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34880-E051-4636-9480-43B117C63731}" type="presOf" srcId="{BA4512AC-EF9A-4B98-BF7F-BBD417D7E5FA}" destId="{283A279B-584B-469A-A58F-FCD3DA03DCCE}" srcOrd="0" destOrd="0" presId="urn:microsoft.com/office/officeart/2005/8/layout/hProcess9"/>
    <dgm:cxn modelId="{D5BD7294-C6A0-4FB9-9EFB-8DB95C7AB63F}" type="presOf" srcId="{018A1734-BEFD-4D37-8E27-227A59AD604F}" destId="{333FF99B-8D87-47B0-B873-DB70FB1610D3}" srcOrd="0" destOrd="0" presId="urn:microsoft.com/office/officeart/2005/8/layout/hProcess9"/>
    <dgm:cxn modelId="{4D477168-6F64-49A3-87E2-269C823D5A3D}" srcId="{F0A9B2CB-C61B-43E2-8BFF-E3933BB7B42E}" destId="{99FF857B-EFCE-4367-8A33-5BAEF325B8E6}" srcOrd="1" destOrd="0" parTransId="{C4DD5A61-3D9B-4172-BF5B-6E0F137566FF}" sibTransId="{BC92D556-CDEB-4F43-AFD8-F3A29C9023B9}"/>
    <dgm:cxn modelId="{8BF413CD-5C14-485E-9007-36555225CB6D}" srcId="{F0A9B2CB-C61B-43E2-8BFF-E3933BB7B42E}" destId="{018A1734-BEFD-4D37-8E27-227A59AD604F}" srcOrd="2" destOrd="0" parTransId="{1AF2C2B6-9F5B-4F45-9A66-DC81B154EA0B}" sibTransId="{52F69303-1F32-4B36-82BA-8BD2F37DEEF6}"/>
    <dgm:cxn modelId="{76FA7CB7-8DF7-43F3-AD4C-EF554FE108CB}" srcId="{F0A9B2CB-C61B-43E2-8BFF-E3933BB7B42E}" destId="{BA4512AC-EF9A-4B98-BF7F-BBD417D7E5FA}" srcOrd="0" destOrd="0" parTransId="{E6DA24A6-837C-4E81-BA29-B00ABF985C52}" sibTransId="{6F7A05B5-F0A6-4D7C-970F-D60C4D463245}"/>
    <dgm:cxn modelId="{CBF3DDB7-4DBC-477D-B060-7EA27B954CE5}" type="presOf" srcId="{99FF857B-EFCE-4367-8A33-5BAEF325B8E6}" destId="{529B9ABC-7232-4978-BDF6-EB49B20F9F9C}" srcOrd="0" destOrd="0" presId="urn:microsoft.com/office/officeart/2005/8/layout/hProcess9"/>
    <dgm:cxn modelId="{49116C7B-0FEC-4CB0-B991-AE7ACB7A698F}" srcId="{F0A9B2CB-C61B-43E2-8BFF-E3933BB7B42E}" destId="{E10B2AFF-92A7-4A71-B7A7-1300952724D5}" srcOrd="3" destOrd="0" parTransId="{E9FC1008-D6AE-4589-8098-FE7A76E548EC}" sibTransId="{7F3708FB-6F55-4DAE-BF6E-82447EA6304A}"/>
    <dgm:cxn modelId="{9078F5D2-44B0-4135-B165-6A157BB9B51E}" type="presOf" srcId="{E10B2AFF-92A7-4A71-B7A7-1300952724D5}" destId="{DADA076A-CE74-4A41-A412-5EC04098CBFB}" srcOrd="0" destOrd="0" presId="urn:microsoft.com/office/officeart/2005/8/layout/hProcess9"/>
    <dgm:cxn modelId="{F8FF823D-7671-45D2-B6E8-6E5F89ABF37C}" type="presOf" srcId="{F0A9B2CB-C61B-43E2-8BFF-E3933BB7B42E}" destId="{2AFF81D7-443A-462F-A932-F68AD719EEA6}" srcOrd="0" destOrd="0" presId="urn:microsoft.com/office/officeart/2005/8/layout/hProcess9"/>
    <dgm:cxn modelId="{308B3232-9D3F-4E30-9D36-340EEFD60595}" type="presParOf" srcId="{2AFF81D7-443A-462F-A932-F68AD719EEA6}" destId="{799D3E60-BB76-4317-B38D-5C15E0A72F32}" srcOrd="0" destOrd="0" presId="urn:microsoft.com/office/officeart/2005/8/layout/hProcess9"/>
    <dgm:cxn modelId="{D83B92B9-BE09-42B1-B3FC-112D255D6A89}" type="presParOf" srcId="{2AFF81D7-443A-462F-A932-F68AD719EEA6}" destId="{70AABEC6-4400-4C62-873F-7F46507F8909}" srcOrd="1" destOrd="0" presId="urn:microsoft.com/office/officeart/2005/8/layout/hProcess9"/>
    <dgm:cxn modelId="{423D7FD9-8942-43C5-A4CB-47F514FE40F8}" type="presParOf" srcId="{70AABEC6-4400-4C62-873F-7F46507F8909}" destId="{283A279B-584B-469A-A58F-FCD3DA03DCCE}" srcOrd="0" destOrd="0" presId="urn:microsoft.com/office/officeart/2005/8/layout/hProcess9"/>
    <dgm:cxn modelId="{6123CA85-3082-433D-9E09-7548A93B9D35}" type="presParOf" srcId="{70AABEC6-4400-4C62-873F-7F46507F8909}" destId="{27C20013-34BE-4F5B-BC44-E6FD4631831E}" srcOrd="1" destOrd="0" presId="urn:microsoft.com/office/officeart/2005/8/layout/hProcess9"/>
    <dgm:cxn modelId="{3328A0A1-5C07-4B21-BD1C-2C3B59A24725}" type="presParOf" srcId="{70AABEC6-4400-4C62-873F-7F46507F8909}" destId="{529B9ABC-7232-4978-BDF6-EB49B20F9F9C}" srcOrd="2" destOrd="0" presId="urn:microsoft.com/office/officeart/2005/8/layout/hProcess9"/>
    <dgm:cxn modelId="{3CC503B8-D4BB-460E-A086-12187924A79C}" type="presParOf" srcId="{70AABEC6-4400-4C62-873F-7F46507F8909}" destId="{B9A47ACF-BE63-4648-9629-5DECB6AFB085}" srcOrd="3" destOrd="0" presId="urn:microsoft.com/office/officeart/2005/8/layout/hProcess9"/>
    <dgm:cxn modelId="{81304C3C-7573-4FA2-A5F8-B040934DBBAB}" type="presParOf" srcId="{70AABEC6-4400-4C62-873F-7F46507F8909}" destId="{333FF99B-8D87-47B0-B873-DB70FB1610D3}" srcOrd="4" destOrd="0" presId="urn:microsoft.com/office/officeart/2005/8/layout/hProcess9"/>
    <dgm:cxn modelId="{4DB11DAD-3DC3-4AC5-8B60-F1A524371321}" type="presParOf" srcId="{70AABEC6-4400-4C62-873F-7F46507F8909}" destId="{9216C831-6FD0-4AF0-8F07-A063ABE5BAAF}" srcOrd="5" destOrd="0" presId="urn:microsoft.com/office/officeart/2005/8/layout/hProcess9"/>
    <dgm:cxn modelId="{8C4DE053-3B78-489F-8C80-41A18C1A21D7}" type="presParOf" srcId="{70AABEC6-4400-4C62-873F-7F46507F8909}" destId="{DADA076A-CE74-4A41-A412-5EC04098CBF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D3E60-BB76-4317-B38D-5C15E0A72F32}">
      <dsp:nvSpPr>
        <dsp:cNvPr id="0" name=""/>
        <dsp:cNvSpPr/>
      </dsp:nvSpPr>
      <dsp:spPr>
        <a:xfrm>
          <a:off x="746523" y="0"/>
          <a:ext cx="8689060" cy="347126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3A279B-584B-469A-A58F-FCD3DA03DCCE}">
      <dsp:nvSpPr>
        <dsp:cNvPr id="0" name=""/>
        <dsp:cNvSpPr/>
      </dsp:nvSpPr>
      <dsp:spPr>
        <a:xfrm>
          <a:off x="3493" y="839901"/>
          <a:ext cx="2270096" cy="1791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atin typeface="Calibri" panose="020F0502020204030204" pitchFamily="34" charset="0"/>
              <a:cs typeface="Calibri" panose="020F0502020204030204" pitchFamily="34" charset="0"/>
            </a:rPr>
            <a:t>Classification Upgrade Rules</a:t>
          </a:r>
        </a:p>
      </dsp:txBody>
      <dsp:txXfrm>
        <a:off x="90945" y="927353"/>
        <a:ext cx="2095192" cy="1616561"/>
      </dsp:txXfrm>
    </dsp:sp>
    <dsp:sp modelId="{529B9ABC-7232-4978-BDF6-EB49B20F9F9C}">
      <dsp:nvSpPr>
        <dsp:cNvPr id="0" name=""/>
        <dsp:cNvSpPr/>
      </dsp:nvSpPr>
      <dsp:spPr>
        <a:xfrm>
          <a:off x="2651940" y="839901"/>
          <a:ext cx="2270096" cy="1791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Part 1: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final honours degree average mark (</a:t>
          </a:r>
          <a:r>
            <a:rPr lang="en-US" sz="160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after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u="sng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Best 100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is applied) ends in 8/9 (e.g. 69)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39392" y="927353"/>
        <a:ext cx="2095192" cy="1616561"/>
      </dsp:txXfrm>
    </dsp:sp>
    <dsp:sp modelId="{333FF99B-8D87-47B0-B873-DB70FB1610D3}">
      <dsp:nvSpPr>
        <dsp:cNvPr id="0" name=""/>
        <dsp:cNvSpPr/>
      </dsp:nvSpPr>
      <dsp:spPr>
        <a:xfrm>
          <a:off x="5300386" y="839901"/>
          <a:ext cx="2270096" cy="1791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Part 2: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50% or more of level 6 </a:t>
          </a:r>
          <a:r>
            <a:rPr lang="en-US" sz="1600" u="sng" kern="1200" dirty="0">
              <a:latin typeface="Calibri" panose="020F0502020204030204" pitchFamily="34" charset="0"/>
              <a:cs typeface="Calibri" panose="020F0502020204030204" pitchFamily="34" charset="0"/>
            </a:rPr>
            <a:t>credits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are also in the higher classification band</a:t>
          </a:r>
        </a:p>
      </dsp:txBody>
      <dsp:txXfrm>
        <a:off x="5387838" y="927353"/>
        <a:ext cx="2095192" cy="1616561"/>
      </dsp:txXfrm>
    </dsp:sp>
    <dsp:sp modelId="{DADA076A-CE74-4A41-A412-5EC04098CBFB}">
      <dsp:nvSpPr>
        <dsp:cNvPr id="0" name=""/>
        <dsp:cNvSpPr/>
      </dsp:nvSpPr>
      <dsp:spPr>
        <a:xfrm>
          <a:off x="7952327" y="839901"/>
          <a:ext cx="2270096" cy="1791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Final average mark is raised to the higher classification band</a:t>
          </a:r>
        </a:p>
      </dsp:txBody>
      <dsp:txXfrm>
        <a:off x="8039779" y="927353"/>
        <a:ext cx="2095192" cy="1616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F49D8-0B54-4A42-8C2E-8CDBC504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57" y="1341358"/>
            <a:ext cx="2575314" cy="107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0293624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0258316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6058" y="1341718"/>
            <a:ext cx="2575314" cy="1078860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9276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8" y="476250"/>
            <a:ext cx="5616161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66295"/>
            <a:ext cx="5616575" cy="35192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256" y="0"/>
            <a:ext cx="465633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267D2-0B9C-6141-A0F0-AE806E1FB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719833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9834" y="0"/>
            <a:ext cx="465633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CC745-F299-CA44-921C-E0C2BC629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9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2A44E0D-AD37-B64A-8087-4B04C08A44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0"/>
            <a:ext cx="4895832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E15AA6C-F6DF-F943-A289-C06A927AF9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3429000"/>
            <a:ext cx="4895832" cy="3430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CED46-6A49-DC4E-B76D-D628758B5A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D9C2BA4-03E6-EC40-89CA-D2621E712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448F55-EA63-664C-9AA5-E2C41B606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61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00F4128-B022-BF49-9B0B-ED727D588C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0001" y="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68B268-3513-1646-B5F3-B131AA38FB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457200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2701770-7835-3041-B7FA-B708B6435C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2286000"/>
            <a:ext cx="4896167" cy="228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96674-7D62-874E-89EB-26F574D41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DCFA35-7794-A14F-AE55-7DBF8ECB2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C7E622E-1D59-884A-B39E-1D1F251C4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11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F89479A-879C-FB47-AD26-296CC44EC0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4323833-A9C0-584F-ADEE-4E223A9339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17136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091CC3E-CE50-ED48-AE9A-A0AEF9D166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01" y="51408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FBE944B-B15E-6D42-BF79-08A2528744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001" y="3427200"/>
            <a:ext cx="4895832" cy="1717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146D0-48D7-6449-A4C1-789474A24B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F60618D-E742-7C4F-8958-FFF3B1231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2" y="476250"/>
            <a:ext cx="5606465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73C61ED-0CD3-CC42-8249-30B999D77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166295"/>
            <a:ext cx="5606878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093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7" y="476250"/>
            <a:ext cx="6973289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1999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66295"/>
            <a:ext cx="6973802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59934" y="0"/>
            <a:ext cx="325720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21AFD-7BAA-474E-9B21-0EC9E524E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92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D06EE6-009C-3448-B0AD-7241B89C16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2189" y="0"/>
            <a:ext cx="325720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5574" y="476250"/>
            <a:ext cx="7015604" cy="15270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719183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5572" y="2166295"/>
            <a:ext cx="7016120" cy="3519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38C3C-44A8-7B49-97F3-18DB98877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4005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E00F8-23E4-F74B-8C58-C57BA9DCB080}"/>
              </a:ext>
            </a:extLst>
          </p:cNvPr>
          <p:cNvSpPr/>
          <p:nvPr userDrawn="1"/>
        </p:nvSpPr>
        <p:spPr>
          <a:xfrm rot="10800000">
            <a:off x="478366" y="0"/>
            <a:ext cx="51434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922829-9018-D846-ABC5-C445BD1245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1650" y="3682554"/>
            <a:ext cx="5598364" cy="23919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25793-DA45-3A4B-9142-B0ECC42BB418}"/>
              </a:ext>
            </a:extLst>
          </p:cNvPr>
          <p:cNvSpPr/>
          <p:nvPr userDrawn="1"/>
        </p:nvSpPr>
        <p:spPr>
          <a:xfrm rot="10800000">
            <a:off x="1557" y="0"/>
            <a:ext cx="47680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57ACA-9630-8644-802F-4BA04C062E18}"/>
              </a:ext>
            </a:extLst>
          </p:cNvPr>
          <p:cNvSpPr txBox="1">
            <a:spLocks/>
          </p:cNvSpPr>
          <p:nvPr userDrawn="1"/>
        </p:nvSpPr>
        <p:spPr>
          <a:xfrm>
            <a:off x="6096001" y="2935843"/>
            <a:ext cx="5617633" cy="5460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F83993-A4E8-874F-8106-64D02F6A0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7719" y="2770920"/>
            <a:ext cx="3131072" cy="1312555"/>
          </a:xfrm>
          <a:prstGeom prst="rect">
            <a:avLst/>
          </a:prstGeom>
        </p:spPr>
      </p:pic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069DECC7-F80D-7242-8283-1BE620EBCE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7719" y="2770919"/>
            <a:ext cx="3131072" cy="1312555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424226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6F49D8-0B54-4A42-8C2E-8CDBC504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57" y="1341358"/>
            <a:ext cx="2575314" cy="107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3024230"/>
            <a:ext cx="11234208" cy="231714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5" y="5521373"/>
            <a:ext cx="11195674" cy="555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6058" y="1341718"/>
            <a:ext cx="2575314" cy="1078860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196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368" y="2049229"/>
            <a:ext cx="5617633" cy="2145059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17" y="4227740"/>
            <a:ext cx="5598364" cy="58103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2469D-BB53-7044-9ABF-38DB96981451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FD18A-DB82-FA40-A273-CAC035AE36A2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84AD22-8A60-354E-921E-81B80F3EE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369" y="2815287"/>
            <a:ext cx="2928743" cy="1227428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9CF9BC-6E00-604B-880B-7A2220C7C9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52991" y="2815287"/>
            <a:ext cx="2922363" cy="1227428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US" dirty="0"/>
              <a:t>Insert school logo</a:t>
            </a:r>
          </a:p>
        </p:txBody>
      </p:sp>
    </p:spTree>
    <p:extLst>
      <p:ext uri="{BB962C8B-B14F-4D97-AF65-F5344CB8AC3E}">
        <p14:creationId xmlns:p14="http://schemas.microsoft.com/office/powerpoint/2010/main" val="124043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4D3B4-35A9-E445-B5B9-0B3FAC17E4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299" y="1554034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DB614C-41FB-5848-8FB8-F3ACE8729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882" y="1547287"/>
            <a:ext cx="1440000" cy="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1726E6C-AD25-E441-8362-FEA28FFE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6" y="4171653"/>
            <a:ext cx="10260141" cy="28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Breaker sub-heading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8298D0-9789-3046-A0BA-E685BD360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8" y="2528521"/>
            <a:ext cx="10259385" cy="146313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</a:t>
            </a:r>
            <a:br>
              <a:rPr lang="en-US" dirty="0"/>
            </a:br>
            <a:r>
              <a:rPr lang="en-US" dirty="0"/>
              <a:t>heading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3779A-FBA3-A14F-95B9-92076144D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299" y="1554034"/>
            <a:ext cx="1451155" cy="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BB473D-FAF0-D246-BC0C-0F89CEA32D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185" y="476250"/>
            <a:ext cx="10258326" cy="131500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0A2494-5531-9947-BFCB-2EEFF9BC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2166295"/>
            <a:ext cx="10259082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A2C6E-22DF-9E4C-83C8-B895E4A44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9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E38F9E-A177-6340-97E3-A4C98AFBA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A2E4FD-AD4D-A54B-85F7-DD5E1732C4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185" y="476250"/>
            <a:ext cx="10258326" cy="131500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heading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07388E-34B9-704F-9DF7-2F865CB7C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184" y="2166295"/>
            <a:ext cx="10259082" cy="35192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63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68453E-2293-9C49-BCA8-4B1A9FE4CBDB}"/>
              </a:ext>
            </a:extLst>
          </p:cNvPr>
          <p:cNvSpPr/>
          <p:nvPr userDrawn="1"/>
        </p:nvSpPr>
        <p:spPr>
          <a:xfrm>
            <a:off x="11472000" y="0"/>
            <a:ext cx="72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ED222-0BD1-2447-A8EE-6EBC925DD73C}"/>
              </a:ext>
            </a:extLst>
          </p:cNvPr>
          <p:cNvSpPr/>
          <p:nvPr userDrawn="1"/>
        </p:nvSpPr>
        <p:spPr>
          <a:xfrm>
            <a:off x="11232000" y="0"/>
            <a:ext cx="2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ACB03-8461-3B4F-A02A-BB456D5DD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366" y="6049974"/>
            <a:ext cx="1049220" cy="4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83850"/>
            <a:ext cx="1123420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944348"/>
            <a:ext cx="11234209" cy="44374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37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8" orient="horz" pos="2795">
          <p15:clr>
            <a:srgbClr val="F26B43"/>
          </p15:clr>
        </p15:guide>
        <p15:guide id="9" orient="horz" pos="15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edsbeckett.ac.uk/-/media/files/academic-regs-new/2017/4_progression_and_award.pdf?la=en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leedsbeckett.ac.uk/-/media/files/academic-regs-new/section-four/upgrade-rule-factsheet.pdf?la=e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E3D66-0DD0-804E-8D53-B64DCB833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15" y="2258111"/>
            <a:ext cx="10293624" cy="231714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Undergraduate Students: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Progression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Award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B9881C-4CF4-974A-93B9-D9A0EBEC6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5" y="4966037"/>
            <a:ext cx="10258316" cy="135455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do I progress between levels?</a:t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is my final award calculated? 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74143"/>
            <a:ext cx="822960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Progression from Level 4 to Level 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41438"/>
            <a:ext cx="10540538" cy="5111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New undergraduate students will study modules worth 120 credit points at level 4. You will need to pass modules worth at least </a:t>
            </a:r>
            <a:r>
              <a:rPr lang="en-GB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 points to progress from level 4 to Level 5.  This means: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must pass 5 out of 6 “standard 20 credit point” modules with a mark of 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or more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must achieve an average across the whole level of 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or more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may fail one module (20 credits) and still progress but you must achieve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less than 30%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this module</a:t>
            </a:r>
            <a:endParaRPr lang="en-GB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You must submit work for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component of assessment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Any re-assessments will be set at component level</a:t>
            </a:r>
            <a:endParaRPr lang="en-GB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component is a part of a module which has a final assessment attached to it – e.g. a module with 30% exam and 70% coursework has two components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You may be re-assessed in up to 100% of the level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63563"/>
            <a:ext cx="822960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Progression from Level 5 to Level 6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41438"/>
            <a:ext cx="10399222" cy="5111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Once you progress to level 5, the position is the same. You will study modules worth 120 credit points and you will need to pass modules worth at least </a:t>
            </a:r>
            <a:r>
              <a:rPr lang="en-GB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 points to progress from level 5 to level 6.  As before, this means: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must pass 5 out of 6 “standard 20 credit point” modules with a mark of 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or more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must achieve an average across the whole level of </a:t>
            </a:r>
            <a:r>
              <a:rPr lang="en-GB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 or more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may fail one module (20 credits) and still progress but you must achieve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less than 30%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this module</a:t>
            </a:r>
            <a:endParaRPr lang="en-GB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must submit work for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component of assessment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Any re-assessments will be set at component level</a:t>
            </a:r>
            <a:endParaRPr lang="en-GB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component is a part of a module which has a final assessment attached to it – e.g. a module with 30% exam and 70% coursework has two components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You may be re-assessed in up to 100% of the level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63563"/>
            <a:ext cx="822960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Eligibility for Final Award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620252"/>
            <a:ext cx="10355180" cy="48329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Upon completion of the final level of your course you will be considered for your eligibility for an award for the course you registered on.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award has a different set of requirements that you need to achieve – see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section 4.3.3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Academic Regulations for details relating to your award.</a:t>
            </a:r>
            <a:endParaRPr lang="en-GB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endParaRPr lang="en-GB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endParaRPr lang="en-GB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You must submit work for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component of assessment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Any re-assessments will be set at component level</a:t>
            </a:r>
            <a:endParaRPr lang="en-GB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component is a part of a module which has a final assessment attached to it – e.g. a module with 30% exam and 70% coursework has two components</a:t>
            </a:r>
          </a:p>
          <a:p>
            <a:pPr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You may be re-assessed in up to 100% of the level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357765"/>
            <a:ext cx="822960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Honours Degrees: Award Calculation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40327" y="1135640"/>
            <a:ext cx="9850582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Honours degree classifications are awarded for the following levels of achievement: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Class 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– Overall Average Marks of 70%+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Upper Second Class 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– Overall Average Marks of 60-69%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Lower Second Class 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– Overall Average Marks of 50-59%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Third Class 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– Overall Average Marks of 40-49%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honours degree outcome is calculated from your “best </a:t>
            </a:r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credit points” at level 5 and at level 6.  Your weakest performance is not considered.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honours degree outcome is the average mark from your best 100 credits at level 5 </a:t>
            </a:r>
            <a:r>
              <a:rPr lang="en-GB" altLang="en-US" b="1" i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(weighted at 25%) </a:t>
            </a:r>
            <a:r>
              <a:rPr lang="en-GB" alt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added </a:t>
            </a:r>
            <a:r>
              <a:rPr lang="en-GB" alt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the average mark from your best 100 credits at level 6 </a:t>
            </a:r>
            <a:r>
              <a:rPr lang="en-GB" altLang="en-US" b="1" i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(weighted at 75%)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199" y="379976"/>
            <a:ext cx="10339137" cy="69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Honours Degrees: </a:t>
            </a:r>
            <a:r>
              <a:rPr lang="en-GB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Classification </a:t>
            </a:r>
            <a:r>
              <a:rPr lang="en-GB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Upgrade Rule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518874"/>
            <a:ext cx="10339136" cy="82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Honours degree students who have a borderline honours degree performance will be upgraded to the next higher classification if </a:t>
            </a:r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criteria of the upgrade rule are met: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6896244"/>
              </p:ext>
            </p:extLst>
          </p:nvPr>
        </p:nvGraphicFramePr>
        <p:xfrm>
          <a:off x="457199" y="2271807"/>
          <a:ext cx="10222424" cy="347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198" y="5125865"/>
            <a:ext cx="733926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further information visit the Honours 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Degree Classification Upgrade Rule Factsheet</a:t>
            </a: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1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LBU 2018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753BBD"/>
      </a:accent1>
      <a:accent2>
        <a:srgbClr val="9161CA"/>
      </a:accent2>
      <a:accent3>
        <a:srgbClr val="AC89D7"/>
      </a:accent3>
      <a:accent4>
        <a:srgbClr val="C8B1E5"/>
      </a:accent4>
      <a:accent5>
        <a:srgbClr val="FCE300"/>
      </a:accent5>
      <a:accent6>
        <a:srgbClr val="05C3DE"/>
      </a:accent6>
      <a:hlink>
        <a:srgbClr val="FF585D"/>
      </a:hlink>
      <a:folHlink>
        <a:srgbClr val="00C3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598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1_Office Theme</vt:lpstr>
      <vt:lpstr>Undergraduate Students:  Progression and Award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Eatough, Claire</cp:lastModifiedBy>
  <cp:revision>15</cp:revision>
  <dcterms:created xsi:type="dcterms:W3CDTF">2018-08-09T13:59:43Z</dcterms:created>
  <dcterms:modified xsi:type="dcterms:W3CDTF">2018-08-15T08:35:26Z</dcterms:modified>
</cp:coreProperties>
</file>