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2" r:id="rId3"/>
    <p:sldMasterId id="2147483653" r:id="rId4"/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>
              <a:spcBef>
                <a:spcPts val="0"/>
              </a:spcBef>
              <a:buClr>
                <a:schemeClr val="accent1"/>
              </a:buClr>
              <a:buSzPct val="100000"/>
              <a:buChar char="●"/>
            </a:pPr>
            <a:r>
              <a:rPr lang="en-US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Cater for a diverse audience</a:t>
            </a:r>
          </a:p>
          <a:p>
            <a:pPr indent="-304800" lvl="0" marL="457200">
              <a:spcBef>
                <a:spcPts val="0"/>
              </a:spcBef>
              <a:buClr>
                <a:schemeClr val="accent1"/>
              </a:buClr>
              <a:buSzPct val="100000"/>
              <a:buChar char="●"/>
            </a:pPr>
            <a:r>
              <a:rPr lang="en-US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Its great for attracting new students and therefore great for attracting new athletes</a:t>
            </a:r>
          </a:p>
          <a:p>
            <a:pPr indent="-304800" lvl="0" marL="457200">
              <a:spcBef>
                <a:spcPts val="0"/>
              </a:spcBef>
              <a:buClr>
                <a:schemeClr val="accent1"/>
              </a:buClr>
              <a:buSzPct val="100000"/>
              <a:buChar char="●"/>
            </a:pPr>
            <a:r>
              <a:rPr lang="en-US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Increases your employability</a:t>
            </a:r>
          </a:p>
          <a:p>
            <a:pPr indent="-304800" lvl="0" marL="457200">
              <a:spcBef>
                <a:spcPts val="0"/>
              </a:spcBef>
              <a:buClr>
                <a:schemeClr val="accent1"/>
              </a:buClr>
              <a:buSzPct val="100000"/>
              <a:buChar char="●"/>
            </a:pPr>
            <a:r>
              <a:rPr lang="en-US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It’s good for you!</a:t>
            </a:r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/>
              <a:t>We don’t have a one stop shop for all competitions - let us know when your competitions are and we can promote your team and your results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/>
              <a:t>This also helps with transport bookings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/>
              <a:t>If possible give us a fixture list - let us on fixtureslive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-US"/>
              <a:t>Payment of competitions</a:t>
            </a:r>
            <a:br>
              <a:rPr lang="en-US"/>
            </a:br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Make sure you consider: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Exams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Holidays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Christmas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Placement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Residentials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You need to be able to fulfill your fixtures</a:t>
            </a:r>
          </a:p>
        </p:txBody>
      </p:sp>
      <p:sp>
        <p:nvSpPr>
          <p:cNvPr id="155" name="Shape 15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177800" lvl="0" marL="0" rtl="0">
              <a:spcBef>
                <a:spcPts val="0"/>
              </a:spcBef>
              <a:buClr>
                <a:schemeClr val="accent1"/>
              </a:buClr>
              <a:buSzPct val="233333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br>
              <a:rPr lang="en-US"/>
            </a:br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" name="Shape 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Mention last years example - one more bad report from a bus driver - alcohol ban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Social behaviour policy - everyone signs</a:t>
            </a:r>
          </a:p>
        </p:txBody>
      </p:sp>
      <p:sp>
        <p:nvSpPr>
          <p:cNvPr id="187" name="Shape 1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This is what fresher’s are faced with...its dauting, its busy, its hot!</a:t>
            </a:r>
          </a:p>
        </p:txBody>
      </p:sp>
      <p:sp>
        <p:nvSpPr>
          <p:cNvPr id="62" name="Shape 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Vertical Title and Tex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idx="1" type="body"/>
          </p:nvPr>
        </p:nvSpPr>
        <p:spPr>
          <a:xfrm>
            <a:off x="108197" y="908720"/>
            <a:ext cx="6408960" cy="360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360"/>
              </a:spcBef>
              <a:buClr>
                <a:srgbClr val="FFFFFF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2" type="body"/>
          </p:nvPr>
        </p:nvSpPr>
        <p:spPr>
          <a:xfrm>
            <a:off x="107505" y="1484313"/>
            <a:ext cx="8208962" cy="16573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3" type="body"/>
          </p:nvPr>
        </p:nvSpPr>
        <p:spPr>
          <a:xfrm>
            <a:off x="108197" y="3356992"/>
            <a:ext cx="8135938" cy="7191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560"/>
              </a:spcBef>
              <a:buClr>
                <a:srgbClr val="FFFFFF"/>
              </a:buClr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Vertical Title and 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idx="1" type="body"/>
          </p:nvPr>
        </p:nvSpPr>
        <p:spPr>
          <a:xfrm>
            <a:off x="323850" y="333375"/>
            <a:ext cx="56880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2" type="body"/>
          </p:nvPr>
        </p:nvSpPr>
        <p:spPr>
          <a:xfrm>
            <a:off x="323577" y="2060575"/>
            <a:ext cx="5760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FFFFFF"/>
              </a:buClr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Arial"/>
              <a:buNone/>
              <a:defRPr b="1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/>
        </p:nvSpPr>
        <p:spPr>
          <a:xfrm>
            <a:off x="395536" y="1996209"/>
            <a:ext cx="8228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1959"/>
              </a:buClr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321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560"/>
              </a:spcBef>
              <a:buClr>
                <a:schemeClr val="accent1"/>
              </a:buClr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250825" y="2205038"/>
            <a:ext cx="83535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3" type="body"/>
          </p:nvPr>
        </p:nvSpPr>
        <p:spPr>
          <a:xfrm>
            <a:off x="251519" y="3140967"/>
            <a:ext cx="82803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Arial"/>
              <a:buNone/>
              <a:defRPr b="1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23528" y="1600200"/>
            <a:ext cx="417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00.png"/><Relationship Id="rId3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01.pn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020_MSO_Stationery_LBU_Temps_PPT_Widescreen.png"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7255" y="-13500"/>
            <a:ext cx="9178512" cy="6885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020_MSO_LBU_Stationery_Temps_PPT.png" id="11" name="Shape 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8000" y="-7380"/>
            <a:ext cx="9179999" cy="68727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020_MSO_LBU_Stationery_Temps_PPT2.png" id="17" name="Shape 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6000" y="-20855"/>
            <a:ext cx="9216000" cy="6899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020_MSO_LBU_Stationery_Temps_PPT3.png" id="22" name="Shape 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8000" y="-7380"/>
            <a:ext cx="9180000" cy="6872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4.png"/><Relationship Id="rId4" Type="http://schemas.openxmlformats.org/officeDocument/2006/relationships/image" Target="../media/image0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idx="1" type="body"/>
          </p:nvPr>
        </p:nvSpPr>
        <p:spPr>
          <a:xfrm>
            <a:off x="108197" y="908720"/>
            <a:ext cx="6408899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107505" y="1484313"/>
            <a:ext cx="82089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Club Matters</a:t>
            </a:r>
          </a:p>
        </p:txBody>
      </p:sp>
      <p:sp>
        <p:nvSpPr>
          <p:cNvPr id="39" name="Shape 39"/>
          <p:cNvSpPr txBox="1"/>
          <p:nvPr>
            <p:ph idx="3" type="body"/>
          </p:nvPr>
        </p:nvSpPr>
        <p:spPr>
          <a:xfrm>
            <a:off x="108197" y="3356992"/>
            <a:ext cx="81360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 Mannion &amp; Lisa McCormick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Facility Bookings</a:t>
            </a:r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251528" y="1355275"/>
            <a:ext cx="417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Our facilities are very full!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AU clubs get over 250 hours of dedicated training each week.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Last year in 1 week 47.5 hours were missed, that equates to £5434.50 in lost revenue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We will be doing regular check!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2 STRIKES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6 week ban!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Please let the Sports Office/Reception know ASAP if you can’t make a booking so someone else can use it!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Constant offenders will have bookings removed permanently.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Bookings start on the hour where possible to avoid ‘dead space’!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We’re understaffed! 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</a:rPr>
              <a:t>Please help staff with set-up/clear-away, you’ll get started quicker!</a:t>
            </a:r>
          </a:p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774" y="2008549"/>
            <a:ext cx="4550049" cy="30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Special Measures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99724" y="1259725"/>
            <a:ext cx="4556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36550" lvl="0" marL="457200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There to support clubs who are struggling not to punish.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Criteria: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Negative student account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Membership below 12 for more than a year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Substantial lack of engagement from Club Members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Serious anti-social behavior issues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Club will be notified they’re in special measures.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Monthly meetings with sports office.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Plan of action 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12 months to get out of ‘Special Measures’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700">
                <a:solidFill>
                  <a:srgbClr val="000000"/>
                </a:solidFill>
              </a:rPr>
              <a:t>Failure to do so may mean: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Removal of Club Officers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Suspension of financial accounts</a:t>
            </a:r>
          </a:p>
          <a:p>
            <a:pPr indent="-33655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700">
                <a:solidFill>
                  <a:srgbClr val="000000"/>
                </a:solidFill>
              </a:rPr>
              <a:t>Dispansion of Club</a:t>
            </a:r>
          </a:p>
          <a:p>
            <a:pPr lvl="0" rtl="0">
              <a:spcBef>
                <a:spcPts val="0"/>
              </a:spcBef>
              <a:buClr>
                <a:schemeClr val="accent1"/>
              </a:buClr>
              <a:buSzPct val="2000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147" y="893024"/>
            <a:ext cx="3217774" cy="479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AU Newsletter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23528" y="1600200"/>
            <a:ext cx="41724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300" y="1469925"/>
            <a:ext cx="7067324" cy="397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idx="1" type="body"/>
          </p:nvPr>
        </p:nvSpPr>
        <p:spPr>
          <a:xfrm>
            <a:off x="323850" y="333375"/>
            <a:ext cx="5688012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4000"/>
              <a:t>Competitions</a:t>
            </a:r>
          </a:p>
        </p:txBody>
      </p:sp>
      <p:sp>
        <p:nvSpPr>
          <p:cNvPr id="129" name="Shape 129"/>
          <p:cNvSpPr txBox="1"/>
          <p:nvPr>
            <p:ph idx="2" type="body"/>
          </p:nvPr>
        </p:nvSpPr>
        <p:spPr>
          <a:xfrm>
            <a:off x="323577" y="2060575"/>
            <a:ext cx="5760591" cy="2447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/>
              <a:t>Everything you need to know.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251519" y="274637"/>
            <a:ext cx="83736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 do we compete in Non-BUCS competition?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500" y="1617837"/>
            <a:ext cx="23907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6387" y="3905825"/>
            <a:ext cx="2321550" cy="22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776" y="3998474"/>
            <a:ext cx="2670171" cy="229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9725" y="1524937"/>
            <a:ext cx="3652774" cy="21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251519" y="274637"/>
            <a:ext cx="83736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First Aid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100" y="148800"/>
            <a:ext cx="1723774" cy="172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buSzPct val="100000"/>
              <a:buChar char="●"/>
            </a:pPr>
            <a:r>
              <a:rPr b="0" lang="en-US" sz="2400"/>
              <a:t>Every team should have a first aid bag</a:t>
            </a:r>
          </a:p>
          <a:p>
            <a:pPr indent="-381000" lvl="1" marL="914400" marR="0" rtl="0" algn="l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2400">
                <a:solidFill>
                  <a:srgbClr val="FF0000"/>
                </a:solidFill>
              </a:rPr>
              <a:t>If you don’t you can get one from the Sports Office.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It is recommended that each team has a trained first aider for away fixtures</a:t>
            </a:r>
          </a:p>
          <a:p>
            <a:pPr indent="-381000" lvl="1" marL="914400" marR="0" rtl="0" algn="l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2400">
                <a:solidFill>
                  <a:srgbClr val="FF0000"/>
                </a:solidFill>
              </a:rPr>
              <a:t>Coach Ed course - 8th October!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First Aid at Home Fixtures - provided by Sports Centre Staff - Ambulance Procedure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If an injured player has to be taken to hospital a member of the team should always accompany them. Keep the Sports Office informed.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/>
              <a:t>Competitions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251519" y="1681337"/>
            <a:ext cx="83526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0" lang="en-US">
                <a:solidFill>
                  <a:srgbClr val="000000"/>
                </a:solidFill>
              </a:rPr>
              <a:t>Plan how many competitions can you physically and financially enter?</a:t>
            </a:r>
          </a:p>
          <a:p>
            <a:pPr indent="-228600" lvl="0" marL="457200" marR="0" rtl="0" algn="l"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0" lang="en-US">
                <a:solidFill>
                  <a:srgbClr val="000000"/>
                </a:solidFill>
              </a:rPr>
              <a:t>Tell us when &amp; where they are</a:t>
            </a:r>
          </a:p>
          <a:p>
            <a:pPr indent="-228600" lvl="0" marL="457200" marR="0" rtl="0" algn="l"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0" lang="en-US">
                <a:solidFill>
                  <a:srgbClr val="000000"/>
                </a:solidFill>
              </a:rPr>
              <a:t>Check entry deadlines - if we are covering the cost we will need to pay this. If it is by invoice it takes </a:t>
            </a:r>
            <a:r>
              <a:rPr b="0" lang="en-US">
                <a:solidFill>
                  <a:srgbClr val="FF0000"/>
                </a:solidFill>
              </a:rPr>
              <a:t>28 days</a:t>
            </a:r>
            <a:r>
              <a:rPr b="0" lang="en-US">
                <a:solidFill>
                  <a:srgbClr val="000000"/>
                </a:solidFill>
              </a:rPr>
              <a:t> to process!</a:t>
            </a:r>
          </a:p>
          <a:p>
            <a:pPr indent="-228600" lvl="0" marL="457200" marR="0" rtl="0" algn="l"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0" lang="en-US">
                <a:solidFill>
                  <a:srgbClr val="000000"/>
                </a:solidFill>
              </a:rPr>
              <a:t>If you need to host home fixtures here - can we accommodate? Speak to Lisa to book.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 b="0">
              <a:solidFill>
                <a:srgbClr val="000000"/>
              </a:solidFill>
            </a:endParaRPr>
          </a:p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224" y="67489"/>
            <a:ext cx="3930374" cy="15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Fixtures</a:t>
            </a:r>
          </a:p>
        </p:txBody>
      </p:sp>
      <p:sp>
        <p:nvSpPr>
          <p:cNvPr id="158" name="Shape 158"/>
          <p:cNvSpPr txBox="1"/>
          <p:nvPr>
            <p:ph idx="2" type="body"/>
          </p:nvPr>
        </p:nvSpPr>
        <p:spPr>
          <a:xfrm>
            <a:off x="4347425" y="272038"/>
            <a:ext cx="83535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2800"/>
              <a:t>Plan, </a:t>
            </a:r>
            <a:r>
              <a:rPr lang="en-US" sz="4800"/>
              <a:t>Plan</a:t>
            </a:r>
            <a:r>
              <a:rPr lang="en-US" sz="2800"/>
              <a:t>,</a:t>
            </a:r>
            <a:r>
              <a:rPr lang="en-US" sz="6000"/>
              <a:t> Plan!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98" y="1417649"/>
            <a:ext cx="1847101" cy="198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4050" y="1662374"/>
            <a:ext cx="17430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287" y="2257062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100" y="4588525"/>
            <a:ext cx="2568825" cy="147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8250" y="4646875"/>
            <a:ext cx="2965800" cy="14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Where possible let us know your results - we can help promote good news stories.</a:t>
            </a:r>
          </a:p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lang="en-US"/>
              <a:t>Either text them to 07825010379 or tweet us @carnegiesport 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 b="0"/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 b="0"/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 b="0"/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 b="0"/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It also helps at Sports Awards as 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we know your achievements!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0900" y="274650"/>
            <a:ext cx="1066525" cy="86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471" y="2952900"/>
            <a:ext cx="2366149" cy="235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Rules &amp; Regs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You need to know the Rules and Regs for your Sport.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Arial"/>
              <a:buChar char="●"/>
            </a:pPr>
            <a:r>
              <a:rPr b="0" lang="en-US"/>
              <a:t>Including any facility/kit requirements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Arial"/>
              <a:buChar char="●"/>
            </a:pPr>
            <a:r>
              <a:rPr b="0" lang="en-US"/>
              <a:t>If you’re unsure or need help deciphering NGB jargon let us know!</a:t>
            </a:r>
            <a:br>
              <a:rPr lang="en-US"/>
            </a:b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550" y="5168495"/>
            <a:ext cx="1604025" cy="143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23850" y="333375"/>
            <a:ext cx="56880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Committee</a:t>
            </a:r>
          </a:p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323577" y="2060575"/>
            <a:ext cx="5760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Teamsheets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Why? - so we can check memberships and ensure player eligibility.</a:t>
            </a:r>
          </a:p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A copy of your teamsheet/participant list must be given to the Sports Office for every fixture/competition.</a:t>
            </a:r>
          </a:p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251519" y="274637"/>
            <a:ext cx="83736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Conduct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Respect the officials/coaches/visiting players - no matter what.</a:t>
            </a:r>
          </a:p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Ensure buses are left clean and tidy</a:t>
            </a:r>
          </a:p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Alcohol on buses should be at the driver's discretion - if they don’t allow it. Don’t take it!</a:t>
            </a:r>
          </a:p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Player conduct - if you are fined you will be liable for the cost.</a:t>
            </a:r>
          </a:p>
          <a:p>
            <a:pPr indent="-228600" lvl="0" marL="457200" marR="0" rtl="0" algn="l">
              <a:spcBef>
                <a:spcPts val="0"/>
              </a:spcBef>
              <a:buChar char="●"/>
            </a:pPr>
            <a:r>
              <a:rPr b="0" lang="en-US"/>
              <a:t>If you are on the receiving end of poor conduct… tell us!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575" y="79248"/>
            <a:ext cx="1286425" cy="16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War of the Roses!</a:t>
            </a:r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251519" y="1557337"/>
            <a:ext cx="8352600" cy="503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 txBox="1"/>
          <p:nvPr>
            <p:ph idx="2" type="body"/>
          </p:nvPr>
        </p:nvSpPr>
        <p:spPr>
          <a:xfrm>
            <a:off x="250825" y="2205038"/>
            <a:ext cx="8353500" cy="576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>
            <p:ph idx="3" type="body"/>
          </p:nvPr>
        </p:nvSpPr>
        <p:spPr>
          <a:xfrm>
            <a:off x="251519" y="3140967"/>
            <a:ext cx="8280300" cy="115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712" y="1417649"/>
            <a:ext cx="6273922" cy="418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Scenarios . . . 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75" y="1293150"/>
            <a:ext cx="5929075" cy="444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General guidance</a:t>
            </a:r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300" y="1465546"/>
            <a:ext cx="3813000" cy="25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idx="1" type="body"/>
          </p:nvPr>
        </p:nvSpPr>
        <p:spPr>
          <a:xfrm>
            <a:off x="325725" y="1271875"/>
            <a:ext cx="48684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Work as a team! It will make life a lot easier.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Assign roles and make sure everyone know what is expected of them!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Meet regularly! Why not get meeting dates in the diary now?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b="0" lang="en-US" sz="2400">
                <a:solidFill>
                  <a:schemeClr val="dk1"/>
                </a:solidFill>
              </a:rPr>
              <a:t>Deal with issues quickly and directly. Don’t let things fester!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b="0" lang="en-US" sz="2400">
                <a:solidFill>
                  <a:schemeClr val="dk1"/>
                </a:solidFill>
              </a:rPr>
              <a:t>Keep in regular contact with the Sports Office. 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b="0" lang="en-US" sz="2400">
                <a:solidFill>
                  <a:schemeClr val="dk1"/>
                </a:solidFill>
              </a:rPr>
              <a:t>Don’t be afraid to ask for help!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b="0" lang="en-US" sz="2400">
                <a:solidFill>
                  <a:schemeClr val="dk1"/>
                </a:solidFill>
              </a:rPr>
              <a:t>Be realistic!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" type="body"/>
          </p:nvPr>
        </p:nvSpPr>
        <p:spPr>
          <a:xfrm>
            <a:off x="323850" y="333375"/>
            <a:ext cx="56880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</a:p>
        </p:txBody>
      </p:sp>
      <p:sp>
        <p:nvSpPr>
          <p:cNvPr id="58" name="Shape 58"/>
          <p:cNvSpPr txBox="1"/>
          <p:nvPr>
            <p:ph idx="2" type="body"/>
          </p:nvPr>
        </p:nvSpPr>
        <p:spPr>
          <a:xfrm>
            <a:off x="323852" y="1189025"/>
            <a:ext cx="5760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Turn to page </a:t>
            </a:r>
            <a:r>
              <a:rPr lang="en-US"/>
              <a:t>8</a:t>
            </a: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your handbook and complete the table with the names of those on your committee who will be undertaking each role.</a:t>
            </a: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550" y="2382699"/>
            <a:ext cx="5836650" cy="43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Fresher’s Fair</a:t>
            </a:r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23528" y="1600200"/>
            <a:ext cx="417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172" y="1243849"/>
            <a:ext cx="7338999" cy="48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Fresher’s Fair Top Tips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23521" y="1600200"/>
            <a:ext cx="8373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Bring a tablecloth/bed sheet!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Make your stall bright, interesting, eye-catching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Make sure that everyone at your stall is actively doing something...if they’re just sat talking...do they need to be there?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Be welcoming - invite people to talk to you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Have handouts/freebies - how will they remember you when they leave?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Sell your club - trophies, videos, merch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-US"/>
              <a:t>How will you take sign ups?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Fresher’s Fair Details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23522" y="1600200"/>
            <a:ext cx="81633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>
                <a:solidFill>
                  <a:srgbClr val="FF0000"/>
                </a:solidFill>
              </a:rPr>
              <a:t>Wednesday 21st September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US"/>
              <a:t>Arena/Blue Hall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/>
              <a:t>10am-4pm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en-US" sz="1800"/>
              <a:t>Green Hall - Demo Zone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-US"/>
              <a:t>Set up in the hall for </a:t>
            </a:r>
            <a:r>
              <a:rPr b="1" lang="en-US" u="sng"/>
              <a:t>9.30am</a:t>
            </a:r>
            <a:r>
              <a:rPr lang="en-US"/>
              <a:t> please!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 rtl="0" algn="ctr">
              <a:spcBef>
                <a:spcPts val="0"/>
              </a:spcBef>
              <a:buNone/>
            </a:pPr>
            <a:r>
              <a:rPr b="1" lang="en-US" sz="1800"/>
              <a:t>If you have any printing you want us to do this can be done on A5 paper only. Templates to be sent to Lisa by Monday 19th at the latest.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158044" y="350062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Trials/Tasters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323525" y="1291775"/>
            <a:ext cx="4566600" cy="4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</a:pPr>
            <a:r>
              <a:rPr lang="en-US" sz="1800"/>
              <a:t>‘Trial/Taster fees’ are not allowed. </a:t>
            </a:r>
          </a:p>
          <a:p>
            <a:pPr indent="-342900" lvl="0" marL="4572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</a:pPr>
            <a:r>
              <a:rPr lang="en-US" sz="1800"/>
              <a:t>Speak to the sport office if your trial/taster incur a cost e.g officials, facilities we can look at covering this.</a:t>
            </a:r>
          </a:p>
          <a:p>
            <a:pPr indent="-342900" lvl="0" marL="457200" marR="0" rtl="0" algn="l">
              <a:spcBef>
                <a:spcPts val="0"/>
              </a:spcBef>
              <a:buSzPct val="100000"/>
            </a:pPr>
            <a:r>
              <a:rPr lang="en-US" sz="1800"/>
              <a:t>Double check your facilities are booked!</a:t>
            </a:r>
          </a:p>
          <a:p>
            <a:pPr indent="-342900" lvl="0" marL="457200" marR="0" rtl="0" algn="l">
              <a:spcBef>
                <a:spcPts val="0"/>
              </a:spcBef>
              <a:buSzPct val="100000"/>
            </a:pPr>
            <a:r>
              <a:rPr lang="en-US" sz="1800"/>
              <a:t>Let the Sports Office know when trials/tasters are and what the structure is!</a:t>
            </a:r>
          </a:p>
          <a:p>
            <a:pPr indent="-342900" lvl="0" marL="457200" marR="0" rtl="0" algn="l">
              <a:spcBef>
                <a:spcPts val="0"/>
              </a:spcBef>
              <a:buSzPct val="100000"/>
            </a:pPr>
            <a:r>
              <a:rPr lang="en-US" sz="1800"/>
              <a:t>Make sure trials/tasters and sign up info is well advertised - give everyone the best opportunity to attend!</a:t>
            </a:r>
          </a:p>
          <a:p>
            <a:pPr indent="-342900" lvl="0" marL="457200" marR="0" rtl="0" algn="l">
              <a:spcBef>
                <a:spcPts val="0"/>
              </a:spcBef>
              <a:buSzPct val="100000"/>
            </a:pPr>
            <a:r>
              <a:rPr lang="en-US" sz="1800"/>
              <a:t>Give everyone a fair chance!</a:t>
            </a:r>
          </a:p>
          <a:p>
            <a:pPr indent="-342900" lvl="0" marL="457200" marR="0" rtl="0" algn="l">
              <a:spcBef>
                <a:spcPts val="0"/>
              </a:spcBef>
              <a:buSzPct val="100000"/>
            </a:pPr>
            <a:r>
              <a:rPr lang="en-US" sz="1800"/>
              <a:t>Give everyone the best experience they can have!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Don’t overbook sessions, spread them out!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sp>
        <p:nvSpPr>
          <p:cNvPr id="88" name="Shape 88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737" y="539700"/>
            <a:ext cx="3311325" cy="473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251519" y="274637"/>
            <a:ext cx="83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/>
              <a:t>Trials/</a:t>
            </a:r>
            <a:r>
              <a:rPr b="1" i="0" lang="en-US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Tasters</a:t>
            </a:r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23528" y="1600200"/>
            <a:ext cx="417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3495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rgbClr val="1F497D"/>
              </a:solidFill>
            </a:endParaRPr>
          </a:p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572000" y="1600200"/>
            <a:ext cx="41148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288000" y="1021162"/>
            <a:ext cx="4645200" cy="4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If you struggle for numbers consider visiting other trials/speaking to other clubs to scoop up!Can you link to a Social?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Be clear when and where you will announce who's been successful.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Give feedback if asked . . PROMPTLY!</a:t>
            </a:r>
          </a:p>
          <a:p>
            <a:pPr indent="-342900" lvl="0" marL="457200" marR="0" rtl="0" algn="l">
              <a:spcBef>
                <a:spcPts val="0"/>
              </a:spcBef>
              <a:buSzPct val="100000"/>
            </a:pPr>
            <a:r>
              <a:rPr lang="en-US" sz="1800"/>
              <a:t>Follow up on non-attendees/drop-offs.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Redirect unsuccessful candidates to;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-US" sz="1800"/>
              <a:t>Other AU clubs 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-US" sz="1800"/>
              <a:t>Intramural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-US" sz="1800"/>
              <a:t>USA Sports programme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-US" sz="1800"/>
              <a:t>Rackets Sports Programme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Keep their contact details you might need them at the end of the season!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If you need to do tasters/trials after Varsity let the Sports Office know. 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US" sz="1800"/>
              <a:t>Tasters/Trials last a moment, membership is forever!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800" y="1707898"/>
            <a:ext cx="4314500" cy="323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eckett Theme">
  <a:themeElements>
    <a:clrScheme name="BeckettColours">
      <a:dk1>
        <a:srgbClr val="000000"/>
      </a:dk1>
      <a:lt1>
        <a:srgbClr val="FFFFFF"/>
      </a:lt1>
      <a:dk2>
        <a:srgbClr val="110B2F"/>
      </a:dk2>
      <a:lt2>
        <a:srgbClr val="EEECE1"/>
      </a:lt2>
      <a:accent1>
        <a:srgbClr val="120B2E"/>
      </a:accent1>
      <a:accent2>
        <a:srgbClr val="261744"/>
      </a:accent2>
      <a:accent3>
        <a:srgbClr val="392568"/>
      </a:accent3>
      <a:accent4>
        <a:srgbClr val="725A8F"/>
      </a:accent4>
      <a:accent5>
        <a:srgbClr val="C1A9C5"/>
      </a:accent5>
      <a:accent6>
        <a:srgbClr val="FFFEFE"/>
      </a:accent6>
      <a:hlink>
        <a:srgbClr val="CC006A"/>
      </a:hlink>
      <a:folHlink>
        <a:srgbClr val="009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ew Topic Slide">
  <a:themeElements>
    <a:clrScheme name="LeedMet Colours ">
      <a:dk1>
        <a:srgbClr val="000000"/>
      </a:dk1>
      <a:lt1>
        <a:srgbClr val="FFFFFF"/>
      </a:lt1>
      <a:dk2>
        <a:srgbClr val="110B2F"/>
      </a:dk2>
      <a:lt2>
        <a:srgbClr val="EEECE1"/>
      </a:lt2>
      <a:accent1>
        <a:srgbClr val="321959"/>
      </a:accent1>
      <a:accent2>
        <a:srgbClr val="4C316E"/>
      </a:accent2>
      <a:accent3>
        <a:srgbClr val="59427C"/>
      </a:accent3>
      <a:accent4>
        <a:srgbClr val="675087"/>
      </a:accent4>
      <a:accent5>
        <a:srgbClr val="776294"/>
      </a:accent5>
      <a:accent6>
        <a:srgbClr val="8B79A3"/>
      </a:accent6>
      <a:hlink>
        <a:srgbClr val="9E91B4"/>
      </a:hlink>
      <a:folHlink>
        <a:srgbClr val="BBB1C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LeedMet Colours ">
      <a:dk1>
        <a:srgbClr val="000000"/>
      </a:dk1>
      <a:lt1>
        <a:srgbClr val="FFFFFF"/>
      </a:lt1>
      <a:dk2>
        <a:srgbClr val="110B2F"/>
      </a:dk2>
      <a:lt2>
        <a:srgbClr val="EEECE1"/>
      </a:lt2>
      <a:accent1>
        <a:srgbClr val="321959"/>
      </a:accent1>
      <a:accent2>
        <a:srgbClr val="4C316E"/>
      </a:accent2>
      <a:accent3>
        <a:srgbClr val="59427C"/>
      </a:accent3>
      <a:accent4>
        <a:srgbClr val="675087"/>
      </a:accent4>
      <a:accent5>
        <a:srgbClr val="776294"/>
      </a:accent5>
      <a:accent6>
        <a:srgbClr val="8B79A3"/>
      </a:accent6>
      <a:hlink>
        <a:srgbClr val="9E91B4"/>
      </a:hlink>
      <a:folHlink>
        <a:srgbClr val="BBB1C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