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</p:sldMasterIdLst>
  <p:notesMasterIdLst>
    <p:notesMasterId r:id="rId10"/>
  </p:notesMasterIdLst>
  <p:sldIdLst>
    <p:sldId id="256" r:id="rId2"/>
    <p:sldId id="270" r:id="rId3"/>
    <p:sldId id="271" r:id="rId4"/>
    <p:sldId id="273" r:id="rId5"/>
    <p:sldId id="285" r:id="rId6"/>
    <p:sldId id="276" r:id="rId7"/>
    <p:sldId id="286" r:id="rId8"/>
    <p:sldId id="283" r:id="rId9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98"/>
    <p:restoredTop sz="76224" autoAdjust="0"/>
  </p:normalViewPr>
  <p:slideViewPr>
    <p:cSldViewPr snapToGrid="0" snapToObjects="1" showGuides="1">
      <p:cViewPr varScale="1">
        <p:scale>
          <a:sx n="88" d="100"/>
          <a:sy n="88" d="100"/>
        </p:scale>
        <p:origin x="167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6CB414-86AF-46D2-AC6D-09288FF44F02}" type="datetimeFigureOut">
              <a:rPr lang="en-GB" smtClean="0"/>
              <a:t>13/09/2018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45AE4-D7F6-47A0-A015-4B446411B5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2044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The majority of you will be in a cup competition - championship, trophy, cup, plate, vase.</a:t>
            </a:r>
          </a:p>
          <a:p>
            <a:pPr lvl="0">
              <a:spcBef>
                <a:spcPts val="0"/>
              </a:spcBef>
              <a:buNone/>
            </a:pPr>
            <a:r>
              <a:rPr lang="en-US" dirty="0" smtClean="0"/>
              <a:t>‘Cups’ are usually drawn at the start of the year with Championships drawn towards the end of the year. </a:t>
            </a:r>
          </a:p>
          <a:p>
            <a:pPr lvl="0">
              <a:spcBef>
                <a:spcPts val="0"/>
              </a:spcBef>
              <a:buNone/>
            </a:pPr>
            <a:r>
              <a:rPr lang="en-US" dirty="0" smtClean="0"/>
              <a:t>They vary for each sport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45AE4-D7F6-47A0-A015-4B446411B5E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3209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Where to find entry requirements – use Surfing example</a:t>
            </a:r>
          </a:p>
          <a:p>
            <a:r>
              <a:rPr lang="en-GB" dirty="0" smtClean="0"/>
              <a:t>Entry requirements and</a:t>
            </a:r>
            <a:r>
              <a:rPr lang="en-GB" baseline="0" dirty="0" smtClean="0"/>
              <a:t> information needed for submission</a:t>
            </a:r>
          </a:p>
          <a:p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and 2</a:t>
            </a:r>
            <a:r>
              <a:rPr lang="en-GB" baseline="30000" dirty="0" smtClean="0"/>
              <a:t>nd</a:t>
            </a:r>
            <a:r>
              <a:rPr lang="en-GB" dirty="0" smtClean="0"/>
              <a:t> wave entries – guaranteed/non-guaranteed</a:t>
            </a:r>
          </a:p>
          <a:p>
            <a:r>
              <a:rPr lang="en-GB" dirty="0" smtClean="0"/>
              <a:t>Pre</a:t>
            </a:r>
            <a:r>
              <a:rPr lang="en-GB" baseline="0" dirty="0" smtClean="0"/>
              <a:t> event information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45AE4-D7F6-47A0-A015-4B446411B5E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285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r>
              <a:rPr lang="en-GB" dirty="0" smtClean="0"/>
              <a:t>Make sure you consider:</a:t>
            </a:r>
          </a:p>
          <a:p>
            <a:pPr lvl="0">
              <a:spcBef>
                <a:spcPts val="0"/>
              </a:spcBef>
              <a:buNone/>
            </a:pPr>
            <a:r>
              <a:rPr lang="en-GB" dirty="0" smtClean="0"/>
              <a:t>Exams </a:t>
            </a:r>
          </a:p>
          <a:p>
            <a:pPr lvl="0">
              <a:spcBef>
                <a:spcPts val="0"/>
              </a:spcBef>
              <a:buNone/>
            </a:pPr>
            <a:r>
              <a:rPr lang="en-GB" dirty="0" smtClean="0"/>
              <a:t>Holidays</a:t>
            </a:r>
          </a:p>
          <a:p>
            <a:pPr lvl="0">
              <a:spcBef>
                <a:spcPts val="0"/>
              </a:spcBef>
              <a:buNone/>
            </a:pPr>
            <a:r>
              <a:rPr lang="en-GB" dirty="0" smtClean="0"/>
              <a:t>Christmas</a:t>
            </a:r>
          </a:p>
          <a:p>
            <a:pPr lvl="0">
              <a:spcBef>
                <a:spcPts val="0"/>
              </a:spcBef>
              <a:buNone/>
            </a:pPr>
            <a:r>
              <a:rPr lang="en-GB" dirty="0" smtClean="0"/>
              <a:t>Placement</a:t>
            </a:r>
          </a:p>
          <a:p>
            <a:pPr lvl="0">
              <a:spcBef>
                <a:spcPts val="0"/>
              </a:spcBef>
              <a:buNone/>
            </a:pPr>
            <a:r>
              <a:rPr lang="en-GB" dirty="0" err="1" smtClean="0"/>
              <a:t>Residentials</a:t>
            </a:r>
            <a:endParaRPr lang="en-GB" dirty="0" smtClean="0"/>
          </a:p>
          <a:p>
            <a:pPr lvl="0">
              <a:spcBef>
                <a:spcPts val="0"/>
              </a:spcBef>
              <a:buNone/>
            </a:pPr>
            <a:endParaRPr lang="en-GB" dirty="0" smtClean="0"/>
          </a:p>
          <a:p>
            <a:pPr lvl="0" rtl="0">
              <a:spcBef>
                <a:spcPts val="0"/>
              </a:spcBef>
              <a:buNone/>
            </a:pPr>
            <a:r>
              <a:rPr lang="en-GB" dirty="0" smtClean="0"/>
              <a:t>You need to be able to </a:t>
            </a:r>
            <a:r>
              <a:rPr lang="en-GB" dirty="0" err="1" smtClean="0"/>
              <a:t>fulfill</a:t>
            </a:r>
            <a:r>
              <a:rPr lang="en-GB" dirty="0" smtClean="0"/>
              <a:t> your competitions - withdrawal costs money!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45AE4-D7F6-47A0-A015-4B446411B5E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6899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56F49D8-0B54-4A42-8C2E-8CDBC50429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6057" y="1341358"/>
            <a:ext cx="2575314" cy="10795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2765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CC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2467D2-F193-474C-9353-37BD6A87BB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8076176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043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C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C0C46A-C1A8-0E45-935D-D7C890133B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2" y="1243752"/>
            <a:ext cx="6885001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34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C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DAB93F-6139-9B43-80B2-24A8613DBA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2" y="1243752"/>
            <a:ext cx="6885001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80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CS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D53ECB-4192-9E40-B591-84D9A7FF53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5296765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834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CS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0AA7B6-822B-8A4E-BD4F-0FE1134601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5296765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73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CS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54A60-B202-314B-9472-E6A24FB3AF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6122646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384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CS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23801C-E283-9D4E-A275-9399A4844C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6122646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6804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ETH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2F003E-53B9-1B4A-8AB7-ADA4171593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7766470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63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ETH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9ADA65-B247-2F4F-9F07-94DE9D76FB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7766470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40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FMP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625917-8B58-6A47-A092-F7A3574793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5987646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79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56F49D8-0B54-4A42-8C2E-8CDBC50429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6057" y="1341358"/>
            <a:ext cx="2575314" cy="10795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4208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1195674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9647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FMP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3FB61A-A4F4-9044-B4B3-98CB9F2A66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5987646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29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HC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AE7264-41E0-0A4A-ACCE-03EAC98732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5018824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538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HC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1F3E8A-2911-744F-86C5-2090C8B180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5018824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849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LB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F56D85-DCF2-0244-8095-BB7D4D2693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5638235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571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LB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731F61-9392-CC41-BDA9-1F64E38F45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5638235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070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LL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709C75-416B-9341-96A0-C5F1530282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4725000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0999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LL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0DEA70-DE33-5445-B529-454BFF8F9A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4725000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4360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NF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5D58E4-DAD5-CE44-9F04-57DB7AE52D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631" y="1315464"/>
            <a:ext cx="5550882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930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NF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14C2C1-0B11-234A-8CE6-55A23D5845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631" y="1315464"/>
            <a:ext cx="5550882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709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S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8EA053-BAC4-564C-B1E4-F92AF8E144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57" y="1416308"/>
            <a:ext cx="5536311" cy="10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94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AA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BB2F71-FCA7-FD42-87A9-0D8B300018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12" y="1251018"/>
            <a:ext cx="5550883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392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S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DAA049-5D67-4445-AA26-ACDB9D5A40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57" y="1416308"/>
            <a:ext cx="5536311" cy="10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67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SocSc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CEEC62-9CA1-E244-8579-F200822713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6217942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0875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SocSc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FB92CB-FFE2-3A41-BB48-2A58C57862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6217942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0169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8" y="2049229"/>
            <a:ext cx="5617633" cy="2145059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7" y="4227740"/>
            <a:ext cx="5598364" cy="58103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84AD22-8A60-354E-921E-81B80F3EED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7369" y="2815287"/>
            <a:ext cx="2928743" cy="1227428"/>
          </a:xfrm>
          <a:prstGeom prst="rect">
            <a:avLst/>
          </a:prstGeom>
        </p:spPr>
      </p:pic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019CF9BC-6E00-604B-880B-7A2220C7C97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52991" y="2815287"/>
            <a:ext cx="2922363" cy="1227428"/>
          </a:xfrm>
          <a:noFill/>
        </p:spPr>
        <p:txBody>
          <a:bodyPr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Insert school logo</a:t>
            </a:r>
          </a:p>
        </p:txBody>
      </p:sp>
    </p:spTree>
    <p:extLst>
      <p:ext uri="{BB962C8B-B14F-4D97-AF65-F5344CB8AC3E}">
        <p14:creationId xmlns:p14="http://schemas.microsoft.com/office/powerpoint/2010/main" val="12404322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8368" y="2528521"/>
            <a:ext cx="10259385" cy="1463133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Breaker</a:t>
            </a:r>
            <a:br>
              <a:rPr lang="en-US" dirty="0"/>
            </a:br>
            <a:r>
              <a:rPr lang="en-US" dirty="0"/>
              <a:t>heading 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1726E6C-AD25-E441-8362-FEA28FFE6F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8366" y="4171653"/>
            <a:ext cx="10260141" cy="2823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Breaker sub-heading text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24D3B4-35A9-E445-B5B9-0B3FAC17E4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299" y="1554034"/>
            <a:ext cx="1451155" cy="60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198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8368" y="2528521"/>
            <a:ext cx="10259385" cy="1463133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Breaker</a:t>
            </a:r>
            <a:br>
              <a:rPr lang="en-US" dirty="0"/>
            </a:br>
            <a:r>
              <a:rPr lang="en-US" dirty="0"/>
              <a:t>heading 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1726E6C-AD25-E441-8362-FEA28FFE6F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8366" y="4171653"/>
            <a:ext cx="10260141" cy="2823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Breaker sub-heading text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DB614C-41FB-5848-8FB8-F3ACE87292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882" y="1547287"/>
            <a:ext cx="1440000" cy="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402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1726E6C-AD25-E441-8362-FEA28FFE6F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8366" y="4171653"/>
            <a:ext cx="10260141" cy="2823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Breaker sub-heading text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D8298D0-9789-3046-A0BA-E685BD3606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8368" y="2528521"/>
            <a:ext cx="10259385" cy="1463133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Breaker</a:t>
            </a:r>
            <a:br>
              <a:rPr lang="en-US" dirty="0"/>
            </a:br>
            <a:r>
              <a:rPr lang="en-US" dirty="0"/>
              <a:t>heading text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B3779A-FBA3-A14F-95B9-92076144D2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299" y="1554034"/>
            <a:ext cx="1451155" cy="60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5781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0185" y="476250"/>
            <a:ext cx="10258326" cy="1315008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A0A2494-5531-9947-BFCB-2EEFF9BC57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0184" y="2166295"/>
            <a:ext cx="10259082" cy="351928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CA2C6E-22DF-9E4C-83C8-B895E4A448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6" y="6049974"/>
            <a:ext cx="1049220" cy="4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4939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E38F9E-A177-6340-97E3-A4C98AFBA8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6" y="6049974"/>
            <a:ext cx="1049220" cy="43972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7A2E4FD-AD4D-A54B-85F7-DD5E1732C4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0185" y="476250"/>
            <a:ext cx="10258326" cy="1315008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D307388E-34B9-704F-9DF7-2F865CB7C5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0184" y="2166295"/>
            <a:ext cx="10259082" cy="351928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76370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4ACB03-8461-3B4F-A02A-BB456D5DD6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6" y="6049974"/>
            <a:ext cx="1049220" cy="4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304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AA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086CDB-81C6-8E48-AB47-21935B1B9A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12" y="1251018"/>
            <a:ext cx="5550883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8741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8" y="476250"/>
            <a:ext cx="5616161" cy="152702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A0A2494-5531-9947-BFCB-2EEFF9BC57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5" y="2166295"/>
            <a:ext cx="5616575" cy="351928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D06EE6-009C-3448-B0AD-7241B89C16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75256" y="0"/>
            <a:ext cx="4656333" cy="685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8267D2-0B9C-6141-A0F0-AE806E1FB9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6" y="6049974"/>
            <a:ext cx="1049220" cy="4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9636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2" y="476250"/>
            <a:ext cx="5606465" cy="152702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719833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A0A2494-5531-9947-BFCB-2EEFF9BC57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2166295"/>
            <a:ext cx="5606878" cy="35192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D06EE6-009C-3448-B0AD-7241B89C16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59834" y="0"/>
            <a:ext cx="4656333" cy="685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7CC745-F299-CA44-921C-E0C2BC6293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4005" y="6049974"/>
            <a:ext cx="1049220" cy="4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8920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B2A44E0D-AD37-B64A-8087-4B04C08A445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0001" y="0"/>
            <a:ext cx="4895832" cy="34308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AE15AA6C-F6DF-F943-A289-C06A927AF92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0001" y="3429000"/>
            <a:ext cx="4895832" cy="34308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4CED46-6A49-DC4E-B76D-D628758B5A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4005" y="6049974"/>
            <a:ext cx="1049220" cy="43972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D9C2BA4-03E6-EC40-89CA-D2621E7122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2" y="476250"/>
            <a:ext cx="5606465" cy="152702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DC448F55-EA63-664C-9AA5-E2C41B6068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2166295"/>
            <a:ext cx="5606878" cy="35192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06146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600F4128-B022-BF49-9B0B-ED727D588C4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20001" y="0"/>
            <a:ext cx="4896167" cy="228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768B268-3513-1646-B5F3-B131AA38FB4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0001" y="4572000"/>
            <a:ext cx="4896167" cy="228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12701770-7835-3041-B7FA-B708B6435CA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0001" y="2286000"/>
            <a:ext cx="4896167" cy="228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D96674-7D62-874E-89EB-26F574D41F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4005" y="6049974"/>
            <a:ext cx="1049220" cy="43972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FDCFA35-7794-A14F-AE55-7DBF8ECB2A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2" y="476250"/>
            <a:ext cx="5606465" cy="152702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AC7E622E-1D59-884A-B39E-1D1F251C4A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2166295"/>
            <a:ext cx="5606878" cy="35192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31152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EF89479A-879C-FB47-AD26-296CC44EC06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0001" y="0"/>
            <a:ext cx="4895832" cy="17172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84323833-A9C0-584F-ADEE-4E223A93396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0001" y="1713600"/>
            <a:ext cx="4895832" cy="17172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F091CC3E-CE50-ED48-AE9A-A0AEF9D1665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0001" y="5140800"/>
            <a:ext cx="4895832" cy="17172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8FBE944B-B15E-6D42-BF79-08A25287440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0001" y="3427200"/>
            <a:ext cx="4895832" cy="17172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E146D0-48D7-6449-A4C1-789474A24B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4005" y="6049974"/>
            <a:ext cx="1049220" cy="439725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F60618D-E742-7C4F-8958-FFF3B12319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2" y="476250"/>
            <a:ext cx="5606465" cy="152702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173C61ED-0CD3-CC42-8249-30B999D779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2166295"/>
            <a:ext cx="5606878" cy="35192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60936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7" y="476250"/>
            <a:ext cx="6973289" cy="152702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11231999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A0A2494-5531-9947-BFCB-2EEFF9BC57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5" y="2166295"/>
            <a:ext cx="6973802" cy="35192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D06EE6-009C-3448-B0AD-7241B89C16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959934" y="0"/>
            <a:ext cx="3257207" cy="685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A21AFD-7BAA-474E-9B21-0EC9E524E5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6" y="6049974"/>
            <a:ext cx="1049220" cy="4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928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D06EE6-009C-3448-B0AD-7241B89C16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52189" y="0"/>
            <a:ext cx="3257207" cy="685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95574" y="476250"/>
            <a:ext cx="7015604" cy="152702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719183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A0A2494-5531-9947-BFCB-2EEFF9BC57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5572" y="2166295"/>
            <a:ext cx="7016120" cy="35192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A38C3C-44A8-7B49-97F3-18DB98877E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4005" y="6049974"/>
            <a:ext cx="1049220" cy="4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8600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C5E00F8-23E4-F74B-8C58-C57BA9DCB080}"/>
              </a:ext>
            </a:extLst>
          </p:cNvPr>
          <p:cNvSpPr/>
          <p:nvPr userDrawn="1"/>
        </p:nvSpPr>
        <p:spPr>
          <a:xfrm rot="10800000">
            <a:off x="478366" y="0"/>
            <a:ext cx="51434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1922829-9018-D846-ABC5-C445BD1245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1650" y="3682554"/>
            <a:ext cx="5598364" cy="239196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text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725793-DA45-3A4B-9142-B0ECC42BB418}"/>
              </a:ext>
            </a:extLst>
          </p:cNvPr>
          <p:cNvSpPr/>
          <p:nvPr userDrawn="1"/>
        </p:nvSpPr>
        <p:spPr>
          <a:xfrm rot="10800000">
            <a:off x="1557" y="0"/>
            <a:ext cx="47680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C57ACA-9630-8644-802F-4BA04C062E18}"/>
              </a:ext>
            </a:extLst>
          </p:cNvPr>
          <p:cNvSpPr txBox="1">
            <a:spLocks/>
          </p:cNvSpPr>
          <p:nvPr userDrawn="1"/>
        </p:nvSpPr>
        <p:spPr>
          <a:xfrm>
            <a:off x="6096001" y="2935843"/>
            <a:ext cx="5617633" cy="54606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 spc="-15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Thank you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F83993-A4E8-874F-8106-64D02F6A06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27719" y="2770920"/>
            <a:ext cx="3131072" cy="131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608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C5E00F8-23E4-F74B-8C58-C57BA9DCB080}"/>
              </a:ext>
            </a:extLst>
          </p:cNvPr>
          <p:cNvSpPr/>
          <p:nvPr userDrawn="1"/>
        </p:nvSpPr>
        <p:spPr>
          <a:xfrm rot="10800000">
            <a:off x="478366" y="0"/>
            <a:ext cx="51434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1922829-9018-D846-ABC5-C445BD1245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1650" y="3682554"/>
            <a:ext cx="5598364" cy="239196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text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725793-DA45-3A4B-9142-B0ECC42BB418}"/>
              </a:ext>
            </a:extLst>
          </p:cNvPr>
          <p:cNvSpPr/>
          <p:nvPr userDrawn="1"/>
        </p:nvSpPr>
        <p:spPr>
          <a:xfrm rot="10800000">
            <a:off x="1557" y="0"/>
            <a:ext cx="47680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C57ACA-9630-8644-802F-4BA04C062E18}"/>
              </a:ext>
            </a:extLst>
          </p:cNvPr>
          <p:cNvSpPr txBox="1">
            <a:spLocks/>
          </p:cNvSpPr>
          <p:nvPr userDrawn="1"/>
        </p:nvSpPr>
        <p:spPr>
          <a:xfrm>
            <a:off x="6096001" y="2935843"/>
            <a:ext cx="5617633" cy="54606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 spc="-15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Thank you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FF4809-AA81-8A42-BD26-36F0215753B3}"/>
              </a:ext>
            </a:extLst>
          </p:cNvPr>
          <p:cNvSpPr/>
          <p:nvPr userDrawn="1"/>
        </p:nvSpPr>
        <p:spPr>
          <a:xfrm>
            <a:off x="-5353236" y="-789786"/>
            <a:ext cx="5172011" cy="897478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en-GB" sz="1200" b="1" dirty="0"/>
              <a:t>How to insert your logo:</a:t>
            </a:r>
          </a:p>
          <a:p>
            <a:pPr algn="l"/>
            <a:endParaRPr lang="en-GB" sz="1200" b="1" dirty="0"/>
          </a:p>
          <a:p>
            <a:pPr algn="l"/>
            <a:r>
              <a:rPr lang="en-GB" sz="1200" b="1" dirty="0"/>
              <a:t>1.Click View in the</a:t>
            </a:r>
            <a:r>
              <a:rPr lang="en-GB" sz="1200" b="1" baseline="0" dirty="0"/>
              <a:t> tool bar</a:t>
            </a:r>
          </a:p>
          <a:p>
            <a:pPr algn="l"/>
            <a:r>
              <a:rPr lang="en-GB" sz="1200" b="1" baseline="0" dirty="0"/>
              <a:t> and </a:t>
            </a:r>
            <a:r>
              <a:rPr lang="en-GB" sz="1200" b="1" dirty="0"/>
              <a:t>Turn on guides.</a:t>
            </a:r>
          </a:p>
          <a:p>
            <a:pPr algn="l"/>
            <a:endParaRPr lang="en-GB" sz="1200" b="1" dirty="0"/>
          </a:p>
          <a:p>
            <a:pPr algn="l"/>
            <a:endParaRPr lang="en-GB" sz="1200" b="1" dirty="0"/>
          </a:p>
          <a:p>
            <a:pPr algn="l"/>
            <a:endParaRPr lang="en-GB" sz="1200" b="1" dirty="0"/>
          </a:p>
          <a:p>
            <a:pPr algn="l"/>
            <a:endParaRPr lang="en-GB" sz="1200" b="1" dirty="0"/>
          </a:p>
          <a:p>
            <a:pPr algn="l"/>
            <a:endParaRPr lang="en-GB" sz="1200" b="1" dirty="0"/>
          </a:p>
          <a:p>
            <a:pPr algn="l"/>
            <a:r>
              <a:rPr lang="en-GB" sz="1200" b="1" dirty="0"/>
              <a:t>2.DoubleClick</a:t>
            </a:r>
            <a:r>
              <a:rPr lang="en-GB" sz="1200" b="1" baseline="0" dirty="0"/>
              <a:t> insert school logo</a:t>
            </a:r>
          </a:p>
          <a:p>
            <a:pPr algn="l"/>
            <a:r>
              <a:rPr lang="en-GB" sz="1200" b="1" baseline="0" dirty="0"/>
              <a:t> and select your school logo.</a:t>
            </a:r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r>
              <a:rPr lang="en-GB" sz="1200" b="1" baseline="0" dirty="0"/>
              <a:t>3. If your School logo does not fit within the box. </a:t>
            </a:r>
          </a:p>
          <a:p>
            <a:pPr algn="l"/>
            <a:r>
              <a:rPr lang="en-GB" sz="1200" b="1" baseline="0" dirty="0"/>
              <a:t>click the format tab (Drawing tool) </a:t>
            </a:r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r>
              <a:rPr lang="en-GB" sz="1200" b="1" baseline="0" dirty="0"/>
              <a:t>4. Click the drop down arrow on crop and click Fit.</a:t>
            </a:r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r>
              <a:rPr lang="en-GB" sz="1200" b="1" baseline="0" dirty="0"/>
              <a:t>6. The logo will now be scaled to the correct size.</a:t>
            </a:r>
          </a:p>
          <a:p>
            <a:pPr algn="l"/>
            <a:endParaRPr lang="en-GB" sz="1200" b="1" baseline="0" dirty="0"/>
          </a:p>
          <a:p>
            <a:pPr algn="l"/>
            <a:r>
              <a:rPr lang="en-GB" sz="1200" b="1" baseline="0" dirty="0"/>
              <a:t>7. If you wish to adjust the position use the guide lines as references.</a:t>
            </a:r>
          </a:p>
          <a:p>
            <a:pPr algn="l"/>
            <a:r>
              <a:rPr lang="en-GB" sz="1200" b="1" baseline="0" dirty="0"/>
              <a:t>8. If you wish to remove the guide lines - </a:t>
            </a:r>
            <a:r>
              <a:rPr lang="en-GB" sz="1200" b="1" dirty="0"/>
              <a:t>Click View in the</a:t>
            </a:r>
            <a:r>
              <a:rPr lang="en-GB" sz="1200" b="1" baseline="0" dirty="0"/>
              <a:t> tool bar and T</a:t>
            </a:r>
            <a:r>
              <a:rPr lang="en-GB" sz="1200" b="1" dirty="0"/>
              <a:t>urn off guides</a:t>
            </a:r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3B1D3A-04FD-AB4F-87AB-7EA926781F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144873" y="-582570"/>
            <a:ext cx="2785017" cy="13091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4478B7-09F4-2845-B28A-68FCDC9D2F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06455" y="1223906"/>
            <a:ext cx="2646599" cy="16014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E19D22-DB0A-824B-931A-C9B7076C2B9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186753" y="3421638"/>
            <a:ext cx="2821719" cy="12550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D3F9B7-EA2A-8E4C-8215-1CDF8BE1FF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43" b="9007"/>
          <a:stretch/>
        </p:blipFill>
        <p:spPr>
          <a:xfrm>
            <a:off x="-2767231" y="4981404"/>
            <a:ext cx="2041962" cy="1635273"/>
          </a:xfrm>
          <a:prstGeom prst="rect">
            <a:avLst/>
          </a:prstGeom>
        </p:spPr>
      </p:pic>
      <p:sp>
        <p:nvSpPr>
          <p:cNvPr id="16" name="Picture Placeholder 23">
            <a:extLst>
              <a:ext uri="{FF2B5EF4-FFF2-40B4-BE49-F238E27FC236}">
                <a16:creationId xmlns:a16="http://schemas.microsoft.com/office/drawing/2014/main" id="{02D8F306-3716-EA47-A752-40E85AE69BC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27719" y="2770919"/>
            <a:ext cx="3131072" cy="1312555"/>
          </a:xfrm>
          <a:noFill/>
        </p:spPr>
        <p:txBody>
          <a:bodyPr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Insert school logo</a:t>
            </a:r>
          </a:p>
        </p:txBody>
      </p:sp>
    </p:spTree>
    <p:extLst>
      <p:ext uri="{BB962C8B-B14F-4D97-AF65-F5344CB8AC3E}">
        <p14:creationId xmlns:p14="http://schemas.microsoft.com/office/powerpoint/2010/main" val="258251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BE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63AD9B-58DB-2E4A-B396-13C72443E1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11" y="1260162"/>
            <a:ext cx="6480000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234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BE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1C5E7A-3739-844C-858B-49BE50D42C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11" y="1260162"/>
            <a:ext cx="6480000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40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CA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E56F37-306D-2046-A71B-EEFE7B4552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4" y="1251018"/>
            <a:ext cx="5217353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707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CA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8E053F-C5C6-0E4F-A7BC-4A8446384D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4" y="1251018"/>
            <a:ext cx="5217353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66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CC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34D6FB-1ADA-224B-9BC1-60F94428AB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8076176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31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83850"/>
            <a:ext cx="11234209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944348"/>
            <a:ext cx="11234209" cy="44374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6370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9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  <p:sldLayoutId id="2147483706" r:id="rId26"/>
    <p:sldLayoutId id="2147483707" r:id="rId27"/>
    <p:sldLayoutId id="2147483708" r:id="rId28"/>
    <p:sldLayoutId id="2147483709" r:id="rId29"/>
    <p:sldLayoutId id="2147483710" r:id="rId30"/>
    <p:sldLayoutId id="2147483711" r:id="rId31"/>
    <p:sldLayoutId id="2147483712" r:id="rId32"/>
    <p:sldLayoutId id="2147483664" r:id="rId33"/>
    <p:sldLayoutId id="2147483665" r:id="rId34"/>
    <p:sldLayoutId id="2147483666" r:id="rId35"/>
    <p:sldLayoutId id="2147483667" r:id="rId36"/>
    <p:sldLayoutId id="2147483668" r:id="rId37"/>
    <p:sldLayoutId id="2147483669" r:id="rId38"/>
    <p:sldLayoutId id="2147483670" r:id="rId39"/>
    <p:sldLayoutId id="2147483671" r:id="rId40"/>
    <p:sldLayoutId id="2147483672" r:id="rId41"/>
    <p:sldLayoutId id="2147483673" r:id="rId42"/>
    <p:sldLayoutId id="2147483674" r:id="rId43"/>
    <p:sldLayoutId id="2147483675" r:id="rId44"/>
    <p:sldLayoutId id="2147483676" r:id="rId45"/>
    <p:sldLayoutId id="2147483677" r:id="rId46"/>
    <p:sldLayoutId id="2147483678" r:id="rId47"/>
    <p:sldLayoutId id="2147483682" r:id="rId4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5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pos="302" userDrawn="1">
          <p15:clr>
            <a:srgbClr val="F26B43"/>
          </p15:clr>
        </p15:guide>
        <p15:guide id="5" orient="horz" pos="4020" userDrawn="1">
          <p15:clr>
            <a:srgbClr val="F26B43"/>
          </p15:clr>
        </p15:guide>
        <p15:guide id="6" orient="horz" pos="300" userDrawn="1">
          <p15:clr>
            <a:srgbClr val="F26B43"/>
          </p15:clr>
        </p15:guide>
        <p15:guide id="8" orient="horz" pos="2795">
          <p15:clr>
            <a:srgbClr val="F26B43"/>
          </p15:clr>
        </p15:guide>
        <p15:guide id="9" orient="horz" pos="15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ucs.org.uk/homepage.asp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FE3D66-0DD0-804E-8D53-B64DCB833B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BUCS - Individual</a:t>
            </a: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0B9881C-4CF4-974A-93B9-D9A0EBEC64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Everything you need to know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024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BUCS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Each sport has multiple events across the year with different entry requirements and deadlines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It is your responsibility to check when your entry deadlines are and to submit your entries to the Sports Office in good time.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9" r="273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14974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The BUCS Website</a:t>
            </a:r>
            <a:endParaRPr lang="en-GB" dirty="0"/>
          </a:p>
        </p:txBody>
      </p:sp>
      <p:pic>
        <p:nvPicPr>
          <p:cNvPr id="4" name="Shape 13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21654" r="22934" b="4113"/>
          <a:stretch/>
        </p:blipFill>
        <p:spPr>
          <a:xfrm>
            <a:off x="3870960" y="2298864"/>
            <a:ext cx="3024225" cy="29284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9291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Competitions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Plan your competitions in and ensure your club members know the dates</a:t>
            </a:r>
          </a:p>
          <a:p>
            <a:r>
              <a:rPr lang="en-GB" dirty="0" smtClean="0"/>
              <a:t>Check your budget to ensure you can financially afford to send all competitors – do you need to fundraise?</a:t>
            </a:r>
          </a:p>
          <a:p>
            <a:r>
              <a:rPr lang="en-GB" dirty="0" smtClean="0"/>
              <a:t>Withdrawals can cost money – so ensure you are only entering individuals who are committed to attending. Any injury withdrawals will need a medical exemption form</a:t>
            </a:r>
            <a:r>
              <a:rPr lang="en-GB" dirty="0" smtClean="0"/>
              <a:t>.</a:t>
            </a:r>
          </a:p>
          <a:p>
            <a:r>
              <a:rPr lang="en-GB" dirty="0" smtClean="0"/>
              <a:t>Transport &amp; </a:t>
            </a:r>
            <a:r>
              <a:rPr lang="en-GB" dirty="0" err="1" smtClean="0"/>
              <a:t>Accom</a:t>
            </a:r>
            <a:endParaRPr lang="en-GB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" b="25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02558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How to submit an entry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Check the pre-requisites and submit a spreadsheet to the Sports Office with all the necessary information</a:t>
            </a:r>
          </a:p>
          <a:p>
            <a:r>
              <a:rPr lang="en-GB" dirty="0" smtClean="0"/>
              <a:t>This needs to be before the deadline – entries are not confirmed until we have submitted via </a:t>
            </a:r>
            <a:r>
              <a:rPr lang="en-GB" dirty="0" err="1" smtClean="0"/>
              <a:t>BUCScore</a:t>
            </a:r>
            <a:r>
              <a:rPr lang="en-GB" dirty="0" smtClean="0"/>
              <a:t>.</a:t>
            </a:r>
          </a:p>
          <a:p>
            <a:r>
              <a:rPr lang="en-GB" dirty="0" smtClean="0"/>
              <a:t>BUCS have an entry quota in some events, and we have a financial cap. Unless stated otherwise entries will be ranked in terms of winning potential.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9405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Rules &amp; </a:t>
            </a:r>
            <a:r>
              <a:rPr lang="en-GB" dirty="0" err="1" smtClean="0"/>
              <a:t>Regs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You need to know the Rules &amp; </a:t>
            </a:r>
            <a:r>
              <a:rPr lang="en-GB" dirty="0" err="1" smtClean="0"/>
              <a:t>Regs</a:t>
            </a:r>
            <a:r>
              <a:rPr lang="en-GB" dirty="0" smtClean="0"/>
              <a:t> for your competition</a:t>
            </a:r>
          </a:p>
          <a:p>
            <a:r>
              <a:rPr lang="en-GB" dirty="0" smtClean="0"/>
              <a:t>Drug testing can take place at any BUCS Event.</a:t>
            </a:r>
          </a:p>
          <a:p>
            <a:r>
              <a:rPr lang="en-GB" dirty="0" smtClean="0"/>
              <a:t>Ensure you know what is and is not permitted in your sport.</a:t>
            </a:r>
          </a:p>
          <a:p>
            <a:pPr marL="800100" lvl="1" indent="-342900">
              <a:buFontTx/>
              <a:buChar char="-"/>
            </a:pPr>
            <a:r>
              <a:rPr lang="en-GB" dirty="0" smtClean="0"/>
              <a:t>UKAD</a:t>
            </a:r>
          </a:p>
          <a:p>
            <a:pPr marL="800100" lvl="1" indent="-342900">
              <a:buFontTx/>
              <a:buChar char="-"/>
            </a:pPr>
            <a:r>
              <a:rPr lang="en-GB" dirty="0" smtClean="0"/>
              <a:t>WADA</a:t>
            </a: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9" r="273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72750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Results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Where possible let us know your results – we can help promote good news stories.</a:t>
            </a:r>
          </a:p>
          <a:p>
            <a:r>
              <a:rPr lang="en-GB" dirty="0" smtClean="0"/>
              <a:t>Either text them to 07825 010379 or tweet us @</a:t>
            </a:r>
            <a:r>
              <a:rPr lang="en-GB" dirty="0" err="1" smtClean="0"/>
              <a:t>CarnegieSport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It also helps at Sports Awards as we know your achievements </a:t>
            </a:r>
            <a:endParaRPr lang="en-GB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3" r="228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38384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First Aid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pPr marL="457200" lvl="0" indent="-381000">
              <a:buSzPct val="100000"/>
              <a:buChar char="●"/>
            </a:pPr>
            <a:r>
              <a:rPr lang="en-US" sz="2400" dirty="0"/>
              <a:t>Every team should have a first aid bag</a:t>
            </a:r>
          </a:p>
          <a:p>
            <a:pPr marL="914400" lvl="1" indent="-381000">
              <a:buClr>
                <a:srgbClr val="FF0000"/>
              </a:buClr>
              <a:buSzPct val="100000"/>
            </a:pPr>
            <a:r>
              <a:rPr lang="en-US" sz="2400" dirty="0">
                <a:solidFill>
                  <a:srgbClr val="FF0000"/>
                </a:solidFill>
              </a:rPr>
              <a:t>If you don’t you can get one from the Sports Office.</a:t>
            </a:r>
          </a:p>
          <a:p>
            <a:pPr marL="457200" lvl="0" indent="-381000">
              <a:buClr>
                <a:srgbClr val="000000"/>
              </a:buClr>
              <a:buSzPct val="100000"/>
              <a:buChar char="●"/>
            </a:pPr>
            <a:r>
              <a:rPr lang="en-US" sz="2400" dirty="0">
                <a:solidFill>
                  <a:srgbClr val="000000"/>
                </a:solidFill>
              </a:rPr>
              <a:t>It is recommended that each team has a trained first aider for away fixtures</a:t>
            </a:r>
          </a:p>
          <a:p>
            <a:pPr marL="914400" lvl="1" indent="-381000">
              <a:buClr>
                <a:srgbClr val="FF0000"/>
              </a:buClr>
              <a:buSzPct val="100000"/>
            </a:pPr>
            <a:r>
              <a:rPr lang="en-US" sz="2400" dirty="0">
                <a:solidFill>
                  <a:srgbClr val="FF0000"/>
                </a:solidFill>
              </a:rPr>
              <a:t>Coach Ed course </a:t>
            </a:r>
            <a:r>
              <a:rPr lang="en-US" sz="2400">
                <a:solidFill>
                  <a:srgbClr val="FF0000"/>
                </a:solidFill>
              </a:rPr>
              <a:t>- </a:t>
            </a:r>
            <a:r>
              <a:rPr lang="en-US" sz="2400" smtClean="0">
                <a:solidFill>
                  <a:srgbClr val="FF0000"/>
                </a:solidFill>
              </a:rPr>
              <a:t>6th </a:t>
            </a:r>
            <a:r>
              <a:rPr lang="en-US" sz="2400" dirty="0">
                <a:solidFill>
                  <a:srgbClr val="FF0000"/>
                </a:solidFill>
              </a:rPr>
              <a:t>October!</a:t>
            </a:r>
          </a:p>
          <a:p>
            <a:pPr marL="457200" lvl="0" indent="-381000">
              <a:buClr>
                <a:srgbClr val="000000"/>
              </a:buClr>
              <a:buSzPct val="100000"/>
              <a:buChar char="●"/>
            </a:pPr>
            <a:r>
              <a:rPr lang="en-US" sz="2400" dirty="0">
                <a:solidFill>
                  <a:srgbClr val="000000"/>
                </a:solidFill>
              </a:rPr>
              <a:t>First Aid at Home Fixtures - provided by Sports Centre Staff - Ambulance Procedure</a:t>
            </a:r>
          </a:p>
          <a:p>
            <a:pPr marL="457200" lvl="0" indent="-381000">
              <a:buClr>
                <a:srgbClr val="000000"/>
              </a:buClr>
              <a:buSzPct val="100000"/>
              <a:buChar char="●"/>
            </a:pPr>
            <a:r>
              <a:rPr lang="en-US" sz="2400" dirty="0">
                <a:solidFill>
                  <a:srgbClr val="000000"/>
                </a:solidFill>
              </a:rPr>
              <a:t>If an injured player has to be taken to hospital a member of the team should always accompany them. Keep the Sports Office informed.</a:t>
            </a:r>
          </a:p>
          <a:p>
            <a:pPr marL="457200" lvl="0" indent="-381000">
              <a:buClr>
                <a:srgbClr val="000000"/>
              </a:buClr>
              <a:buSzPct val="100000"/>
              <a:buChar char="●"/>
            </a:pPr>
            <a:r>
              <a:rPr lang="en-US" sz="2400" dirty="0">
                <a:solidFill>
                  <a:srgbClr val="000000"/>
                </a:solidFill>
              </a:rPr>
              <a:t>Concussion protocols 						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533400" lvl="1">
              <a:buClr>
                <a:srgbClr val="000000"/>
              </a:buClr>
              <a:buSzPct val="100000"/>
            </a:pPr>
            <a:r>
              <a:rPr lang="en-US" sz="2200" dirty="0" smtClean="0">
                <a:solidFill>
                  <a:srgbClr val="000000"/>
                </a:solidFill>
              </a:rPr>
              <a:t>– </a:t>
            </a:r>
            <a:r>
              <a:rPr lang="en-US" sz="2200" dirty="0">
                <a:solidFill>
                  <a:srgbClr val="000000"/>
                </a:solidFill>
              </a:rPr>
              <a:t>please inform us of </a:t>
            </a:r>
            <a:r>
              <a:rPr lang="en-US" sz="2200" dirty="0" smtClean="0">
                <a:solidFill>
                  <a:srgbClr val="000000"/>
                </a:solidFill>
              </a:rPr>
              <a:t>head injuries</a:t>
            </a:r>
            <a:endParaRPr lang="en-US" sz="2200" dirty="0">
              <a:solidFill>
                <a:srgbClr val="000000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306137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LBU 2018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753BBD"/>
      </a:accent1>
      <a:accent2>
        <a:srgbClr val="9161CA"/>
      </a:accent2>
      <a:accent3>
        <a:srgbClr val="AC89D7"/>
      </a:accent3>
      <a:accent4>
        <a:srgbClr val="C8B1E5"/>
      </a:accent4>
      <a:accent5>
        <a:srgbClr val="FCE300"/>
      </a:accent5>
      <a:accent6>
        <a:srgbClr val="05C3DE"/>
      </a:accent6>
      <a:hlink>
        <a:srgbClr val="FF585D"/>
      </a:hlink>
      <a:folHlink>
        <a:srgbClr val="00C3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1606</TotalTime>
  <Words>447</Words>
  <Application>Microsoft Office PowerPoint</Application>
  <PresentationFormat>Widescreen</PresentationFormat>
  <Paragraphs>53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1_Office Theme</vt:lpstr>
      <vt:lpstr>BUCS - Individual</vt:lpstr>
      <vt:lpstr>BUCS</vt:lpstr>
      <vt:lpstr>The BUCS Website</vt:lpstr>
      <vt:lpstr>Competitions</vt:lpstr>
      <vt:lpstr>How to submit an entry</vt:lpstr>
      <vt:lpstr>Rules &amp; Regs</vt:lpstr>
      <vt:lpstr>Results</vt:lpstr>
      <vt:lpstr>First Aid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Mccormick, Lisa</cp:lastModifiedBy>
  <cp:revision>23</cp:revision>
  <dcterms:created xsi:type="dcterms:W3CDTF">2018-08-09T13:59:43Z</dcterms:created>
  <dcterms:modified xsi:type="dcterms:W3CDTF">2018-09-13T14:31:51Z</dcterms:modified>
</cp:coreProperties>
</file>