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6" r:id="rId2"/>
    <p:sldId id="266" r:id="rId3"/>
    <p:sldId id="257" r:id="rId4"/>
    <p:sldId id="278" r:id="rId5"/>
    <p:sldId id="272" r:id="rId6"/>
    <p:sldId id="275" r:id="rId7"/>
    <p:sldId id="277" r:id="rId8"/>
    <p:sldId id="279" r:id="rId9"/>
    <p:sldId id="280" r:id="rId10"/>
    <p:sldId id="262" r:id="rId1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8"/>
    <p:restoredTop sz="94714"/>
  </p:normalViewPr>
  <p:slideViewPr>
    <p:cSldViewPr snapToGrid="0" snapToObjects="1" showGuides="1">
      <p:cViewPr varScale="1">
        <p:scale>
          <a:sx n="115" d="100"/>
          <a:sy n="115" d="100"/>
        </p:scale>
        <p:origin x="63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27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AA2467D2-F193-474C-9353-37BD6A87BB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8076176" cy="1350000"/>
          </a:xfrm>
          <a:prstGeom prst="rect">
            <a:avLst/>
          </a:prstGeom>
        </p:spPr>
      </p:pic>
    </p:spTree>
    <p:extLst>
      <p:ext uri="{BB962C8B-B14F-4D97-AF65-F5344CB8AC3E}">
        <p14:creationId xmlns:p14="http://schemas.microsoft.com/office/powerpoint/2010/main" val="318804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346183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920780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3568083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138637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14443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47868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76026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6824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FMP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625917-8B58-6A47-A092-F7A35747930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987646" cy="1350000"/>
          </a:xfrm>
          <a:prstGeom prst="rect">
            <a:avLst/>
          </a:prstGeom>
        </p:spPr>
      </p:pic>
    </p:spTree>
    <p:extLst>
      <p:ext uri="{BB962C8B-B14F-4D97-AF65-F5344CB8AC3E}">
        <p14:creationId xmlns:p14="http://schemas.microsoft.com/office/powerpoint/2010/main" val="169277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964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FMP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43FB61A-A4F4-9044-B4B3-98CB9F2A66F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987646" cy="1350000"/>
          </a:xfrm>
          <a:prstGeom prst="rect">
            <a:avLst/>
          </a:prstGeom>
        </p:spPr>
      </p:pic>
    </p:spTree>
    <p:extLst>
      <p:ext uri="{BB962C8B-B14F-4D97-AF65-F5344CB8AC3E}">
        <p14:creationId xmlns:p14="http://schemas.microsoft.com/office/powerpoint/2010/main" val="884629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463653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663284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1842571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2072707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4104099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497436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FD5D58E4-DAD5-CE44-9F04-57DB7AE52D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65631" y="1315464"/>
            <a:ext cx="5550882" cy="1350000"/>
          </a:xfrm>
          <a:prstGeom prst="rect">
            <a:avLst/>
          </a:prstGeom>
        </p:spPr>
      </p:pic>
    </p:spTree>
    <p:extLst>
      <p:ext uri="{BB962C8B-B14F-4D97-AF65-F5344CB8AC3E}">
        <p14:creationId xmlns:p14="http://schemas.microsoft.com/office/powerpoint/2010/main" val="195293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7B14C2C1-0B11-234A-8CE6-55A23D58459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65631" y="1315464"/>
            <a:ext cx="5550882" cy="1350000"/>
          </a:xfrm>
          <a:prstGeom prst="rect">
            <a:avLst/>
          </a:prstGeom>
        </p:spPr>
      </p:pic>
    </p:spTree>
    <p:extLst>
      <p:ext uri="{BB962C8B-B14F-4D97-AF65-F5344CB8AC3E}">
        <p14:creationId xmlns:p14="http://schemas.microsoft.com/office/powerpoint/2010/main" val="2941170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2C8EA053-BAC4-564C-B1E4-F92AF8E1445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3257" y="1416308"/>
            <a:ext cx="5536311" cy="1013802"/>
          </a:xfrm>
          <a:prstGeom prst="rect">
            <a:avLst/>
          </a:prstGeom>
        </p:spPr>
      </p:pic>
    </p:spTree>
    <p:extLst>
      <p:ext uri="{BB962C8B-B14F-4D97-AF65-F5344CB8AC3E}">
        <p14:creationId xmlns:p14="http://schemas.microsoft.com/office/powerpoint/2010/main" val="20817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AA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73BB2F71-FCA7-FD42-87A9-0D8B300018C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2412" y="1251018"/>
            <a:ext cx="5550883" cy="1350000"/>
          </a:xfrm>
          <a:prstGeom prst="rect">
            <a:avLst/>
          </a:prstGeom>
        </p:spPr>
      </p:pic>
    </p:spTree>
    <p:extLst>
      <p:ext uri="{BB962C8B-B14F-4D97-AF65-F5344CB8AC3E}">
        <p14:creationId xmlns:p14="http://schemas.microsoft.com/office/powerpoint/2010/main" val="76883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92DAA049-5D67-4445-AA26-ACDB9D5A40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3257" y="1416308"/>
            <a:ext cx="5536311" cy="1013802"/>
          </a:xfrm>
          <a:prstGeom prst="rect">
            <a:avLst/>
          </a:prstGeom>
        </p:spPr>
      </p:pic>
    </p:spTree>
    <p:extLst>
      <p:ext uri="{BB962C8B-B14F-4D97-AF65-F5344CB8AC3E}">
        <p14:creationId xmlns:p14="http://schemas.microsoft.com/office/powerpoint/2010/main" val="171466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ACEEC62-9CA1-E244-8579-F2008227139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217942" cy="1350000"/>
          </a:xfrm>
          <a:prstGeom prst="rect">
            <a:avLst/>
          </a:prstGeom>
        </p:spPr>
      </p:pic>
    </p:spTree>
    <p:extLst>
      <p:ext uri="{BB962C8B-B14F-4D97-AF65-F5344CB8AC3E}">
        <p14:creationId xmlns:p14="http://schemas.microsoft.com/office/powerpoint/2010/main" val="3708087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1AFB92CB-FFE2-3A41-BB48-2A58C57862D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217942" cy="1350000"/>
          </a:xfrm>
          <a:prstGeom prst="rect">
            <a:avLst/>
          </a:prstGeom>
        </p:spPr>
      </p:pic>
    </p:spTree>
    <p:extLst>
      <p:ext uri="{BB962C8B-B14F-4D97-AF65-F5344CB8AC3E}">
        <p14:creationId xmlns:p14="http://schemas.microsoft.com/office/powerpoint/2010/main" val="991016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1240432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1415619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1121340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48578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742493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637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408130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AA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16086CDB-81C6-8E48-AB47-21935B1B9AD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2412" y="1251018"/>
            <a:ext cx="5550883" cy="1350000"/>
          </a:xfrm>
          <a:prstGeom prst="rect">
            <a:avLst/>
          </a:prstGeom>
        </p:spPr>
      </p:pic>
    </p:spTree>
    <p:extLst>
      <p:ext uri="{BB962C8B-B14F-4D97-AF65-F5344CB8AC3E}">
        <p14:creationId xmlns:p14="http://schemas.microsoft.com/office/powerpoint/2010/main" val="2182874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567963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20689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614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dirty="0"/>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115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dirty="0"/>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093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264192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575860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4242260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258251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b="0">
                <a:solidFill>
                  <a:srgbClr val="000000"/>
                </a:solidFill>
              </a:defRPr>
            </a:pPr>
            <a:r>
              <a:rPr sz="5867" b="1">
                <a:solidFill>
                  <a:srgbClr val="321959"/>
                </a:solidFill>
              </a:rPr>
              <a:t>Title Text</a:t>
            </a:r>
          </a:p>
        </p:txBody>
      </p:sp>
      <p:sp>
        <p:nvSpPr>
          <p:cNvPr id="16" name="Shape 16"/>
          <p:cNvSpPr>
            <a:spLocks noGrp="1"/>
          </p:cNvSpPr>
          <p:nvPr>
            <p:ph type="body" idx="1"/>
          </p:nvPr>
        </p:nvSpPr>
        <p:spPr>
          <a:prstGeom prst="rect">
            <a:avLst/>
          </a:prstGeom>
        </p:spPr>
        <p:txBody>
          <a:bodyPr/>
          <a:lstStyle/>
          <a:p>
            <a:pPr lvl="0">
              <a:defRPr sz="1800">
                <a:solidFill>
                  <a:srgbClr val="000000"/>
                </a:solidFill>
              </a:defRPr>
            </a:pPr>
            <a:r>
              <a:rPr sz="3733">
                <a:solidFill>
                  <a:srgbClr val="321959"/>
                </a:solidFill>
              </a:rPr>
              <a:t>Body Level One</a:t>
            </a:r>
          </a:p>
          <a:p>
            <a:pPr lvl="1">
              <a:defRPr sz="1800">
                <a:solidFill>
                  <a:srgbClr val="000000"/>
                </a:solidFill>
              </a:defRPr>
            </a:pPr>
            <a:r>
              <a:rPr sz="3733">
                <a:solidFill>
                  <a:srgbClr val="321959"/>
                </a:solidFill>
              </a:rPr>
              <a:t>Body Level Two</a:t>
            </a:r>
          </a:p>
          <a:p>
            <a:pPr lvl="2">
              <a:defRPr sz="1800">
                <a:solidFill>
                  <a:srgbClr val="000000"/>
                </a:solidFill>
              </a:defRPr>
            </a:pPr>
            <a:r>
              <a:rPr sz="3733">
                <a:solidFill>
                  <a:srgbClr val="321959"/>
                </a:solidFill>
              </a:rPr>
              <a:t>Body Level Three</a:t>
            </a:r>
          </a:p>
          <a:p>
            <a:pPr lvl="3">
              <a:defRPr sz="1800">
                <a:solidFill>
                  <a:srgbClr val="000000"/>
                </a:solidFill>
              </a:defRPr>
            </a:pPr>
            <a:r>
              <a:rPr sz="3733">
                <a:solidFill>
                  <a:srgbClr val="321959"/>
                </a:solidFill>
              </a:rPr>
              <a:t>Body Level Four</a:t>
            </a:r>
          </a:p>
          <a:p>
            <a:pPr lvl="4">
              <a:defRPr sz="1800">
                <a:solidFill>
                  <a:srgbClr val="000000"/>
                </a:solidFill>
              </a:defRPr>
            </a:pPr>
            <a:r>
              <a:rPr sz="3733">
                <a:solidFill>
                  <a:srgbClr val="321959"/>
                </a:solidFill>
              </a:rPr>
              <a:t>Body Level Five</a:t>
            </a:r>
          </a:p>
        </p:txBody>
      </p:sp>
    </p:spTree>
    <p:extLst>
      <p:ext uri="{BB962C8B-B14F-4D97-AF65-F5344CB8AC3E}">
        <p14:creationId xmlns:p14="http://schemas.microsoft.com/office/powerpoint/2010/main" val="22407390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2411" y="1260162"/>
            <a:ext cx="6480000" cy="1350000"/>
          </a:xfrm>
          <a:prstGeom prst="rect">
            <a:avLst/>
          </a:prstGeom>
        </p:spPr>
      </p:pic>
    </p:spTree>
    <p:extLst>
      <p:ext uri="{BB962C8B-B14F-4D97-AF65-F5344CB8AC3E}">
        <p14:creationId xmlns:p14="http://schemas.microsoft.com/office/powerpoint/2010/main" val="238423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C31C5E7A-3739-844C-858B-49BE50D42C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2411" y="1260162"/>
            <a:ext cx="6480000" cy="1350000"/>
          </a:xfrm>
          <a:prstGeom prst="rect">
            <a:avLst/>
          </a:prstGeom>
        </p:spPr>
      </p:pic>
    </p:spTree>
    <p:extLst>
      <p:ext uri="{BB962C8B-B14F-4D97-AF65-F5344CB8AC3E}">
        <p14:creationId xmlns:p14="http://schemas.microsoft.com/office/powerpoint/2010/main" val="212324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38870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53116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B134D6FB-1ADA-224B-9BC1-60F94428AB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8076176" cy="1350000"/>
          </a:xfrm>
          <a:prstGeom prst="rect">
            <a:avLst/>
          </a:prstGeom>
        </p:spPr>
      </p:pic>
    </p:spTree>
    <p:extLst>
      <p:ext uri="{BB962C8B-B14F-4D97-AF65-F5344CB8AC3E}">
        <p14:creationId xmlns:p14="http://schemas.microsoft.com/office/powerpoint/2010/main" val="24088318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6370200"/>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664" r:id="rId33"/>
    <p:sldLayoutId id="2147483665" r:id="rId34"/>
    <p:sldLayoutId id="2147483666" r:id="rId35"/>
    <p:sldLayoutId id="2147483667" r:id="rId36"/>
    <p:sldLayoutId id="2147483668" r:id="rId37"/>
    <p:sldLayoutId id="2147483669" r:id="rId38"/>
    <p:sldLayoutId id="2147483670" r:id="rId39"/>
    <p:sldLayoutId id="2147483671" r:id="rId40"/>
    <p:sldLayoutId id="2147483672" r:id="rId41"/>
    <p:sldLayoutId id="2147483673" r:id="rId42"/>
    <p:sldLayoutId id="2147483674" r:id="rId43"/>
    <p:sldLayoutId id="2147483675" r:id="rId44"/>
    <p:sldLayoutId id="2147483676" r:id="rId45"/>
    <p:sldLayoutId id="2147483677" r:id="rId46"/>
    <p:sldLayoutId id="2147483678" r:id="rId47"/>
    <p:sldLayoutId id="2147483682" r:id="rId48"/>
    <p:sldLayoutId id="2147483713" r:id="rId49"/>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guide id="3" pos="7378" userDrawn="1">
          <p15:clr>
            <a:srgbClr val="F26B43"/>
          </p15:clr>
        </p15:guide>
        <p15:guide id="4" pos="302" userDrawn="1">
          <p15:clr>
            <a:srgbClr val="F26B43"/>
          </p15:clr>
        </p15:guide>
        <p15:guide id="5" orient="horz" pos="4020" userDrawn="1">
          <p15:clr>
            <a:srgbClr val="F26B43"/>
          </p15:clr>
        </p15:guide>
        <p15:guide id="6" orient="horz" pos="300" userDrawn="1">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mailto:l.i.bradshaw@leedsbeckett.ac.uk" TargetMode="Externa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p:txBody>
          <a:bodyPr/>
          <a:lstStyle/>
          <a:p>
            <a:r>
              <a:rPr lang="en-US" dirty="0" smtClean="0"/>
              <a:t>Accommodation, Finance &amp;  Transport</a:t>
            </a:r>
            <a:endParaRPr lang="en-US" dirty="0"/>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p:txBody>
          <a:bodyPr>
            <a:normAutofit fontScale="85000" lnSpcReduction="20000"/>
          </a:bodyPr>
          <a:lstStyle/>
          <a:p>
            <a:r>
              <a:rPr lang="en-US" dirty="0" smtClean="0"/>
              <a:t>Club Officer Training</a:t>
            </a:r>
          </a:p>
          <a:p>
            <a:r>
              <a:rPr lang="en-US" dirty="0" smtClean="0"/>
              <a:t>September  2018</a:t>
            </a:r>
            <a:endParaRPr lang="en-US" dirty="0"/>
          </a:p>
        </p:txBody>
      </p:sp>
    </p:spTree>
    <p:extLst>
      <p:ext uri="{BB962C8B-B14F-4D97-AF65-F5344CB8AC3E}">
        <p14:creationId xmlns:p14="http://schemas.microsoft.com/office/powerpoint/2010/main" val="49002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5B87E6-3773-EA4A-9F83-E2B4AA2F3E58}"/>
              </a:ext>
            </a:extLst>
          </p:cNvPr>
          <p:cNvSpPr>
            <a:spLocks noGrp="1"/>
          </p:cNvSpPr>
          <p:nvPr>
            <p:ph type="subTitle" idx="1"/>
          </p:nvPr>
        </p:nvSpPr>
        <p:spPr/>
        <p:txBody>
          <a:bodyPr>
            <a:normAutofit fontScale="92500" lnSpcReduction="20000"/>
          </a:bodyPr>
          <a:lstStyle/>
          <a:p>
            <a:r>
              <a:rPr lang="en-US" dirty="0"/>
              <a:t>Any questions?</a:t>
            </a:r>
          </a:p>
        </p:txBody>
      </p:sp>
    </p:spTree>
    <p:extLst>
      <p:ext uri="{BB962C8B-B14F-4D97-AF65-F5344CB8AC3E}">
        <p14:creationId xmlns:p14="http://schemas.microsoft.com/office/powerpoint/2010/main" val="337290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p:txBody>
          <a:bodyPr/>
          <a:lstStyle/>
          <a:p>
            <a:r>
              <a:rPr lang="en-US" dirty="0" smtClean="0"/>
              <a:t>Linda Bradshaw</a:t>
            </a:r>
            <a:br>
              <a:rPr lang="en-US" dirty="0" smtClean="0"/>
            </a:br>
            <a:r>
              <a:rPr lang="en-US" dirty="0" smtClean="0"/>
              <a:t>Athletic Union Administrator </a:t>
            </a:r>
            <a:endParaRPr lang="en-US" dirty="0"/>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2999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smtClean="0"/>
              <a:t>Accommodation </a:t>
            </a:r>
            <a:endParaRPr lang="en-US" dirty="0"/>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2011680"/>
            <a:ext cx="10259082" cy="3673901"/>
          </a:xfrm>
        </p:spPr>
        <p:txBody>
          <a:bodyPr>
            <a:normAutofit lnSpcReduction="10000"/>
          </a:bodyPr>
          <a:lstStyle/>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Who, Where, When, How long?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Leeds </a:t>
            </a:r>
            <a:r>
              <a:rPr lang="en-GB" dirty="0">
                <a:solidFill>
                  <a:schemeClr val="accent1">
                    <a:lumMod val="75000"/>
                    <a:lumOff val="25000"/>
                  </a:schemeClr>
                </a:solidFill>
              </a:rPr>
              <a:t>Beckett University allocates £10 per person per night. If accompanied by a coach the University will pay their room charge.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a:solidFill>
                  <a:schemeClr val="accent1">
                    <a:lumMod val="75000"/>
                    <a:lumOff val="25000"/>
                  </a:schemeClr>
                </a:solidFill>
              </a:rPr>
              <a:t>When considering a booking please remember, male/female numbers any special requirements and be specific, with locations. </a:t>
            </a:r>
            <a:r>
              <a:rPr lang="en-GB" b="1" u="sng" dirty="0">
                <a:solidFill>
                  <a:schemeClr val="accent1">
                    <a:lumMod val="75000"/>
                    <a:lumOff val="25000"/>
                  </a:schemeClr>
                </a:solidFill>
              </a:rPr>
              <a:t>Forward plan for big </a:t>
            </a:r>
            <a:r>
              <a:rPr lang="en-GB" b="1" u="sng" dirty="0" smtClean="0">
                <a:solidFill>
                  <a:schemeClr val="accent1">
                    <a:lumMod val="75000"/>
                    <a:lumOff val="25000"/>
                  </a:schemeClr>
                </a:solidFill>
              </a:rPr>
              <a:t>events</a:t>
            </a:r>
            <a:r>
              <a:rPr lang="en-GB" dirty="0">
                <a:solidFill>
                  <a:schemeClr val="accent1">
                    <a:lumMod val="75000"/>
                    <a:lumOff val="25000"/>
                  </a:schemeClr>
                </a:solidFill>
              </a:rPr>
              <a:t> </a:t>
            </a:r>
            <a:r>
              <a:rPr lang="en-GB" dirty="0" smtClean="0">
                <a:solidFill>
                  <a:schemeClr val="accent1">
                    <a:lumMod val="75000"/>
                    <a:lumOff val="25000"/>
                  </a:schemeClr>
                </a:solidFill>
              </a:rPr>
              <a:t>i.e. Swimming – every University in the UK are going to the same place at the same time!</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Athletic Union Office, will email with costs, cancellation dates,  no booking will be made without confirmation back</a:t>
            </a:r>
            <a:r>
              <a:rPr lang="en-GB" dirty="0" smtClean="0">
                <a:solidFill>
                  <a:schemeClr val="accent1">
                    <a:lumMod val="75000"/>
                    <a:lumOff val="25000"/>
                  </a:schemeClr>
                </a:solidFill>
              </a:rPr>
              <a:t>! Price may increase if you delay!</a:t>
            </a:r>
            <a:endParaRPr lang="en-GB" dirty="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a:solidFill>
                  <a:schemeClr val="accent1">
                    <a:lumMod val="75000"/>
                    <a:lumOff val="25000"/>
                  </a:schemeClr>
                </a:solidFill>
              </a:rPr>
              <a:t>All other costs to be met by the students involved and must be paid into the </a:t>
            </a:r>
            <a:r>
              <a:rPr lang="en-GB" dirty="0" smtClean="0">
                <a:solidFill>
                  <a:schemeClr val="accent1">
                    <a:lumMod val="75000"/>
                    <a:lumOff val="25000"/>
                  </a:schemeClr>
                </a:solidFill>
              </a:rPr>
              <a:t>Sports </a:t>
            </a:r>
            <a:r>
              <a:rPr lang="en-GB" dirty="0">
                <a:solidFill>
                  <a:schemeClr val="accent1">
                    <a:lumMod val="75000"/>
                    <a:lumOff val="25000"/>
                  </a:schemeClr>
                </a:solidFill>
              </a:rPr>
              <a:t>Office before departure, and paperwork signed off. </a:t>
            </a:r>
            <a:r>
              <a:rPr lang="en-GB" dirty="0" smtClean="0">
                <a:solidFill>
                  <a:schemeClr val="accent1">
                    <a:lumMod val="75000"/>
                    <a:lumOff val="25000"/>
                  </a:schemeClr>
                </a:solidFill>
              </a:rPr>
              <a:t>Confirmations will then be sent. </a:t>
            </a:r>
            <a:endParaRPr lang="en-GB" dirty="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a:solidFill>
                  <a:schemeClr val="accent1">
                    <a:lumMod val="75000"/>
                    <a:lumOff val="25000"/>
                  </a:schemeClr>
                </a:solidFill>
              </a:rPr>
              <a:t>Additional requests breakfasts, evening meals can be booked but </a:t>
            </a:r>
            <a:r>
              <a:rPr lang="en-GB" dirty="0" smtClean="0">
                <a:solidFill>
                  <a:schemeClr val="accent1">
                    <a:lumMod val="75000"/>
                    <a:lumOff val="25000"/>
                  </a:schemeClr>
                </a:solidFill>
              </a:rPr>
              <a:t>all at </a:t>
            </a:r>
            <a:r>
              <a:rPr lang="en-GB" dirty="0">
                <a:solidFill>
                  <a:schemeClr val="accent1">
                    <a:lumMod val="75000"/>
                    <a:lumOff val="25000"/>
                  </a:schemeClr>
                </a:solidFill>
              </a:rPr>
              <a:t>student expense. </a:t>
            </a:r>
          </a:p>
          <a:p>
            <a:pPr marL="342900" indent="-342900">
              <a:lnSpc>
                <a:spcPct val="110000"/>
              </a:lnSpc>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8889075" y="569614"/>
            <a:ext cx="1571625" cy="962025"/>
          </a:xfrm>
          <a:prstGeom prst="rect">
            <a:avLst/>
          </a:prstGeom>
        </p:spPr>
      </p:pic>
      <p:pic>
        <p:nvPicPr>
          <p:cNvPr id="3" name="Picture 2"/>
          <p:cNvPicPr>
            <a:picLocks noChangeAspect="1"/>
          </p:cNvPicPr>
          <p:nvPr/>
        </p:nvPicPr>
        <p:blipFill>
          <a:blip r:embed="rId3"/>
          <a:stretch>
            <a:fillRect/>
          </a:stretch>
        </p:blipFill>
        <p:spPr>
          <a:xfrm>
            <a:off x="7421966" y="1271328"/>
            <a:ext cx="1304925" cy="857250"/>
          </a:xfrm>
          <a:prstGeom prst="rect">
            <a:avLst/>
          </a:prstGeom>
        </p:spPr>
      </p:pic>
      <p:pic>
        <p:nvPicPr>
          <p:cNvPr id="4" name="Picture 3"/>
          <p:cNvPicPr>
            <a:picLocks noChangeAspect="1"/>
          </p:cNvPicPr>
          <p:nvPr/>
        </p:nvPicPr>
        <p:blipFill>
          <a:blip r:embed="rId4"/>
          <a:stretch>
            <a:fillRect/>
          </a:stretch>
        </p:blipFill>
        <p:spPr>
          <a:xfrm>
            <a:off x="5914955" y="569614"/>
            <a:ext cx="1219200" cy="762000"/>
          </a:xfrm>
          <a:prstGeom prst="rect">
            <a:avLst/>
          </a:prstGeom>
        </p:spPr>
      </p:pic>
    </p:spTree>
    <p:extLst>
      <p:ext uri="{BB962C8B-B14F-4D97-AF65-F5344CB8AC3E}">
        <p14:creationId xmlns:p14="http://schemas.microsoft.com/office/powerpoint/2010/main" val="167306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smtClean="0"/>
              <a:t>Accommodation </a:t>
            </a:r>
            <a:endParaRPr lang="en-US" dirty="0"/>
          </a:p>
        </p:txBody>
      </p:sp>
      <p:pic>
        <p:nvPicPr>
          <p:cNvPr id="2" name="Picture 1"/>
          <p:cNvPicPr>
            <a:picLocks noChangeAspect="1"/>
          </p:cNvPicPr>
          <p:nvPr/>
        </p:nvPicPr>
        <p:blipFill>
          <a:blip r:embed="rId2"/>
          <a:stretch>
            <a:fillRect/>
          </a:stretch>
        </p:blipFill>
        <p:spPr>
          <a:xfrm>
            <a:off x="490185" y="2011680"/>
            <a:ext cx="10258325" cy="3673901"/>
          </a:xfrm>
          <a:prstGeom prst="rect">
            <a:avLst/>
          </a:prstGeom>
        </p:spPr>
      </p:pic>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2011680"/>
            <a:ext cx="10259082" cy="3673901"/>
          </a:xfrm>
        </p:spPr>
        <p:txBody>
          <a:bodyPr>
            <a:normAutofit/>
          </a:bodyPr>
          <a:lstStyle/>
          <a:p>
            <a:pPr>
              <a:lnSpc>
                <a:spcPct val="110000"/>
              </a:lnSpc>
            </a:pPr>
            <a:endParaRPr lang="en-GB" dirty="0"/>
          </a:p>
        </p:txBody>
      </p:sp>
    </p:spTree>
    <p:extLst>
      <p:ext uri="{BB962C8B-B14F-4D97-AF65-F5344CB8AC3E}">
        <p14:creationId xmlns:p14="http://schemas.microsoft.com/office/powerpoint/2010/main" val="16779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xfrm>
            <a:off x="540327" y="81397"/>
            <a:ext cx="7414954" cy="799309"/>
          </a:xfrm>
          <a:prstGeom prst="rect">
            <a:avLst/>
          </a:prstGeom>
        </p:spPr>
        <p:txBody>
          <a:bodyPr vert="horz" lIns="0" tIns="0" rIns="0" bIns="0" rtlCol="0" anchor="ctr">
            <a:normAutofit/>
          </a:bodyPr>
          <a:lstStyle/>
          <a:p>
            <a:pPr lvl="0">
              <a:defRPr sz="1800" b="0">
                <a:solidFill>
                  <a:srgbClr val="000000"/>
                </a:solidFill>
              </a:defRPr>
            </a:pPr>
            <a:r>
              <a:rPr lang="en-GB" sz="4267" dirty="0" smtClean="0">
                <a:solidFill>
                  <a:srgbClr val="321959"/>
                </a:solidFill>
              </a:rPr>
              <a:t>Finance</a:t>
            </a:r>
            <a:endParaRPr sz="4267" dirty="0">
              <a:solidFill>
                <a:srgbClr val="321959"/>
              </a:solidFill>
            </a:endParaRPr>
          </a:p>
        </p:txBody>
      </p:sp>
      <p:grpSp>
        <p:nvGrpSpPr>
          <p:cNvPr id="1070" name="Group 46"/>
          <p:cNvGrpSpPr>
            <a:grpSpLocks/>
          </p:cNvGrpSpPr>
          <p:nvPr/>
        </p:nvGrpSpPr>
        <p:grpSpPr bwMode="auto">
          <a:xfrm>
            <a:off x="383179" y="1223266"/>
            <a:ext cx="9454723" cy="5185162"/>
            <a:chOff x="10028" y="4744"/>
            <a:chExt cx="118050" cy="86505"/>
          </a:xfrm>
        </p:grpSpPr>
        <p:sp>
          <p:nvSpPr>
            <p:cNvPr id="35" name="Oval 5"/>
            <p:cNvSpPr>
              <a:spLocks noChangeArrowheads="1"/>
            </p:cNvSpPr>
            <p:nvPr/>
          </p:nvSpPr>
          <p:spPr bwMode="auto">
            <a:xfrm>
              <a:off x="10028" y="29527"/>
              <a:ext cx="25345" cy="26956"/>
            </a:xfrm>
            <a:prstGeom prst="ellipse">
              <a:avLst/>
            </a:prstGeom>
            <a:solidFill>
              <a:srgbClr val="5348E8"/>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ct val="0"/>
                </a:spcBef>
                <a:spcAft>
                  <a:spcPts val="1333"/>
                </a:spcAft>
              </a:pPr>
              <a:r>
                <a:rPr lang="en-GB" sz="2400" b="1" dirty="0">
                  <a:latin typeface="Calibri" pitchFamily="34" charset="0"/>
                  <a:cs typeface="Arial" pitchFamily="34" charset="0"/>
                </a:rPr>
                <a:t>Student Account</a:t>
              </a:r>
              <a:endParaRPr lang="en-US" sz="2400" dirty="0">
                <a:latin typeface="Arial" pitchFamily="34" charset="0"/>
                <a:cs typeface="Arial" pitchFamily="34" charset="0"/>
              </a:endParaRPr>
            </a:p>
          </p:txBody>
        </p:sp>
        <p:sp>
          <p:nvSpPr>
            <p:cNvPr id="36" name="Flowchart: Alternate Process 14"/>
            <p:cNvSpPr>
              <a:spLocks noChangeArrowheads="1"/>
            </p:cNvSpPr>
            <p:nvPr/>
          </p:nvSpPr>
          <p:spPr bwMode="auto">
            <a:xfrm>
              <a:off x="60674" y="4744"/>
              <a:ext cx="27908" cy="12877"/>
            </a:xfrm>
            <a:prstGeom prst="flowChartAlternateProcess">
              <a:avLst/>
            </a:prstGeom>
            <a:solidFill>
              <a:srgbClr val="5348E8"/>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ct val="0"/>
                </a:spcBef>
                <a:spcAft>
                  <a:spcPts val="1333"/>
                </a:spcAft>
              </a:pPr>
              <a:r>
                <a:rPr lang="en-GB" sz="1067" b="1" u="sng" dirty="0">
                  <a:solidFill>
                    <a:schemeClr val="bg1"/>
                  </a:solidFill>
                  <a:latin typeface="Calibri" pitchFamily="34" charset="0"/>
                  <a:cs typeface="Arial" pitchFamily="34" charset="0"/>
                </a:rPr>
                <a:t>Paying a supplier</a:t>
              </a:r>
            </a:p>
            <a:p>
              <a:pPr algn="ctr" defTabSz="1219170" fontAlgn="base">
                <a:spcBef>
                  <a:spcPct val="0"/>
                </a:spcBef>
                <a:spcAft>
                  <a:spcPts val="1333"/>
                </a:spcAft>
              </a:pPr>
              <a:r>
                <a:rPr lang="en-GB" sz="1067" b="1" dirty="0">
                  <a:solidFill>
                    <a:schemeClr val="bg1"/>
                  </a:solidFill>
                  <a:latin typeface="Calibri" pitchFamily="34" charset="0"/>
                  <a:cs typeface="Arial" pitchFamily="34" charset="0"/>
                </a:rPr>
                <a:t>Speak to Sports Office prior to ensure approved supplier (via Invoice or Credit Card)</a:t>
              </a:r>
              <a:endParaRPr lang="en-US" sz="1067" dirty="0">
                <a:solidFill>
                  <a:schemeClr val="bg1"/>
                </a:solidFill>
                <a:latin typeface="Arial" pitchFamily="34" charset="0"/>
                <a:cs typeface="Arial" pitchFamily="34" charset="0"/>
              </a:endParaRPr>
            </a:p>
          </p:txBody>
        </p:sp>
        <p:sp>
          <p:nvSpPr>
            <p:cNvPr id="37" name="Flowchart: Alternate Process 15"/>
            <p:cNvSpPr>
              <a:spLocks noChangeArrowheads="1"/>
            </p:cNvSpPr>
            <p:nvPr/>
          </p:nvSpPr>
          <p:spPr bwMode="auto">
            <a:xfrm>
              <a:off x="60769" y="22669"/>
              <a:ext cx="27908" cy="10382"/>
            </a:xfrm>
            <a:prstGeom prst="flowChartAlternateProcess">
              <a:avLst/>
            </a:prstGeom>
            <a:solidFill>
              <a:srgbClr val="5348E8"/>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ts val="667"/>
                </a:spcBef>
                <a:spcAft>
                  <a:spcPts val="1067"/>
                </a:spcAft>
              </a:pPr>
              <a:r>
                <a:rPr lang="en-GB" sz="1067" b="1" u="sng" dirty="0">
                  <a:solidFill>
                    <a:schemeClr val="bg1"/>
                  </a:solidFill>
                  <a:latin typeface="Calibri" pitchFamily="34" charset="0"/>
                  <a:cs typeface="Arial" pitchFamily="34" charset="0"/>
                </a:rPr>
                <a:t>Claiming personal expenses </a:t>
              </a:r>
              <a:r>
                <a:rPr lang="en-GB" sz="1067" b="1" dirty="0">
                  <a:solidFill>
                    <a:schemeClr val="bg1"/>
                  </a:solidFill>
                  <a:latin typeface="Calibri" pitchFamily="34" charset="0"/>
                  <a:cs typeface="Arial" pitchFamily="34" charset="0"/>
                </a:rPr>
                <a:t/>
              </a:r>
              <a:br>
                <a:rPr lang="en-GB" sz="1067" b="1" dirty="0">
                  <a:solidFill>
                    <a:schemeClr val="bg1"/>
                  </a:solidFill>
                  <a:latin typeface="Calibri" pitchFamily="34" charset="0"/>
                  <a:cs typeface="Arial" pitchFamily="34" charset="0"/>
                </a:rPr>
              </a:br>
              <a:r>
                <a:rPr lang="en-GB" sz="1067" b="1" dirty="0">
                  <a:solidFill>
                    <a:schemeClr val="bg1"/>
                  </a:solidFill>
                  <a:latin typeface="Calibri" pitchFamily="34" charset="0"/>
                  <a:cs typeface="Arial" pitchFamily="34" charset="0"/>
                </a:rPr>
                <a:t/>
              </a:r>
              <a:br>
                <a:rPr lang="en-GB" sz="1067" b="1" dirty="0">
                  <a:solidFill>
                    <a:schemeClr val="bg1"/>
                  </a:solidFill>
                  <a:latin typeface="Calibri" pitchFamily="34" charset="0"/>
                  <a:cs typeface="Arial" pitchFamily="34" charset="0"/>
                </a:rPr>
              </a:br>
              <a:r>
                <a:rPr lang="en-GB" sz="1067" b="1" dirty="0">
                  <a:solidFill>
                    <a:schemeClr val="bg1"/>
                  </a:solidFill>
                  <a:latin typeface="Calibri" pitchFamily="34" charset="0"/>
                  <a:cs typeface="Arial" pitchFamily="34" charset="0"/>
                </a:rPr>
                <a:t>(Including fuel and travel)</a:t>
              </a:r>
              <a:endParaRPr lang="en-US" sz="1067" dirty="0">
                <a:solidFill>
                  <a:schemeClr val="bg1"/>
                </a:solidFill>
                <a:latin typeface="Arial" pitchFamily="34" charset="0"/>
                <a:cs typeface="Arial" pitchFamily="34" charset="0"/>
              </a:endParaRPr>
            </a:p>
          </p:txBody>
        </p:sp>
        <p:sp>
          <p:nvSpPr>
            <p:cNvPr id="38" name="Flowchart: Alternate Process 16"/>
            <p:cNvSpPr>
              <a:spLocks noChangeArrowheads="1"/>
            </p:cNvSpPr>
            <p:nvPr/>
          </p:nvSpPr>
          <p:spPr bwMode="auto">
            <a:xfrm>
              <a:off x="60293" y="37433"/>
              <a:ext cx="29337" cy="15479"/>
            </a:xfrm>
            <a:prstGeom prst="flowChartAlternateProcess">
              <a:avLst/>
            </a:prstGeom>
            <a:solidFill>
              <a:srgbClr val="5348E8"/>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ts val="667"/>
                </a:spcBef>
                <a:spcAft>
                  <a:spcPts val="1067"/>
                </a:spcAft>
              </a:pPr>
              <a:endParaRPr lang="en-GB" sz="1200" b="1" u="sng" dirty="0">
                <a:latin typeface="Calibri" pitchFamily="34" charset="0"/>
                <a:cs typeface="Arial" pitchFamily="34" charset="0"/>
              </a:endParaRPr>
            </a:p>
            <a:p>
              <a:pPr algn="ctr" defTabSz="1219170" fontAlgn="base">
                <a:spcBef>
                  <a:spcPts val="667"/>
                </a:spcBef>
                <a:spcAft>
                  <a:spcPts val="1067"/>
                </a:spcAft>
              </a:pPr>
              <a:r>
                <a:rPr lang="en-GB" sz="1067" b="1" u="sng" dirty="0">
                  <a:solidFill>
                    <a:schemeClr val="bg1"/>
                  </a:solidFill>
                  <a:latin typeface="Calibri" pitchFamily="34" charset="0"/>
                  <a:cs typeface="Arial" pitchFamily="34" charset="0"/>
                </a:rPr>
                <a:t>Paying Ref Fees</a:t>
              </a:r>
              <a:br>
                <a:rPr lang="en-GB" sz="1067" b="1" u="sng" dirty="0">
                  <a:solidFill>
                    <a:schemeClr val="bg1"/>
                  </a:solidFill>
                  <a:latin typeface="Calibri" pitchFamily="34" charset="0"/>
                  <a:cs typeface="Arial" pitchFamily="34" charset="0"/>
                </a:rPr>
              </a:br>
              <a:r>
                <a:rPr lang="en-GB" sz="1067" b="1" u="sng" dirty="0">
                  <a:solidFill>
                    <a:schemeClr val="bg1"/>
                  </a:solidFill>
                  <a:latin typeface="Calibri" pitchFamily="34" charset="0"/>
                  <a:cs typeface="Arial" pitchFamily="34" charset="0"/>
                </a:rPr>
                <a:t/>
              </a:r>
              <a:br>
                <a:rPr lang="en-GB" sz="1067" b="1" u="sng" dirty="0">
                  <a:solidFill>
                    <a:schemeClr val="bg1"/>
                  </a:solidFill>
                  <a:latin typeface="Calibri" pitchFamily="34" charset="0"/>
                  <a:cs typeface="Arial" pitchFamily="34" charset="0"/>
                </a:rPr>
              </a:br>
              <a:r>
                <a:rPr lang="en-GB" sz="1067" b="1" dirty="0">
                  <a:solidFill>
                    <a:schemeClr val="bg1"/>
                  </a:solidFill>
                  <a:latin typeface="Calibri" pitchFamily="34" charset="0"/>
                  <a:cs typeface="Arial" pitchFamily="34" charset="0"/>
                </a:rPr>
                <a:t>Receipts must be returned before 12pm on the following day otherwise Clubs will be charged </a:t>
              </a:r>
            </a:p>
            <a:p>
              <a:pPr algn="ctr" defTabSz="1219170" fontAlgn="base">
                <a:spcBef>
                  <a:spcPct val="0"/>
                </a:spcBef>
                <a:spcAft>
                  <a:spcPct val="0"/>
                </a:spcAft>
              </a:pPr>
              <a:endParaRPr lang="en-US" sz="1067" dirty="0">
                <a:latin typeface="Arial" pitchFamily="34" charset="0"/>
                <a:cs typeface="Arial" pitchFamily="34" charset="0"/>
              </a:endParaRPr>
            </a:p>
          </p:txBody>
        </p:sp>
        <p:sp>
          <p:nvSpPr>
            <p:cNvPr id="39" name="Flowchart: Alternate Process 17"/>
            <p:cNvSpPr>
              <a:spLocks noChangeArrowheads="1"/>
            </p:cNvSpPr>
            <p:nvPr/>
          </p:nvSpPr>
          <p:spPr bwMode="auto">
            <a:xfrm>
              <a:off x="60674" y="59013"/>
              <a:ext cx="29051" cy="13662"/>
            </a:xfrm>
            <a:prstGeom prst="flowChartAlternateProcess">
              <a:avLst/>
            </a:prstGeom>
            <a:solidFill>
              <a:srgbClr val="5348E8"/>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ts val="667"/>
                </a:spcBef>
                <a:spcAft>
                  <a:spcPts val="1067"/>
                </a:spcAft>
              </a:pPr>
              <a:r>
                <a:rPr lang="en-GB" sz="1067" b="1" u="sng" dirty="0">
                  <a:solidFill>
                    <a:schemeClr val="bg1"/>
                  </a:solidFill>
                  <a:latin typeface="Calibri" pitchFamily="34" charset="0"/>
                  <a:cs typeface="Arial" pitchFamily="34" charset="0"/>
                </a:rPr>
                <a:t>Paying in Money/Cheques</a:t>
              </a:r>
              <a:endParaRPr lang="en-US" sz="1067" dirty="0">
                <a:solidFill>
                  <a:schemeClr val="bg1"/>
                </a:solidFill>
                <a:latin typeface="Arial" pitchFamily="34" charset="0"/>
                <a:cs typeface="Arial" pitchFamily="34" charset="0"/>
              </a:endParaRPr>
            </a:p>
          </p:txBody>
        </p:sp>
        <p:sp>
          <p:nvSpPr>
            <p:cNvPr id="43" name="Flowchart: Process 19"/>
            <p:cNvSpPr>
              <a:spLocks noChangeArrowheads="1"/>
            </p:cNvSpPr>
            <p:nvPr/>
          </p:nvSpPr>
          <p:spPr bwMode="auto">
            <a:xfrm>
              <a:off x="41148" y="20288"/>
              <a:ext cx="11177" cy="53911"/>
            </a:xfrm>
            <a:prstGeom prst="flowChartProcess">
              <a:avLst/>
            </a:prstGeom>
            <a:solidFill>
              <a:srgbClr val="00B0F0"/>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ts val="667"/>
                </a:spcBef>
                <a:spcAft>
                  <a:spcPts val="1067"/>
                </a:spcAft>
              </a:pPr>
              <a:r>
                <a:rPr lang="en-GB" sz="1067" b="1" dirty="0">
                  <a:latin typeface="Calibri" pitchFamily="34" charset="0"/>
                  <a:cs typeface="Arial" pitchFamily="34" charset="0"/>
                </a:rPr>
                <a:t>What transaction are you wanting to make?</a:t>
              </a:r>
              <a:endParaRPr lang="en-US" sz="1067" dirty="0">
                <a:latin typeface="Arial" pitchFamily="34" charset="0"/>
                <a:cs typeface="Arial" pitchFamily="34" charset="0"/>
              </a:endParaRPr>
            </a:p>
          </p:txBody>
        </p:sp>
        <p:sp>
          <p:nvSpPr>
            <p:cNvPr id="44" name="Flowchart: Alternate Process 25"/>
            <p:cNvSpPr>
              <a:spLocks noChangeArrowheads="1"/>
            </p:cNvSpPr>
            <p:nvPr/>
          </p:nvSpPr>
          <p:spPr bwMode="auto">
            <a:xfrm>
              <a:off x="107442" y="11620"/>
              <a:ext cx="20636" cy="28194"/>
            </a:xfrm>
            <a:prstGeom prst="flowChartAlternateProcess">
              <a:avLst/>
            </a:prstGeom>
            <a:solidFill>
              <a:srgbClr val="9CC2E5"/>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ct val="0"/>
                </a:spcBef>
                <a:spcAft>
                  <a:spcPts val="1333"/>
                </a:spcAft>
              </a:pPr>
              <a:r>
                <a:rPr lang="en-GB" b="1" dirty="0">
                  <a:solidFill>
                    <a:srgbClr val="000000"/>
                  </a:solidFill>
                  <a:latin typeface="Calibri" pitchFamily="34" charset="0"/>
                  <a:cs typeface="Arial" pitchFamily="34" charset="0"/>
                </a:rPr>
                <a:t>AU Student Expenditure Form</a:t>
              </a:r>
              <a:endParaRPr lang="en-US" dirty="0">
                <a:latin typeface="Arial" pitchFamily="34" charset="0"/>
                <a:cs typeface="Arial" pitchFamily="34" charset="0"/>
              </a:endParaRPr>
            </a:p>
          </p:txBody>
        </p:sp>
        <p:sp>
          <p:nvSpPr>
            <p:cNvPr id="45" name="Flowchart: Alternate Process 26"/>
            <p:cNvSpPr>
              <a:spLocks noChangeArrowheads="1"/>
            </p:cNvSpPr>
            <p:nvPr/>
          </p:nvSpPr>
          <p:spPr bwMode="auto">
            <a:xfrm>
              <a:off x="11049" y="59013"/>
              <a:ext cx="22764" cy="32236"/>
            </a:xfrm>
            <a:prstGeom prst="flowChartAlternateProcess">
              <a:avLst/>
            </a:prstGeom>
            <a:solidFill>
              <a:srgbClr val="EF9BD3"/>
            </a:solidFill>
            <a:ln w="12700">
              <a:solidFill>
                <a:srgbClr val="7030A0"/>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ct val="0"/>
                </a:spcBef>
                <a:spcAft>
                  <a:spcPts val="1333"/>
                </a:spcAft>
              </a:pPr>
              <a:r>
                <a:rPr lang="en-GB" sz="1067" b="1" u="sng" dirty="0">
                  <a:solidFill>
                    <a:srgbClr val="000000"/>
                  </a:solidFill>
                  <a:latin typeface="Calibri" pitchFamily="34" charset="0"/>
                  <a:cs typeface="Arial" pitchFamily="34" charset="0"/>
                </a:rPr>
                <a:t>Online Deposits</a:t>
              </a:r>
            </a:p>
            <a:p>
              <a:pPr defTabSz="1219170" fontAlgn="base">
                <a:spcBef>
                  <a:spcPct val="0"/>
                </a:spcBef>
                <a:spcAft>
                  <a:spcPts val="1333"/>
                </a:spcAft>
              </a:pPr>
              <a:r>
                <a:rPr lang="en-GB" sz="1067" b="1" dirty="0">
                  <a:solidFill>
                    <a:srgbClr val="000000"/>
                  </a:solidFill>
                  <a:latin typeface="Calibri" pitchFamily="34" charset="0"/>
                  <a:cs typeface="Arial" pitchFamily="34" charset="0"/>
                </a:rPr>
                <a:t>Speak to Sports Office and obtain bank details</a:t>
              </a:r>
            </a:p>
            <a:p>
              <a:pPr defTabSz="1219170" fontAlgn="base">
                <a:spcBef>
                  <a:spcPct val="0"/>
                </a:spcBef>
                <a:spcAft>
                  <a:spcPts val="1333"/>
                </a:spcAft>
              </a:pPr>
              <a:r>
                <a:rPr lang="en-GB" sz="1067" b="1" dirty="0">
                  <a:solidFill>
                    <a:srgbClr val="000000"/>
                  </a:solidFill>
                  <a:latin typeface="Calibri" pitchFamily="34" charset="0"/>
                  <a:cs typeface="Arial" pitchFamily="34" charset="0"/>
                </a:rPr>
                <a:t>Reference with Club and Name</a:t>
              </a:r>
            </a:p>
            <a:p>
              <a:pPr defTabSz="1219170" fontAlgn="base">
                <a:spcBef>
                  <a:spcPct val="0"/>
                </a:spcBef>
                <a:spcAft>
                  <a:spcPts val="1333"/>
                </a:spcAft>
              </a:pPr>
              <a:r>
                <a:rPr lang="en-GB" sz="1067" b="1" dirty="0">
                  <a:solidFill>
                    <a:srgbClr val="000000"/>
                  </a:solidFill>
                  <a:latin typeface="Calibri" pitchFamily="34" charset="0"/>
                  <a:cs typeface="Arial" pitchFamily="34" charset="0"/>
                </a:rPr>
                <a:t>Email AU Administrator with date of transfer and amount &amp; copy of form.</a:t>
              </a:r>
              <a:endParaRPr lang="en-US" sz="1067" dirty="0">
                <a:latin typeface="Arial" pitchFamily="34" charset="0"/>
                <a:cs typeface="Arial" pitchFamily="34" charset="0"/>
              </a:endParaRPr>
            </a:p>
          </p:txBody>
        </p:sp>
        <p:sp>
          <p:nvSpPr>
            <p:cNvPr id="46" name="Flowchart: Alternate Process 29"/>
            <p:cNvSpPr>
              <a:spLocks noChangeArrowheads="1"/>
            </p:cNvSpPr>
            <p:nvPr/>
          </p:nvSpPr>
          <p:spPr bwMode="auto">
            <a:xfrm>
              <a:off x="60293" y="78390"/>
              <a:ext cx="29718" cy="12051"/>
            </a:xfrm>
            <a:prstGeom prst="flowChartAlternateProcess">
              <a:avLst/>
            </a:prstGeom>
            <a:solidFill>
              <a:srgbClr val="5348E8"/>
            </a:solidFill>
            <a:ln w="12700">
              <a:solidFill>
                <a:srgbClr val="1F4D78"/>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ts val="667"/>
                </a:spcBef>
                <a:spcAft>
                  <a:spcPts val="1067"/>
                </a:spcAft>
              </a:pPr>
              <a:endParaRPr lang="en-GB" sz="1067" b="1" u="sng" dirty="0">
                <a:latin typeface="Calibri" pitchFamily="34" charset="0"/>
                <a:cs typeface="Arial" pitchFamily="34" charset="0"/>
              </a:endParaRPr>
            </a:p>
            <a:p>
              <a:pPr algn="ctr" defTabSz="1219170" fontAlgn="base">
                <a:spcBef>
                  <a:spcPts val="667"/>
                </a:spcBef>
                <a:spcAft>
                  <a:spcPts val="1067"/>
                </a:spcAft>
              </a:pPr>
              <a:r>
                <a:rPr lang="en-GB" sz="1067" b="1" u="sng" dirty="0">
                  <a:solidFill>
                    <a:schemeClr val="bg1"/>
                  </a:solidFill>
                  <a:latin typeface="Calibri" pitchFamily="34" charset="0"/>
                  <a:cs typeface="Arial" pitchFamily="34" charset="0"/>
                </a:rPr>
                <a:t>Buying a Second  Membership</a:t>
              </a:r>
            </a:p>
            <a:p>
              <a:pPr algn="ctr" defTabSz="1219170" fontAlgn="base">
                <a:spcBef>
                  <a:spcPct val="0"/>
                </a:spcBef>
                <a:spcAft>
                  <a:spcPct val="0"/>
                </a:spcAft>
              </a:pPr>
              <a:endParaRPr lang="en-US" sz="2400" dirty="0">
                <a:latin typeface="Arial" pitchFamily="34" charset="0"/>
                <a:cs typeface="Arial" pitchFamily="34" charset="0"/>
              </a:endParaRPr>
            </a:p>
          </p:txBody>
        </p:sp>
        <p:sp>
          <p:nvSpPr>
            <p:cNvPr id="47" name="Flowchart: Alternate Process 30"/>
            <p:cNvSpPr>
              <a:spLocks noChangeArrowheads="1"/>
            </p:cNvSpPr>
            <p:nvPr/>
          </p:nvSpPr>
          <p:spPr bwMode="auto">
            <a:xfrm>
              <a:off x="107346" y="46958"/>
              <a:ext cx="20732" cy="26289"/>
            </a:xfrm>
            <a:prstGeom prst="flowChartAlternateProcess">
              <a:avLst/>
            </a:prstGeom>
            <a:solidFill>
              <a:srgbClr val="F8F19A"/>
            </a:solidFill>
            <a:ln w="12700">
              <a:solidFill>
                <a:srgbClr val="7030A0"/>
              </a:solid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ts val="667"/>
                </a:spcBef>
                <a:spcAft>
                  <a:spcPts val="1067"/>
                </a:spcAft>
              </a:pPr>
              <a:r>
                <a:rPr lang="en-GB" sz="1333" b="1" dirty="0">
                  <a:solidFill>
                    <a:srgbClr val="000000"/>
                  </a:solidFill>
                  <a:latin typeface="Calibri" pitchFamily="34" charset="0"/>
                  <a:cs typeface="Arial" pitchFamily="34" charset="0"/>
                </a:rPr>
                <a:t>Paying in Slip </a:t>
              </a:r>
            </a:p>
            <a:p>
              <a:pPr algn="ctr" defTabSz="1219170" fontAlgn="base">
                <a:spcBef>
                  <a:spcPts val="667"/>
                </a:spcBef>
                <a:spcAft>
                  <a:spcPts val="1067"/>
                </a:spcAft>
              </a:pPr>
              <a:endParaRPr lang="en-GB" sz="1333" b="1" dirty="0">
                <a:solidFill>
                  <a:srgbClr val="000000"/>
                </a:solidFill>
                <a:latin typeface="Calibri" pitchFamily="34" charset="0"/>
                <a:cs typeface="Arial" pitchFamily="34" charset="0"/>
              </a:endParaRPr>
            </a:p>
            <a:p>
              <a:pPr algn="ctr" defTabSz="1219170" fontAlgn="base">
                <a:spcBef>
                  <a:spcPts val="667"/>
                </a:spcBef>
                <a:spcAft>
                  <a:spcPts val="1067"/>
                </a:spcAft>
              </a:pPr>
              <a:r>
                <a:rPr lang="en-GB" sz="1333" b="1" dirty="0">
                  <a:solidFill>
                    <a:srgbClr val="000000"/>
                  </a:solidFill>
                  <a:latin typeface="Calibri" pitchFamily="34" charset="0"/>
                  <a:cs typeface="Arial" pitchFamily="34" charset="0"/>
                </a:rPr>
                <a:t>Always obtain a receipt for your records</a:t>
              </a:r>
              <a:endParaRPr lang="en-US" sz="1333" dirty="0">
                <a:latin typeface="Arial" pitchFamily="34" charset="0"/>
                <a:cs typeface="Arial" pitchFamily="34" charset="0"/>
              </a:endParaRPr>
            </a:p>
          </p:txBody>
        </p:sp>
        <p:cxnSp>
          <p:nvCxnSpPr>
            <p:cNvPr id="48" name="Straight Arrow Connector 40"/>
            <p:cNvCxnSpPr>
              <a:cxnSpLocks noChangeShapeType="1"/>
            </p:cNvCxnSpPr>
            <p:nvPr/>
          </p:nvCxnSpPr>
          <p:spPr bwMode="auto">
            <a:xfrm>
              <a:off x="35183" y="44517"/>
              <a:ext cx="5774" cy="0"/>
            </a:xfrm>
            <a:prstGeom prst="straightConnector1">
              <a:avLst/>
            </a:prstGeom>
            <a:noFill/>
            <a:ln w="19050">
              <a:solidFill>
                <a:srgbClr val="5348E8"/>
              </a:solidFill>
              <a:miter lim="800000"/>
              <a:headEnd/>
              <a:tailEnd type="triangle" w="med" len="med"/>
            </a:ln>
          </p:spPr>
        </p:cxnSp>
        <p:cxnSp>
          <p:nvCxnSpPr>
            <p:cNvPr id="49" name="Straight Arrow Connector 41"/>
            <p:cNvCxnSpPr>
              <a:cxnSpLocks noChangeShapeType="1"/>
            </p:cNvCxnSpPr>
            <p:nvPr/>
          </p:nvCxnSpPr>
          <p:spPr bwMode="auto">
            <a:xfrm flipV="1">
              <a:off x="51625" y="13049"/>
              <a:ext cx="8573" cy="9620"/>
            </a:xfrm>
            <a:prstGeom prst="straightConnector1">
              <a:avLst/>
            </a:prstGeom>
            <a:noFill/>
            <a:ln w="19050">
              <a:solidFill>
                <a:srgbClr val="5348E8"/>
              </a:solidFill>
              <a:miter lim="800000"/>
              <a:headEnd/>
              <a:tailEnd type="triangle" w="med" len="med"/>
            </a:ln>
          </p:spPr>
        </p:cxnSp>
        <p:cxnSp>
          <p:nvCxnSpPr>
            <p:cNvPr id="50" name="Straight Arrow Connector 42"/>
            <p:cNvCxnSpPr>
              <a:cxnSpLocks noChangeShapeType="1"/>
            </p:cNvCxnSpPr>
            <p:nvPr/>
          </p:nvCxnSpPr>
          <p:spPr bwMode="auto">
            <a:xfrm flipV="1">
              <a:off x="51625" y="28003"/>
              <a:ext cx="8477" cy="1810"/>
            </a:xfrm>
            <a:prstGeom prst="straightConnector1">
              <a:avLst/>
            </a:prstGeom>
            <a:noFill/>
            <a:ln w="19050">
              <a:solidFill>
                <a:srgbClr val="5348E8"/>
              </a:solidFill>
              <a:miter lim="800000"/>
              <a:headEnd/>
              <a:tailEnd type="triangle" w="med" len="med"/>
            </a:ln>
          </p:spPr>
        </p:cxnSp>
        <p:cxnSp>
          <p:nvCxnSpPr>
            <p:cNvPr id="51" name="Straight Arrow Connector 72"/>
            <p:cNvCxnSpPr>
              <a:cxnSpLocks noChangeShapeType="1"/>
            </p:cNvCxnSpPr>
            <p:nvPr/>
          </p:nvCxnSpPr>
          <p:spPr bwMode="auto">
            <a:xfrm flipV="1">
              <a:off x="52006" y="44517"/>
              <a:ext cx="8001" cy="155"/>
            </a:xfrm>
            <a:prstGeom prst="straightConnector1">
              <a:avLst/>
            </a:prstGeom>
            <a:noFill/>
            <a:ln w="19050">
              <a:solidFill>
                <a:srgbClr val="5348E8"/>
              </a:solidFill>
              <a:miter lim="800000"/>
              <a:headEnd/>
              <a:tailEnd type="triangle" w="med" len="med"/>
            </a:ln>
          </p:spPr>
        </p:cxnSp>
        <p:cxnSp>
          <p:nvCxnSpPr>
            <p:cNvPr id="52" name="Straight Arrow Connector 73"/>
            <p:cNvCxnSpPr>
              <a:cxnSpLocks noChangeShapeType="1"/>
            </p:cNvCxnSpPr>
            <p:nvPr/>
          </p:nvCxnSpPr>
          <p:spPr bwMode="auto">
            <a:xfrm>
              <a:off x="52006" y="60198"/>
              <a:ext cx="8382" cy="4381"/>
            </a:xfrm>
            <a:prstGeom prst="straightConnector1">
              <a:avLst/>
            </a:prstGeom>
            <a:noFill/>
            <a:ln w="19050">
              <a:solidFill>
                <a:srgbClr val="5348E8"/>
              </a:solidFill>
              <a:miter lim="800000"/>
              <a:headEnd/>
              <a:tailEnd type="triangle" w="med" len="med"/>
            </a:ln>
          </p:spPr>
        </p:cxnSp>
        <p:cxnSp>
          <p:nvCxnSpPr>
            <p:cNvPr id="53" name="Straight Arrow Connector 74"/>
            <p:cNvCxnSpPr>
              <a:cxnSpLocks noChangeShapeType="1"/>
            </p:cNvCxnSpPr>
            <p:nvPr/>
          </p:nvCxnSpPr>
          <p:spPr bwMode="auto">
            <a:xfrm>
              <a:off x="52006" y="72580"/>
              <a:ext cx="7430" cy="12859"/>
            </a:xfrm>
            <a:prstGeom prst="straightConnector1">
              <a:avLst/>
            </a:prstGeom>
            <a:noFill/>
            <a:ln w="19050">
              <a:solidFill>
                <a:srgbClr val="5348E8"/>
              </a:solidFill>
              <a:miter lim="800000"/>
              <a:headEnd/>
              <a:tailEnd type="triangle" w="med" len="med"/>
            </a:ln>
          </p:spPr>
        </p:cxnSp>
        <p:cxnSp>
          <p:nvCxnSpPr>
            <p:cNvPr id="54" name="Straight Arrow Connector 77"/>
            <p:cNvCxnSpPr>
              <a:cxnSpLocks noChangeShapeType="1"/>
            </p:cNvCxnSpPr>
            <p:nvPr/>
          </p:nvCxnSpPr>
          <p:spPr bwMode="auto">
            <a:xfrm>
              <a:off x="89630" y="11715"/>
              <a:ext cx="17050" cy="10192"/>
            </a:xfrm>
            <a:prstGeom prst="straightConnector1">
              <a:avLst/>
            </a:prstGeom>
            <a:noFill/>
            <a:ln w="19050">
              <a:solidFill>
                <a:srgbClr val="5348E8"/>
              </a:solidFill>
              <a:miter lim="800000"/>
              <a:headEnd/>
              <a:tailEnd type="triangle" w="med" len="med"/>
            </a:ln>
          </p:spPr>
        </p:cxnSp>
        <p:cxnSp>
          <p:nvCxnSpPr>
            <p:cNvPr id="55" name="Straight Arrow Connector 80"/>
            <p:cNvCxnSpPr>
              <a:cxnSpLocks noChangeShapeType="1"/>
            </p:cNvCxnSpPr>
            <p:nvPr/>
          </p:nvCxnSpPr>
          <p:spPr bwMode="auto">
            <a:xfrm flipV="1">
              <a:off x="90011" y="27241"/>
              <a:ext cx="16288" cy="95"/>
            </a:xfrm>
            <a:prstGeom prst="straightConnector1">
              <a:avLst/>
            </a:prstGeom>
            <a:noFill/>
            <a:ln w="19050">
              <a:solidFill>
                <a:srgbClr val="5348E8"/>
              </a:solidFill>
              <a:miter lim="800000"/>
              <a:headEnd/>
              <a:tailEnd type="triangle" w="med" len="med"/>
            </a:ln>
          </p:spPr>
        </p:cxnSp>
        <p:cxnSp>
          <p:nvCxnSpPr>
            <p:cNvPr id="56" name="Straight Arrow Connector 83"/>
            <p:cNvCxnSpPr>
              <a:cxnSpLocks noChangeShapeType="1"/>
            </p:cNvCxnSpPr>
            <p:nvPr/>
          </p:nvCxnSpPr>
          <p:spPr bwMode="auto">
            <a:xfrm flipV="1">
              <a:off x="90773" y="35147"/>
              <a:ext cx="14764" cy="9239"/>
            </a:xfrm>
            <a:prstGeom prst="straightConnector1">
              <a:avLst/>
            </a:prstGeom>
            <a:noFill/>
            <a:ln w="19050">
              <a:solidFill>
                <a:srgbClr val="5348E8"/>
              </a:solidFill>
              <a:miter lim="800000"/>
              <a:headEnd/>
              <a:tailEnd type="triangle" w="med" len="med"/>
            </a:ln>
          </p:spPr>
        </p:cxnSp>
        <p:cxnSp>
          <p:nvCxnSpPr>
            <p:cNvPr id="57" name="Straight Arrow Connector 84"/>
            <p:cNvCxnSpPr>
              <a:cxnSpLocks noChangeShapeType="1"/>
            </p:cNvCxnSpPr>
            <p:nvPr/>
          </p:nvCxnSpPr>
          <p:spPr bwMode="auto">
            <a:xfrm flipV="1">
              <a:off x="90868" y="63436"/>
              <a:ext cx="14764" cy="953"/>
            </a:xfrm>
            <a:prstGeom prst="straightConnector1">
              <a:avLst/>
            </a:prstGeom>
            <a:noFill/>
            <a:ln w="19050">
              <a:solidFill>
                <a:srgbClr val="5348E8"/>
              </a:solidFill>
              <a:miter lim="800000"/>
              <a:headEnd/>
              <a:tailEnd type="triangle" w="med" len="med"/>
            </a:ln>
          </p:spPr>
        </p:cxnSp>
        <p:cxnSp>
          <p:nvCxnSpPr>
            <p:cNvPr id="58" name="Straight Arrow Connector 85"/>
            <p:cNvCxnSpPr>
              <a:cxnSpLocks noChangeShapeType="1"/>
            </p:cNvCxnSpPr>
            <p:nvPr/>
          </p:nvCxnSpPr>
          <p:spPr bwMode="auto">
            <a:xfrm flipV="1">
              <a:off x="90582" y="65627"/>
              <a:ext cx="15621" cy="19907"/>
            </a:xfrm>
            <a:prstGeom prst="straightConnector1">
              <a:avLst/>
            </a:prstGeom>
            <a:noFill/>
            <a:ln w="19050">
              <a:solidFill>
                <a:srgbClr val="5348E8"/>
              </a:solidFill>
              <a:miter lim="800000"/>
              <a:headEnd/>
              <a:tailEnd type="triangle" w="med" len="med"/>
            </a:ln>
          </p:spPr>
        </p:cxnSp>
      </p:grpSp>
    </p:spTree>
    <p:extLst>
      <p:ext uri="{BB962C8B-B14F-4D97-AF65-F5344CB8AC3E}">
        <p14:creationId xmlns:p14="http://schemas.microsoft.com/office/powerpoint/2010/main" val="42339819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a:xfrm>
            <a:off x="490185" y="476250"/>
            <a:ext cx="10258326" cy="1269423"/>
          </a:xfrm>
        </p:spPr>
        <p:txBody>
          <a:bodyPr/>
          <a:lstStyle/>
          <a:p>
            <a:r>
              <a:rPr lang="en-US" dirty="0" smtClean="0"/>
              <a:t>Finance</a:t>
            </a:r>
            <a:br>
              <a:rPr lang="en-US" dirty="0" smtClean="0"/>
            </a:br>
            <a:r>
              <a:rPr lang="en-US" sz="2400" b="0" dirty="0" smtClean="0"/>
              <a:t>Is the purchase from the Operational (University) or Student Account</a:t>
            </a:r>
            <a:endParaRPr lang="en-US" sz="2400" b="0" dirty="0"/>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1870363"/>
            <a:ext cx="10259082" cy="4181301"/>
          </a:xfrm>
        </p:spPr>
        <p:txBody>
          <a:bodyPr>
            <a:normAutofit fontScale="92500" lnSpcReduction="20000"/>
          </a:bodyPr>
          <a:lstStyle/>
          <a:p>
            <a:pPr lvl="0">
              <a:spcBef>
                <a:spcPts val="400"/>
              </a:spcBef>
              <a:buClr>
                <a:srgbClr val="321959"/>
              </a:buClr>
              <a:defRPr sz="1800">
                <a:solidFill>
                  <a:srgbClr val="000000"/>
                </a:solidFill>
              </a:defRPr>
            </a:pPr>
            <a:r>
              <a:rPr lang="en-GB" b="1" u="sng" dirty="0" smtClean="0">
                <a:solidFill>
                  <a:schemeClr val="accent1">
                    <a:lumMod val="75000"/>
                    <a:lumOff val="25000"/>
                  </a:schemeClr>
                </a:solidFill>
              </a:rPr>
              <a:t>Purchases</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No purchases can be made from the Operational Account without the AU agreement. </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Check account balance – Does your Club have the money!</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Email 2 authorisations to the AU Office for the full cost, or physically come into the Office to sign. </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Attach any invoices, quotes you may have. </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Leave time, paperwork does need to be signed off!</a:t>
            </a:r>
          </a:p>
          <a:p>
            <a:pPr lvl="0">
              <a:spcBef>
                <a:spcPts val="400"/>
              </a:spcBef>
              <a:buClr>
                <a:srgbClr val="321959"/>
              </a:buClr>
              <a:defRPr sz="1800">
                <a:solidFill>
                  <a:srgbClr val="000000"/>
                </a:solidFill>
              </a:defRPr>
            </a:pPr>
            <a:r>
              <a:rPr lang="en-GB" b="1" u="sng" dirty="0" smtClean="0">
                <a:solidFill>
                  <a:schemeClr val="accent1">
                    <a:lumMod val="75000"/>
                    <a:lumOff val="25000"/>
                  </a:schemeClr>
                </a:solidFill>
              </a:rPr>
              <a:t>Expenses</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You cannot sign for your own expenses! You require 2 other signatures!</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Fill in Blue Form, with your account details </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Attach any receipts, invoices you may have. </a:t>
            </a:r>
          </a:p>
          <a:p>
            <a:pPr marL="285750" lvl="0" indent="-285750">
              <a:spcBef>
                <a:spcPts val="400"/>
              </a:spcBef>
              <a:buClr>
                <a:srgbClr val="321959"/>
              </a:buClr>
              <a:buFont typeface="Wingdings" panose="05000000000000000000" pitchFamily="2" charset="2"/>
              <a:buChar char="Ø"/>
              <a:defRPr sz="1800">
                <a:solidFill>
                  <a:srgbClr val="000000"/>
                </a:solidFill>
              </a:defRPr>
            </a:pPr>
            <a:r>
              <a:rPr lang="en-GB" dirty="0" smtClean="0">
                <a:solidFill>
                  <a:schemeClr val="accent1">
                    <a:lumMod val="75000"/>
                    <a:lumOff val="25000"/>
                  </a:schemeClr>
                </a:solidFill>
              </a:rPr>
              <a:t>Don’t use your own money, ask the Office, it can take up to 3 weeks to reimburse you!</a:t>
            </a:r>
          </a:p>
          <a:p>
            <a:pPr marL="285750" lvl="0" indent="-285750">
              <a:spcBef>
                <a:spcPts val="400"/>
              </a:spcBef>
              <a:buClr>
                <a:srgbClr val="321959"/>
              </a:buClr>
              <a:buFont typeface="Wingdings" panose="05000000000000000000" pitchFamily="2" charset="2"/>
              <a:buChar char="Ø"/>
              <a:defRPr sz="1800">
                <a:solidFill>
                  <a:srgbClr val="000000"/>
                </a:solidFill>
              </a:defRPr>
            </a:pPr>
            <a:endParaRPr lang="en-GB" b="1" u="sng" dirty="0" smtClean="0">
              <a:solidFill>
                <a:schemeClr val="accent1">
                  <a:lumMod val="75000"/>
                  <a:lumOff val="25000"/>
                </a:schemeClr>
              </a:solidFill>
            </a:endParaRPr>
          </a:p>
          <a:p>
            <a:pPr lvl="0">
              <a:spcBef>
                <a:spcPts val="400"/>
              </a:spcBef>
              <a:buClr>
                <a:srgbClr val="321959"/>
              </a:buClr>
              <a:defRPr sz="1800">
                <a:solidFill>
                  <a:srgbClr val="000000"/>
                </a:solidFill>
              </a:defRPr>
            </a:pPr>
            <a:endParaRPr lang="en-GB" b="1" u="sng" dirty="0" smtClean="0">
              <a:solidFill>
                <a:schemeClr val="accent1">
                  <a:lumMod val="75000"/>
                  <a:lumOff val="25000"/>
                </a:schemeClr>
              </a:solidFill>
            </a:endParaRPr>
          </a:p>
          <a:p>
            <a:pPr marL="285750" lvl="0" indent="-285750">
              <a:spcBef>
                <a:spcPts val="400"/>
              </a:spcBef>
              <a:buClr>
                <a:srgbClr val="321959"/>
              </a:buClr>
              <a:buFont typeface="Wingdings" panose="05000000000000000000" pitchFamily="2" charset="2"/>
              <a:buChar char="Ø"/>
              <a:defRPr sz="1800">
                <a:solidFill>
                  <a:srgbClr val="000000"/>
                </a:solidFill>
              </a:defRPr>
            </a:pPr>
            <a:endParaRPr lang="en-GB" dirty="0" smtClean="0">
              <a:solidFill>
                <a:schemeClr val="accent1">
                  <a:lumMod val="75000"/>
                  <a:lumOff val="25000"/>
                </a:schemeClr>
              </a:solidFill>
            </a:endParaRPr>
          </a:p>
        </p:txBody>
      </p:sp>
    </p:spTree>
    <p:extLst>
      <p:ext uri="{BB962C8B-B14F-4D97-AF65-F5344CB8AC3E}">
        <p14:creationId xmlns:p14="http://schemas.microsoft.com/office/powerpoint/2010/main" val="216845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smtClean="0"/>
              <a:t>Finance </a:t>
            </a:r>
            <a:endParaRPr lang="en-US" dirty="0"/>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2011680"/>
            <a:ext cx="10259082" cy="3673901"/>
          </a:xfrm>
        </p:spPr>
        <p:txBody>
          <a:bodyPr>
            <a:normAutofit/>
          </a:bodyPr>
          <a:lstStyle/>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All Student Accounts can be found on your Club Development Plan.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Accounts will be updated with all transactions on a weekly basis -  by Friday of each week at the latest.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Do not agree to any purchases with a supplier, without checking with the AU Office initially.  </a:t>
            </a:r>
          </a:p>
          <a:p>
            <a:pPr marL="285750" lvl="0" indent="-285750">
              <a:spcBef>
                <a:spcPts val="400"/>
              </a:spcBef>
              <a:buClr>
                <a:srgbClr val="321959"/>
              </a:buClr>
              <a:buFont typeface="Arial" panose="020B0604020202020204" pitchFamily="34" charset="0"/>
              <a:buChar char="•"/>
              <a:defRPr sz="1800">
                <a:solidFill>
                  <a:srgbClr val="000000"/>
                </a:solidFill>
              </a:defRPr>
            </a:pPr>
            <a:endParaRPr lang="en-GB" dirty="0" smtClean="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Meetings can be set up at anytime with myself if you are unsure of anything, </a:t>
            </a:r>
            <a:r>
              <a:rPr lang="en-GB" dirty="0" smtClean="0">
                <a:solidFill>
                  <a:schemeClr val="accent1">
                    <a:lumMod val="75000"/>
                    <a:lumOff val="25000"/>
                  </a:schemeClr>
                </a:solidFill>
                <a:hlinkClick r:id="rId2"/>
              </a:rPr>
              <a:t>l.i.bradshaw@leedsbeckett.ac.uk</a:t>
            </a:r>
            <a:endParaRPr lang="en-GB" dirty="0" smtClean="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endParaRPr lang="en-GB" dirty="0"/>
          </a:p>
        </p:txBody>
      </p:sp>
    </p:spTree>
    <p:extLst>
      <p:ext uri="{BB962C8B-B14F-4D97-AF65-F5344CB8AC3E}">
        <p14:creationId xmlns:p14="http://schemas.microsoft.com/office/powerpoint/2010/main" val="36860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smtClean="0"/>
              <a:t>Transport </a:t>
            </a:r>
            <a:endParaRPr lang="en-US" dirty="0"/>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2011680"/>
            <a:ext cx="10259082" cy="3673901"/>
          </a:xfrm>
        </p:spPr>
        <p:txBody>
          <a:bodyPr>
            <a:normAutofit fontScale="85000" lnSpcReduction="20000"/>
          </a:bodyPr>
          <a:lstStyle/>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No payment will be made for any transport not booked through the Athletic Union Office.</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No reimbursements either through the Operational or Student Account will be made if any booking or cancellation  made without prior authorisation with the Athletic Union Office, even in the case of bad weather.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All Wednesday Transport will be published with the Fixture Sheet on the Thursday prior to fixtures. </a:t>
            </a:r>
            <a:r>
              <a:rPr lang="en-GB" dirty="0" smtClean="0">
                <a:solidFill>
                  <a:schemeClr val="accent1">
                    <a:lumMod val="75000"/>
                    <a:lumOff val="25000"/>
                  </a:schemeClr>
                </a:solidFill>
              </a:rPr>
              <a:t>If you are staying after the match let us know or tell the coach driver!</a:t>
            </a:r>
            <a:endParaRPr lang="en-GB" dirty="0" smtClean="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Any transport away from a Wednesday,  where possible will be by coach, if not possible, cars, vans and larger vehicles up to 9 seats are available.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If you are asking any club members to drive, they must have at least 2 years driving experience and preferably be over 21 as the excess is lower. Forms must be completed</a:t>
            </a:r>
            <a:r>
              <a:rPr lang="en-GB" b="1" u="sng" dirty="0" smtClean="0">
                <a:solidFill>
                  <a:schemeClr val="accent1">
                    <a:lumMod val="75000"/>
                    <a:lumOff val="25000"/>
                  </a:schemeClr>
                </a:solidFill>
              </a:rPr>
              <a:t> before </a:t>
            </a:r>
            <a:r>
              <a:rPr lang="en-GB" dirty="0" smtClean="0">
                <a:solidFill>
                  <a:schemeClr val="accent1">
                    <a:lumMod val="75000"/>
                    <a:lumOff val="25000"/>
                  </a:schemeClr>
                </a:solidFill>
              </a:rPr>
              <a:t>driving!</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All fines, whether speeding or parking are the students responsibility not the University</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Nine seat MPV’s the speed limit is 60mph not 70!</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Students can use their own vehicles, if the vehicle is registered in the office, expenses are 20p a mile, with a VAT receipt. </a:t>
            </a:r>
          </a:p>
          <a:p>
            <a:pPr marL="285750" lvl="0" indent="-285750">
              <a:spcBef>
                <a:spcPts val="400"/>
              </a:spcBef>
              <a:buClr>
                <a:srgbClr val="321959"/>
              </a:buClr>
              <a:buFont typeface="Arial" panose="020B0604020202020204" pitchFamily="34" charset="0"/>
              <a:buChar char="•"/>
              <a:defRPr sz="1800">
                <a:solidFill>
                  <a:srgbClr val="000000"/>
                </a:solidFill>
              </a:defRPr>
            </a:pPr>
            <a:endParaRPr lang="en-GB" dirty="0" smtClean="0">
              <a:solidFill>
                <a:schemeClr val="accent1">
                  <a:lumMod val="75000"/>
                  <a:lumOff val="25000"/>
                </a:schemeClr>
              </a:solidFill>
            </a:endParaRPr>
          </a:p>
          <a:p>
            <a:pPr lvl="0">
              <a:spcBef>
                <a:spcPts val="400"/>
              </a:spcBef>
              <a:buClr>
                <a:srgbClr val="321959"/>
              </a:buClr>
              <a:defRPr sz="1800">
                <a:solidFill>
                  <a:srgbClr val="000000"/>
                </a:solidFill>
              </a:defRPr>
            </a:pPr>
            <a:endParaRPr lang="en-GB" dirty="0">
              <a:solidFill>
                <a:schemeClr val="accent1">
                  <a:lumMod val="75000"/>
                  <a:lumOff val="25000"/>
                </a:schemeClr>
              </a:solidFill>
            </a:endParaRPr>
          </a:p>
          <a:p>
            <a:pPr marL="342900" indent="-342900">
              <a:lnSpc>
                <a:spcPct val="110000"/>
              </a:lnSpc>
              <a:buFont typeface="Arial" panose="020B0604020202020204" pitchFamily="34" charset="0"/>
              <a:buChar char="•"/>
            </a:pPr>
            <a:endParaRPr lang="en-GB" dirty="0"/>
          </a:p>
        </p:txBody>
      </p:sp>
    </p:spTree>
    <p:extLst>
      <p:ext uri="{BB962C8B-B14F-4D97-AF65-F5344CB8AC3E}">
        <p14:creationId xmlns:p14="http://schemas.microsoft.com/office/powerpoint/2010/main" val="122116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smtClean="0"/>
              <a:t>Transport </a:t>
            </a:r>
            <a:endParaRPr lang="en-US" dirty="0"/>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2011680"/>
            <a:ext cx="10259082" cy="3673901"/>
          </a:xfrm>
        </p:spPr>
        <p:txBody>
          <a:bodyPr>
            <a:normAutofit/>
          </a:bodyPr>
          <a:lstStyle/>
          <a:p>
            <a:pPr lvl="0">
              <a:spcBef>
                <a:spcPts val="400"/>
              </a:spcBef>
              <a:buClr>
                <a:srgbClr val="321959"/>
              </a:buClr>
              <a:defRPr sz="1800">
                <a:solidFill>
                  <a:srgbClr val="000000"/>
                </a:solidFill>
              </a:defRPr>
            </a:pPr>
            <a:r>
              <a:rPr lang="en-GB" b="1" u="sng" dirty="0" smtClean="0">
                <a:solidFill>
                  <a:schemeClr val="accent1">
                    <a:lumMod val="75000"/>
                    <a:lumOff val="25000"/>
                  </a:schemeClr>
                </a:solidFill>
              </a:rPr>
              <a:t>Hire Vehicles </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Due to building works where possible the hire companies will write on the key envelope where the vehicle is – please do the same for them when dropping off the vehicle!!</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Before and after hire take photos where possible and keep in the short term of any damage- so we are not charged!</a:t>
            </a: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If an accident does occur can you please send in someone to fill out an accident form asap, most hire vehicles have CCTV, it is deleted very quickly. </a:t>
            </a:r>
            <a:endParaRPr lang="en-GB" dirty="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If an accident or vehicle damage is deemed to be excessively negligent on the Clubs part, you will be charged. </a:t>
            </a:r>
            <a:endParaRPr lang="en-GB" dirty="0">
              <a:solidFill>
                <a:schemeClr val="accent1">
                  <a:lumMod val="75000"/>
                  <a:lumOff val="25000"/>
                </a:schemeClr>
              </a:solidFill>
            </a:endParaRPr>
          </a:p>
          <a:p>
            <a:pPr marL="285750" lvl="0" indent="-285750">
              <a:spcBef>
                <a:spcPts val="400"/>
              </a:spcBef>
              <a:buClr>
                <a:srgbClr val="321959"/>
              </a:buClr>
              <a:buFont typeface="Arial" panose="020B0604020202020204" pitchFamily="34" charset="0"/>
              <a:buChar char="•"/>
              <a:defRPr sz="1800">
                <a:solidFill>
                  <a:srgbClr val="000000"/>
                </a:solidFill>
              </a:defRPr>
            </a:pPr>
            <a:r>
              <a:rPr lang="en-GB" dirty="0" smtClean="0">
                <a:solidFill>
                  <a:schemeClr val="accent1">
                    <a:lumMod val="75000"/>
                    <a:lumOff val="25000"/>
                  </a:schemeClr>
                </a:solidFill>
              </a:rPr>
              <a:t>Insurance Excess is £1000 for over 21’s and £1250 for under 21’s.  </a:t>
            </a:r>
            <a:endParaRPr lang="en-GB" dirty="0">
              <a:solidFill>
                <a:schemeClr val="accent1">
                  <a:lumMod val="75000"/>
                  <a:lumOff val="25000"/>
                </a:schemeClr>
              </a:solidFill>
            </a:endParaRPr>
          </a:p>
          <a:p>
            <a:pPr marL="342900" indent="-342900">
              <a:lnSpc>
                <a:spcPct val="110000"/>
              </a:lnSpc>
              <a:buFont typeface="Arial" panose="020B0604020202020204" pitchFamily="34" charset="0"/>
              <a:buChar char="•"/>
            </a:pPr>
            <a:endParaRPr lang="en-GB" dirty="0"/>
          </a:p>
        </p:txBody>
      </p:sp>
    </p:spTree>
    <p:extLst>
      <p:ext uri="{BB962C8B-B14F-4D97-AF65-F5344CB8AC3E}">
        <p14:creationId xmlns:p14="http://schemas.microsoft.com/office/powerpoint/2010/main" val="3130767592"/>
      </p:ext>
    </p:extLst>
  </p:cSld>
  <p:clrMapOvr>
    <a:masterClrMapping/>
  </p:clrMapOvr>
</p:sld>
</file>

<file path=ppt/theme/theme1.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TotalTime>
  <Words>777</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1_Office Theme</vt:lpstr>
      <vt:lpstr>Accommodation, Finance &amp;  Transport</vt:lpstr>
      <vt:lpstr>Linda Bradshaw Athletic Union Administrator </vt:lpstr>
      <vt:lpstr>Accommodation </vt:lpstr>
      <vt:lpstr>Accommodation </vt:lpstr>
      <vt:lpstr>Finance</vt:lpstr>
      <vt:lpstr>Finance Is the purchase from the Operational (University) or Student Account</vt:lpstr>
      <vt:lpstr>Finance </vt:lpstr>
      <vt:lpstr>Transport </vt:lpstr>
      <vt:lpstr>Transport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Bradshaw, Linda</cp:lastModifiedBy>
  <cp:revision>27</cp:revision>
  <dcterms:created xsi:type="dcterms:W3CDTF">2018-08-09T13:59:43Z</dcterms:created>
  <dcterms:modified xsi:type="dcterms:W3CDTF">2018-09-11T15:42:06Z</dcterms:modified>
</cp:coreProperties>
</file>