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5" r:id="rId3"/>
    <p:sldMasterId id="2147483658" r:id="rId4"/>
  </p:sldMasterIdLst>
  <p:notesMasterIdLst>
    <p:notesMasterId r:id="rId40"/>
  </p:notesMasterIdLst>
  <p:sldIdLst>
    <p:sldId id="264" r:id="rId5"/>
    <p:sldId id="265" r:id="rId6"/>
    <p:sldId id="288" r:id="rId7"/>
    <p:sldId id="300" r:id="rId8"/>
    <p:sldId id="291" r:id="rId9"/>
    <p:sldId id="290" r:id="rId10"/>
    <p:sldId id="292" r:id="rId11"/>
    <p:sldId id="295" r:id="rId12"/>
    <p:sldId id="308" r:id="rId13"/>
    <p:sldId id="335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2" r:id="rId26"/>
    <p:sldId id="336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286" r:id="rId38"/>
    <p:sldId id="334" r:id="rId39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0"/>
    <p:restoredTop sz="91047" autoAdjust="0"/>
  </p:normalViewPr>
  <p:slideViewPr>
    <p:cSldViewPr>
      <p:cViewPr varScale="1">
        <p:scale>
          <a:sx n="140" d="100"/>
          <a:sy n="140" d="100"/>
        </p:scale>
        <p:origin x="60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9758-60F2-43B5-AA2E-37037AFFF425}" type="datetimeFigureOut">
              <a:rPr lang="en-GB" smtClean="0"/>
              <a:t>24/01/2018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94AC-B541-419B-A907-13D8C410CB08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982540-232C-4797-8FF5-95A96FA8A2D3}" type="slidenum">
              <a:rPr lang="en-GB" sz="1400" smtClean="0">
                <a:latin typeface="Times New Roman" panose="02020603050405020304"/>
              </a:r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80D7-E873-42B8-BFCB-5EC7AE4F962B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b="1" dirty="0" smtClean="0"/>
          </a:p>
          <a:p>
            <a:pPr algn="just"/>
            <a:endParaRPr lang="en-GB" sz="1200" b="1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982540-232C-4797-8FF5-95A96FA8A2D3}" type="slidenum">
              <a:rPr lang="en-GB" sz="1400" smtClean="0">
                <a:latin typeface="Times New Roman" panose="02020603050405020304"/>
              </a:r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982540-232C-4797-8FF5-95A96FA8A2D3}" type="slidenum">
              <a:rPr lang="en-GB" sz="1400" smtClean="0">
                <a:latin typeface="Times New Roman" panose="02020603050405020304"/>
              </a:r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982540-232C-4797-8FF5-95A96FA8A2D3}" type="slidenum">
              <a:rPr lang="en-GB" sz="1400" smtClean="0">
                <a:latin typeface="Times New Roman" panose="02020603050405020304"/>
              </a:r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1E7F-8AF5-4286-B356-F62DFFCF6985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1E7F-8AF5-4286-B356-F62DFFCF6985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1E7F-8AF5-4286-B356-F62DFFCF6985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1E7F-8AF5-4286-B356-F62DFFCF6985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982540-232C-4797-8FF5-95A96FA8A2D3}" type="slidenum">
              <a:rPr lang="en-GB" sz="1400" smtClean="0">
                <a:latin typeface="Times New Roman" panose="02020603050405020304"/>
              </a:r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982540-232C-4797-8FF5-95A96FA8A2D3}" type="slidenum">
              <a:rPr lang="en-GB" sz="1400" smtClean="0">
                <a:latin typeface="Times New Roman" panose="02020603050405020304"/>
              </a:r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b="0" dirty="0" smtClean="0">
                <a:effectLst/>
              </a:rPr>
              <a:t>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982540-232C-4797-8FF5-95A96FA8A2D3}" type="slidenum">
              <a:rPr lang="en-GB" sz="1400" smtClean="0">
                <a:latin typeface="Times New Roman" panose="02020603050405020304"/>
              </a:r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198" y="681540"/>
            <a:ext cx="6408960" cy="2700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07504" y="1113235"/>
            <a:ext cx="8208963" cy="1243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08198" y="2517744"/>
            <a:ext cx="8135938" cy="539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51640" y="206010"/>
            <a:ext cx="8373240" cy="85725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51640" y="1168020"/>
            <a:ext cx="8352360" cy="3774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51640" y="206010"/>
            <a:ext cx="8373240" cy="85725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640" y="1168020"/>
            <a:ext cx="8352360" cy="37719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2" y="250031"/>
            <a:ext cx="6767194" cy="971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79238" y="1635646"/>
            <a:ext cx="6841033" cy="1835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190" y="205979"/>
            <a:ext cx="83736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/>
          <p:nvPr userDrawn="1"/>
        </p:nvSpPr>
        <p:spPr>
          <a:xfrm>
            <a:off x="180207" y="1497158"/>
            <a:ext cx="8228781" cy="44290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6190" y="1168004"/>
            <a:ext cx="8352730" cy="3774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5496" y="1653778"/>
            <a:ext cx="8353425" cy="43219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36190" y="2499742"/>
            <a:ext cx="8280400" cy="86320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8373616" cy="8572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172272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14800" cy="28837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267493"/>
            <a:ext cx="3466728" cy="3600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1" y="250031"/>
            <a:ext cx="5688013" cy="971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BREAK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8" y="1167594"/>
            <a:ext cx="4248423" cy="23764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8373616" cy="8572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172272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14800" cy="28837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Stationery_LBU_Temps_PPT_Widescreen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5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.deighton@leedsbeckett.ac.uk" TargetMode="External"/><Relationship Id="rId2" Type="http://schemas.openxmlformats.org/officeDocument/2006/relationships/hyperlink" Target="mailto:O.J.Wilson@leedsbeckett.ac.uk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O.J.Wilson@leedsbeckett.ac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51470"/>
            <a:ext cx="6408960" cy="270030"/>
          </a:xfrm>
        </p:spPr>
        <p:txBody>
          <a:bodyPr/>
          <a:lstStyle/>
          <a:p>
            <a:r>
              <a:rPr lang="en-US" dirty="0" smtClean="0"/>
              <a:t>LEEDS BECKETT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520" y="799187"/>
            <a:ext cx="8208963" cy="2304256"/>
          </a:xfrm>
        </p:spPr>
        <p:txBody>
          <a:bodyPr/>
          <a:lstStyle/>
          <a:p>
            <a:r>
              <a:rPr lang="en-US" dirty="0" smtClean="0"/>
              <a:t>Differentiation: opportunities for all students to be challenged and to achieve their potential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451596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Oliver Wilson and Kevin </a:t>
            </a:r>
            <a:r>
              <a:rPr lang="en-GB" dirty="0" smtClean="0"/>
              <a:t>Deighton and Sue Smith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5486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"Oliver Wilson and Kevin Deighton's outline how integrating  an inclusive journal club into the curriculum (with associated higher order questioning) improved </a:t>
            </a:r>
            <a:r>
              <a:rPr lang="en-GB" sz="2800" dirty="0" err="1">
                <a:solidFill>
                  <a:schemeClr val="bg1"/>
                </a:solidFill>
              </a:rPr>
              <a:t>students'critical</a:t>
            </a:r>
            <a:r>
              <a:rPr lang="en-GB" sz="2800" dirty="0">
                <a:solidFill>
                  <a:schemeClr val="bg1"/>
                </a:solidFill>
              </a:rPr>
              <a:t> appraisal skills and confidence when  reading academic </a:t>
            </a:r>
            <a:r>
              <a:rPr lang="en-GB" sz="2800" dirty="0" smtClean="0">
                <a:solidFill>
                  <a:schemeClr val="bg1"/>
                </a:solidFill>
              </a:rPr>
              <a:t>papers.”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1275606"/>
            <a:ext cx="6858000" cy="385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3314" y="1885962"/>
            <a:ext cx="3105726" cy="2498465"/>
            <a:chOff x="1403648" y="1315007"/>
            <a:chExt cx="5978592" cy="52642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315007"/>
              <a:ext cx="5978592" cy="526423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47664" y="1556792"/>
              <a:ext cx="360040" cy="432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7" name="Title 1"/>
          <p:cNvSpPr txBox="1"/>
          <p:nvPr/>
        </p:nvSpPr>
        <p:spPr bwMode="auto">
          <a:xfrm>
            <a:off x="4950042" y="4840001"/>
            <a:ext cx="3050958" cy="303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/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Values are median (IQR)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1765587"/>
            <a:ext cx="318635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50" b="1" dirty="0" smtClean="0">
                <a:solidFill>
                  <a:schemeClr val="tx1"/>
                </a:solidFill>
              </a:rPr>
              <a:t>Self-perceived critical appraisal (0-7)</a:t>
            </a:r>
            <a:endParaRPr lang="en-GB" sz="1350" b="1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xfrm>
            <a:off x="1143000" y="352955"/>
            <a:ext cx="6858000" cy="481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en-GB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self-perceived critical appraisal skills and academic performance after journal club 2016 </a:t>
            </a:r>
          </a:p>
        </p:txBody>
      </p:sp>
      <p:sp>
        <p:nvSpPr>
          <p:cNvPr id="11" name="Title 1"/>
          <p:cNvSpPr txBox="1"/>
          <p:nvPr/>
        </p:nvSpPr>
        <p:spPr bwMode="auto">
          <a:xfrm>
            <a:off x="1143000" y="4816000"/>
            <a:ext cx="2348880" cy="303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/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Wilson  and Deighton (2016)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735715" y="1727879"/>
            <a:ext cx="3076646" cy="2950105"/>
            <a:chOff x="4350998" y="2286164"/>
            <a:chExt cx="4006400" cy="3633312"/>
          </a:xfrm>
        </p:grpSpPr>
        <p:pic>
          <p:nvPicPr>
            <p:cNvPr id="19" name="Picture 1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65"/>
            <a:stretch>
              <a:fillRect/>
            </a:stretch>
          </p:blipFill>
          <p:spPr>
            <a:xfrm>
              <a:off x="4408178" y="2286164"/>
              <a:ext cx="3949220" cy="363331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50998" y="2286164"/>
              <a:ext cx="3727023" cy="36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 smtClean="0"/>
                <a:t>Module grade for physiology (%)</a:t>
              </a:r>
              <a:endParaRPr lang="en-GB" sz="135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50998" y="2567356"/>
              <a:ext cx="360040" cy="23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28084" y="2000716"/>
            <a:ext cx="216024" cy="246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445" y="843467"/>
            <a:ext cx="6858000" cy="4245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itle 1"/>
          <p:cNvSpPr txBox="1"/>
          <p:nvPr/>
        </p:nvSpPr>
        <p:spPr>
          <a:xfrm>
            <a:off x="1240073" y="-13783"/>
            <a:ext cx="6696744" cy="8572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3300" b="1" kern="0" dirty="0" smtClean="0">
                <a:solidFill>
                  <a:schemeClr val="bg1"/>
                </a:solidFill>
              </a:rPr>
              <a:t>Rationale and purpose</a:t>
            </a:r>
          </a:p>
        </p:txBody>
      </p:sp>
      <p:sp>
        <p:nvSpPr>
          <p:cNvPr id="7" name="Subtitle 2"/>
          <p:cNvSpPr txBox="1"/>
          <p:nvPr/>
        </p:nvSpPr>
        <p:spPr>
          <a:xfrm>
            <a:off x="1814292" y="4029912"/>
            <a:ext cx="5508612" cy="3774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/>
            <a:r>
              <a:rPr lang="en-GB" sz="1500" b="1" dirty="0" smtClean="0"/>
              <a:t>We tested whether journal club participation in a larger sample of students would improve </a:t>
            </a:r>
            <a:r>
              <a:rPr lang="en-GB" sz="1500" b="1" u="sng" dirty="0" smtClean="0"/>
              <a:t>objectively measured </a:t>
            </a:r>
            <a:r>
              <a:rPr lang="en-GB" sz="1500" b="1" dirty="0" smtClean="0"/>
              <a:t>critical </a:t>
            </a:r>
            <a:r>
              <a:rPr lang="en-GB" sz="1500" b="1" dirty="0"/>
              <a:t>appraisal </a:t>
            </a:r>
            <a:r>
              <a:rPr lang="en-GB" sz="1500" b="1" dirty="0" smtClean="0"/>
              <a:t>skills, attitudes to science </a:t>
            </a:r>
            <a:r>
              <a:rPr lang="en-GB" sz="1500" b="1" dirty="0"/>
              <a:t>and module marks </a:t>
            </a:r>
            <a:r>
              <a:rPr lang="en-GB" sz="1500" b="1" dirty="0" smtClean="0"/>
              <a:t>relative to controls.</a:t>
            </a:r>
            <a:endParaRPr lang="en-GB" sz="1500" b="1" dirty="0"/>
          </a:p>
          <a:p>
            <a:pPr algn="just"/>
            <a:endParaRPr lang="en-GB" b="1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GB" b="1" kern="0" dirty="0">
              <a:solidFill>
                <a:sysClr val="windowText" lastClr="000000"/>
              </a:solidFill>
            </a:endParaRPr>
          </a:p>
          <a:p>
            <a:pPr algn="just"/>
            <a:endParaRPr lang="en-GB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1483100" y="1815666"/>
            <a:ext cx="6210690" cy="3774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/>
            <a:endParaRPr lang="en-GB" b="1" dirty="0"/>
          </a:p>
          <a:p>
            <a:pPr algn="just"/>
            <a:endParaRPr lang="en-GB" b="1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GB" b="1" kern="0" dirty="0">
              <a:solidFill>
                <a:sysClr val="windowText" lastClr="000000"/>
              </a:solidFill>
            </a:endParaRPr>
          </a:p>
          <a:p>
            <a:pPr algn="just"/>
            <a:endParaRPr lang="en-GB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1814292" y="2085392"/>
            <a:ext cx="5508612" cy="3774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/>
            <a:r>
              <a:rPr lang="en-GB" sz="1500" b="1" dirty="0"/>
              <a:t>Previous </a:t>
            </a:r>
            <a:r>
              <a:rPr lang="en-GB" sz="1500" b="1" dirty="0" smtClean="0"/>
              <a:t>studies analysed </a:t>
            </a:r>
            <a:r>
              <a:rPr lang="en-GB" sz="1500" b="1" dirty="0"/>
              <a:t>journal papers in weekly or twice weekly seminars as part of their curriculum. </a:t>
            </a:r>
            <a:endParaRPr lang="en-GB" sz="1500" b="1" dirty="0" smtClean="0"/>
          </a:p>
          <a:p>
            <a:pPr algn="just"/>
            <a:endParaRPr lang="en-GB" sz="1500" b="1" dirty="0"/>
          </a:p>
          <a:p>
            <a:pPr algn="just"/>
            <a:r>
              <a:rPr lang="en-GB" sz="1500" b="1" dirty="0" smtClean="0"/>
              <a:t>These did not include an (adequate) control group.</a:t>
            </a:r>
            <a:endParaRPr lang="en-GB" sz="1500" b="1" dirty="0"/>
          </a:p>
          <a:p>
            <a:pPr algn="just"/>
            <a:endParaRPr lang="en-GB" sz="1500" b="1" dirty="0"/>
          </a:p>
          <a:p>
            <a:pPr algn="just"/>
            <a:r>
              <a:rPr lang="en-GB" sz="1500" b="1" dirty="0"/>
              <a:t>G</a:t>
            </a:r>
            <a:r>
              <a:rPr lang="en-GB" sz="1500" b="1" dirty="0" smtClean="0"/>
              <a:t>reater self-perceived critical appraisal skills and academic achievement after </a:t>
            </a:r>
            <a:r>
              <a:rPr lang="en-GB" sz="1500" b="1" dirty="0"/>
              <a:t>o</a:t>
            </a:r>
            <a:r>
              <a:rPr lang="en-GB" sz="1500" b="1" dirty="0" smtClean="0"/>
              <a:t>ur extra-curricular bi-weekly journal club vs. control group. </a:t>
            </a:r>
          </a:p>
          <a:p>
            <a:pPr algn="just"/>
            <a:endParaRPr lang="en-GB" sz="1500" b="1" dirty="0" smtClean="0"/>
          </a:p>
          <a:p>
            <a:pPr algn="just"/>
            <a:endParaRPr lang="en-GB" sz="15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1674" y="1179096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01674" y="1879271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2337" y="2326650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1674" y="3386814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40936" y="843557"/>
            <a:ext cx="6858000" cy="4287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8" name="Straight Arrow Connector 57"/>
          <p:cNvCxnSpPr>
            <a:endCxn id="35" idx="0"/>
          </p:cNvCxnSpPr>
          <p:nvPr/>
        </p:nvCxnSpPr>
        <p:spPr>
          <a:xfrm>
            <a:off x="3343397" y="2693902"/>
            <a:ext cx="2097176" cy="7232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/>
          <p:nvPr/>
        </p:nvSpPr>
        <p:spPr bwMode="auto">
          <a:xfrm>
            <a:off x="3203972" y="2064243"/>
            <a:ext cx="2916325" cy="486368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the same modules within the curriculum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95739" y="1448290"/>
            <a:ext cx="5935583" cy="1324814"/>
            <a:chOff x="736985" y="1931053"/>
            <a:chExt cx="7914111" cy="1766418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2917490" y="1939392"/>
              <a:ext cx="1795748" cy="6423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736985" y="2514319"/>
              <a:ext cx="2232248" cy="1152128"/>
            </a:xfrm>
            <a:prstGeom prst="roundRect">
              <a:avLst/>
            </a:prstGeom>
            <a:gradFill flip="none" rotWithShape="1">
              <a:gsLst>
                <a:gs pos="41000">
                  <a:srgbClr val="FF9900"/>
                </a:gs>
                <a:gs pos="0">
                  <a:srgbClr val="FF9900"/>
                </a:gs>
                <a:gs pos="100000">
                  <a:srgbClr val="FFFF00"/>
                </a:gs>
              </a:gsLst>
              <a:lin ang="18900000" scaled="1"/>
              <a:tileRect/>
            </a:gradFill>
            <a:ln w="381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 smtClean="0">
                  <a:solidFill>
                    <a:srgbClr val="002060"/>
                  </a:solidFill>
                </a:rPr>
                <a:t>15 students completed all activities</a:t>
              </a:r>
              <a:endParaRPr lang="en-GB" sz="135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418848" y="2545343"/>
              <a:ext cx="2232248" cy="1152128"/>
            </a:xfrm>
            <a:prstGeom prst="roundRect">
              <a:avLst/>
            </a:prstGeom>
            <a:gradFill flip="none" rotWithShape="1">
              <a:gsLst>
                <a:gs pos="41000">
                  <a:srgbClr val="FF9900"/>
                </a:gs>
                <a:gs pos="0">
                  <a:srgbClr val="FF9900"/>
                </a:gs>
                <a:gs pos="100000">
                  <a:srgbClr val="FFFF00"/>
                </a:gs>
              </a:gsLst>
              <a:lin ang="18900000" scaled="1"/>
              <a:tileRect/>
            </a:gra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b="1" dirty="0" smtClean="0">
                  <a:solidFill>
                    <a:srgbClr val="002060"/>
                  </a:solidFill>
                </a:rPr>
                <a:t>15 students acted as controls</a:t>
              </a:r>
              <a:endParaRPr lang="en-GB" sz="135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33" idx="2"/>
            </p:cNvCxnSpPr>
            <p:nvPr/>
          </p:nvCxnSpPr>
          <p:spPr>
            <a:xfrm>
              <a:off x="4713239" y="1931053"/>
              <a:ext cx="1739461" cy="6805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2689220" y="976067"/>
            <a:ext cx="3977419" cy="472223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presented to ~350 students</a:t>
            </a:r>
          </a:p>
        </p:txBody>
      </p:sp>
      <p:sp>
        <p:nvSpPr>
          <p:cNvPr id="43" name="Title 1"/>
          <p:cNvSpPr txBox="1"/>
          <p:nvPr/>
        </p:nvSpPr>
        <p:spPr>
          <a:xfrm>
            <a:off x="1240073" y="-13783"/>
            <a:ext cx="6696744" cy="8572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3300" b="1" kern="0" dirty="0" smtClean="0">
                <a:solidFill>
                  <a:schemeClr val="bg1"/>
                </a:solidFill>
              </a:rPr>
              <a:t>Methods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440574" y="2729115"/>
            <a:ext cx="541952" cy="688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32832" y="2773103"/>
            <a:ext cx="0" cy="8411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763688" y="3637538"/>
            <a:ext cx="1674186" cy="86409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solidFill>
                  <a:srgbClr val="002060"/>
                </a:solidFill>
              </a:rPr>
              <a:t>9 x 1h journal club meetings</a:t>
            </a:r>
            <a:endParaRPr lang="en-GB" sz="135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10924" y="3417119"/>
            <a:ext cx="2259298" cy="171401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GB" sz="1350" b="1" dirty="0" smtClean="0">
                <a:solidFill>
                  <a:srgbClr val="002060"/>
                </a:solidFill>
              </a:rPr>
              <a:t>Critical thinking tests</a:t>
            </a:r>
          </a:p>
          <a:p>
            <a:pPr algn="ctr">
              <a:spcAft>
                <a:spcPts val="1000"/>
              </a:spcAft>
            </a:pPr>
            <a:r>
              <a:rPr lang="en-GB" sz="1350" b="1" dirty="0" smtClean="0">
                <a:solidFill>
                  <a:srgbClr val="002060"/>
                </a:solidFill>
              </a:rPr>
              <a:t>Attitudes towards reading journal articles</a:t>
            </a:r>
          </a:p>
          <a:p>
            <a:pPr algn="ctr">
              <a:spcAft>
                <a:spcPts val="1000"/>
              </a:spcAft>
            </a:pPr>
            <a:r>
              <a:rPr lang="en-GB" sz="1350" b="1" dirty="0" smtClean="0">
                <a:solidFill>
                  <a:srgbClr val="002060"/>
                </a:solidFill>
              </a:rPr>
              <a:t>Attitudes towards science</a:t>
            </a:r>
          </a:p>
          <a:p>
            <a:pPr algn="ctr">
              <a:spcAft>
                <a:spcPts val="1000"/>
              </a:spcAft>
            </a:pPr>
            <a:r>
              <a:rPr lang="en-GB" sz="1350" b="1" dirty="0" smtClean="0">
                <a:solidFill>
                  <a:srgbClr val="002060"/>
                </a:solidFill>
              </a:rPr>
              <a:t>Module 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3" grpId="0" bldLvl="0" animBg="1"/>
      <p:bldP spid="34" grpId="0" bldLvl="0" animBg="1"/>
      <p:bldP spid="3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986255"/>
            <a:ext cx="6858000" cy="414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itle 1"/>
          <p:cNvSpPr txBox="1"/>
          <p:nvPr/>
        </p:nvSpPr>
        <p:spPr bwMode="auto">
          <a:xfrm>
            <a:off x="-72516" y="4827639"/>
            <a:ext cx="3050958" cy="303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/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Values are mean (SD)</a:t>
            </a:r>
          </a:p>
        </p:txBody>
      </p:sp>
      <p:sp>
        <p:nvSpPr>
          <p:cNvPr id="13" name="Title 1"/>
          <p:cNvSpPr txBox="1"/>
          <p:nvPr/>
        </p:nvSpPr>
        <p:spPr bwMode="auto">
          <a:xfrm>
            <a:off x="1331640" y="141685"/>
            <a:ext cx="6480720" cy="5938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en-GB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confidence and lower negative emotions when reading journal articles for JC group</a:t>
            </a:r>
          </a:p>
        </p:txBody>
      </p:sp>
      <p:pic>
        <p:nvPicPr>
          <p:cNvPr id="9" name="Picture 8" descr="F:\Leeds Met\2016-17\Research\Journal Club\Data\Figures\Figure 1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56"/>
          <a:stretch>
            <a:fillRect/>
          </a:stretch>
        </p:blipFill>
        <p:spPr bwMode="auto">
          <a:xfrm>
            <a:off x="1061610" y="986708"/>
            <a:ext cx="3888432" cy="223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:\Leeds Met\2016-17\Research\Journal Club\Data\Figures\Figure 1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4"/>
          <a:stretch>
            <a:fillRect/>
          </a:stretch>
        </p:blipFill>
        <p:spPr bwMode="auto">
          <a:xfrm>
            <a:off x="4548336" y="2949792"/>
            <a:ext cx="3888432" cy="224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986255"/>
            <a:ext cx="6858000" cy="414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itle 1"/>
          <p:cNvSpPr txBox="1"/>
          <p:nvPr/>
        </p:nvSpPr>
        <p:spPr bwMode="auto">
          <a:xfrm>
            <a:off x="-72516" y="4827639"/>
            <a:ext cx="3050958" cy="303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/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Values are mean (SD)</a:t>
            </a:r>
          </a:p>
        </p:txBody>
      </p:sp>
      <p:sp>
        <p:nvSpPr>
          <p:cNvPr id="13" name="Title 1"/>
          <p:cNvSpPr txBox="1"/>
          <p:nvPr/>
        </p:nvSpPr>
        <p:spPr bwMode="auto">
          <a:xfrm>
            <a:off x="1331640" y="141685"/>
            <a:ext cx="6480720" cy="5938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en-GB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attitudes towards science for JC group</a:t>
            </a:r>
          </a:p>
        </p:txBody>
      </p:sp>
      <p:pic>
        <p:nvPicPr>
          <p:cNvPr id="7" name="Picture 6" descr="F:\Leeds Met\2016-17\Research\Journal Club\Data\Figures\Figure 2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104335"/>
            <a:ext cx="5438633" cy="347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986255"/>
            <a:ext cx="6858000" cy="414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itle 1"/>
          <p:cNvSpPr txBox="1"/>
          <p:nvPr/>
        </p:nvSpPr>
        <p:spPr bwMode="auto">
          <a:xfrm>
            <a:off x="-72516" y="4827639"/>
            <a:ext cx="3050958" cy="303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/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Values are mean (SD)</a:t>
            </a:r>
          </a:p>
        </p:txBody>
      </p:sp>
      <p:sp>
        <p:nvSpPr>
          <p:cNvPr id="13" name="Title 1"/>
          <p:cNvSpPr txBox="1"/>
          <p:nvPr/>
        </p:nvSpPr>
        <p:spPr bwMode="auto">
          <a:xfrm>
            <a:off x="1331640" y="141685"/>
            <a:ext cx="6480720" cy="5938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en-GB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critical thinking test scores for JC group</a:t>
            </a:r>
          </a:p>
        </p:txBody>
      </p:sp>
      <p:pic>
        <p:nvPicPr>
          <p:cNvPr id="8" name="Picture 7" descr="F:\Leeds Met\2016-17\Research\Journal Club\Data\Figures\Figure 3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69"/>
          <a:stretch>
            <a:fillRect/>
          </a:stretch>
        </p:blipFill>
        <p:spPr bwMode="auto">
          <a:xfrm>
            <a:off x="4355976" y="2733768"/>
            <a:ext cx="4106135" cy="252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Leeds Met\2016-17\Research\Journal Club\Data\Figures\Figure 3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r="11842" b="51969"/>
          <a:stretch>
            <a:fillRect/>
          </a:stretch>
        </p:blipFill>
        <p:spPr bwMode="auto">
          <a:xfrm>
            <a:off x="953598" y="986255"/>
            <a:ext cx="3618402" cy="228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986255"/>
            <a:ext cx="6858000" cy="414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141685"/>
            <a:ext cx="6480720" cy="593861"/>
          </a:xfrm>
        </p:spPr>
        <p:txBody>
          <a:bodyPr/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academic performance after journal club</a:t>
            </a:r>
          </a:p>
        </p:txBody>
      </p:sp>
      <p:sp>
        <p:nvSpPr>
          <p:cNvPr id="12" name="Title 1"/>
          <p:cNvSpPr txBox="1"/>
          <p:nvPr/>
        </p:nvSpPr>
        <p:spPr bwMode="auto">
          <a:xfrm>
            <a:off x="1163225" y="4827639"/>
            <a:ext cx="3050958" cy="303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l"/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Values are mean (SD)</a:t>
            </a:r>
          </a:p>
        </p:txBody>
      </p:sp>
      <p:pic>
        <p:nvPicPr>
          <p:cNvPr id="20" name="Picture 19" descr="F:\Leeds Met\2016-17\Research\Journal Club\Data\Figures\Figure 4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106" r="11052" b="52929"/>
          <a:stretch>
            <a:fillRect/>
          </a:stretch>
        </p:blipFill>
        <p:spPr bwMode="auto">
          <a:xfrm>
            <a:off x="1143000" y="997184"/>
            <a:ext cx="3537012" cy="216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F:\Leeds Met\2016-17\Research\Journal Club\Data\Figures\Figure 4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52817" r="11052" b="3241"/>
          <a:stretch>
            <a:fillRect/>
          </a:stretch>
        </p:blipFill>
        <p:spPr bwMode="auto">
          <a:xfrm>
            <a:off x="4571999" y="2841780"/>
            <a:ext cx="3424604" cy="230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762329"/>
            <a:ext cx="6858000" cy="4381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1670" y="118743"/>
            <a:ext cx="6172200" cy="529568"/>
          </a:xfrm>
        </p:spPr>
        <p:txBody>
          <a:bodyPr/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7" name="Title 1"/>
          <p:cNvSpPr txBox="1"/>
          <p:nvPr/>
        </p:nvSpPr>
        <p:spPr bwMode="auto">
          <a:xfrm>
            <a:off x="1585632" y="1324354"/>
            <a:ext cx="6064188" cy="47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/>
            <a:endParaRPr lang="en-GB" sz="1200" b="1" dirty="0" smtClean="0"/>
          </a:p>
          <a:p>
            <a:pPr algn="just"/>
            <a:endParaRPr lang="en-GB" sz="1200" dirty="0"/>
          </a:p>
          <a:p>
            <a:pPr algn="just"/>
            <a:r>
              <a:rPr lang="en-GB" sz="1500" b="1" dirty="0" smtClean="0">
                <a:latin typeface="+mn-lt"/>
              </a:rPr>
              <a:t>Improved confidence when reading journal articles may help to explain the reduced the stress and frustration when reading journal papers (Round and Campbell, 2013).</a:t>
            </a:r>
          </a:p>
          <a:p>
            <a:pPr algn="just"/>
            <a:endParaRPr lang="en-GB" sz="1500" b="1" dirty="0" smtClean="0">
              <a:latin typeface="+mn-lt"/>
            </a:endParaRPr>
          </a:p>
          <a:p>
            <a:pPr algn="just"/>
            <a:endParaRPr lang="en-GB" sz="1500" b="1" dirty="0" smtClean="0">
              <a:latin typeface="+mn-lt"/>
            </a:endParaRPr>
          </a:p>
          <a:p>
            <a:pPr algn="just"/>
            <a:endParaRPr lang="en-GB" sz="1500" b="1" dirty="0"/>
          </a:p>
          <a:p>
            <a:pPr algn="just"/>
            <a:r>
              <a:rPr lang="en-GB" sz="1200" b="1" dirty="0" smtClean="0"/>
              <a:t> </a:t>
            </a: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 bwMode="auto">
          <a:xfrm>
            <a:off x="1698020" y="4357332"/>
            <a:ext cx="6083388" cy="47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/>
            <a:endParaRPr lang="en-GB" sz="1500" b="1" dirty="0"/>
          </a:p>
          <a:p>
            <a:pPr algn="just"/>
            <a:endParaRPr lang="en-GB" sz="1500" b="1" dirty="0"/>
          </a:p>
          <a:p>
            <a:pPr algn="just"/>
            <a:r>
              <a:rPr lang="en-GB" sz="1200" b="1" dirty="0" smtClean="0"/>
              <a:t> </a:t>
            </a: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87037" y="1037123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87037" y="2201479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07396" y="4103677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/>
          <p:nvPr/>
        </p:nvSpPr>
        <p:spPr bwMode="auto">
          <a:xfrm>
            <a:off x="1717220" y="3126417"/>
            <a:ext cx="6064188" cy="47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/>
            <a:endParaRPr lang="en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7396" y="3063854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9752" y="2084973"/>
            <a:ext cx="604006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Improved critical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appraisal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skills agrees with previous curriculum-based studies (Hoskins et al, 2011; Phillips, 2009).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6182" y="2979613"/>
            <a:ext cx="6078164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Increased positivity towards science and scientists suggests improvements in their understanding of the nature of science and whether scientific talent is innate (Hoskins et al, 2011).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9752" y="4029110"/>
            <a:ext cx="5988622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500" b="1" dirty="0"/>
              <a:t>Greater academic performance agrees with others (Hoskins et al, 2007; Round and Campbell, 2013</a:t>
            </a:r>
            <a:r>
              <a:rPr lang="en-GB" sz="1500" b="1" dirty="0" smtClean="0"/>
              <a:t>) </a:t>
            </a:r>
            <a:r>
              <a:rPr lang="en-GB" sz="1500" b="1" dirty="0"/>
              <a:t>and suggests reaching higher levels of Blooms taxonomy</a:t>
            </a:r>
            <a:r>
              <a:rPr lang="en-GB" sz="1500" b="1" dirty="0" smtClean="0"/>
              <a:t>.</a:t>
            </a:r>
            <a:endParaRPr lang="en-GB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331730" y="1418027"/>
            <a:ext cx="6264270" cy="37719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43000" y="744978"/>
            <a:ext cx="6858000" cy="4398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93658" y="83075"/>
            <a:ext cx="6102342" cy="529568"/>
          </a:xfrm>
        </p:spPr>
        <p:txBody>
          <a:bodyPr/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3891" y="897564"/>
            <a:ext cx="6021042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</a:t>
            </a:r>
            <a:r>
              <a:rPr lang="en-GB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en-GB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confidence and objectively measured </a:t>
            </a:r>
            <a:r>
              <a:rPr lang="en-GB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ability to critically appraise the primary literature </a:t>
            </a:r>
            <a:r>
              <a:rPr lang="en-GB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</a:t>
            </a:r>
            <a:r>
              <a:rPr lang="en-GB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increased after journal club </a:t>
            </a:r>
            <a:r>
              <a:rPr lang="en-GB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compared with controls.</a:t>
            </a:r>
          </a:p>
          <a:p>
            <a:pPr algn="just"/>
            <a:endParaRPr lang="en-GB" sz="15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GB" sz="1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GB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GB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associated with </a:t>
            </a:r>
            <a:r>
              <a:rPr lang="en-GB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increased </a:t>
            </a:r>
            <a:r>
              <a:rPr lang="en-GB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academic achievement relative to controls. </a:t>
            </a:r>
            <a:endParaRPr lang="en-GB" sz="15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GB" sz="1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GB" sz="15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GB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Guided analysis of the primary literature can be conducted successfully as an extra-curricular activity.</a:t>
            </a:r>
          </a:p>
          <a:p>
            <a:pPr algn="just"/>
            <a:endParaRPr lang="en-GB" sz="15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GB" sz="1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GB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findings support the integration of journal club into the curriculum.</a:t>
            </a:r>
            <a:endParaRPr lang="en-GB" sz="1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93658" y="977532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91025" y="3047448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91025" y="2150759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96522" y="3947522"/>
            <a:ext cx="118395" cy="125126"/>
          </a:xfrm>
          <a:prstGeom prst="roundRect">
            <a:avLst/>
          </a:prstGeom>
          <a:gradFill flip="none" rotWithShape="1">
            <a:gsLst>
              <a:gs pos="41000">
                <a:srgbClr val="FF9900"/>
              </a:gs>
              <a:gs pos="0">
                <a:srgbClr val="FF9900"/>
              </a:gs>
              <a:gs pos="100000">
                <a:srgbClr val="FFFF00"/>
              </a:gs>
            </a:gsLst>
            <a:lin ang="18900000" scaled="1"/>
            <a:tileRect/>
          </a:gra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79512" y="250031"/>
            <a:ext cx="6984776" cy="971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3568" y="1197595"/>
            <a:ext cx="6336977" cy="21602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Why </a:t>
            </a:r>
            <a:r>
              <a:rPr lang="en-US" sz="2400" dirty="0" smtClean="0"/>
              <a:t>is it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it is/is not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might you recognise as differentiation?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 examples in your School….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789552"/>
            <a:ext cx="6858000" cy="4353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3912" y="2207150"/>
            <a:ext cx="6172200" cy="529568"/>
          </a:xfrm>
        </p:spPr>
        <p:txBody>
          <a:bodyPr/>
          <a:lstStyle/>
          <a:p>
            <a:pPr algn="ctr"/>
            <a:r>
              <a:rPr lang="en-GB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3003798"/>
            <a:ext cx="540060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>
                <a:hlinkClick r:id="rId2"/>
              </a:rPr>
              <a:t>O.J.Wilson@leedsbeckett.ac.uk</a:t>
            </a:r>
            <a:endParaRPr lang="en-GB" sz="2100" dirty="0" smtClean="0"/>
          </a:p>
          <a:p>
            <a:pPr algn="ctr"/>
            <a:r>
              <a:rPr lang="en-GB" sz="2100" dirty="0" smtClean="0">
                <a:hlinkClick r:id="rId3"/>
              </a:rPr>
              <a:t>K.Deighton@leedsbeckett.ac.uk</a:t>
            </a:r>
            <a:endParaRPr lang="en-GB" sz="2100" dirty="0" smtClean="0"/>
          </a:p>
          <a:p>
            <a:pPr algn="ctr"/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735546"/>
            <a:ext cx="6858000" cy="4407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/>
          <p:cNvSpPr txBox="1"/>
          <p:nvPr/>
        </p:nvSpPr>
        <p:spPr>
          <a:xfrm>
            <a:off x="1601670" y="118743"/>
            <a:ext cx="6172200" cy="52956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3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1331730" y="2616069"/>
            <a:ext cx="6264270" cy="3774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/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Hoskins</a:t>
            </a:r>
            <a:r>
              <a: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S.G </a:t>
            </a:r>
            <a:r>
              <a:rPr lang="en-GB" sz="1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Lopatto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</a:t>
            </a:r>
            <a:r>
              <a: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Stevens</a:t>
            </a:r>
            <a:r>
              <a:rPr lang="en-GB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L.M. (</a:t>
            </a:r>
            <a:r>
              <a:rPr lang="en-GB" sz="1200" dirty="0" smtClean="0"/>
              <a:t>2011) </a:t>
            </a:r>
            <a:r>
              <a:rPr lang="en-GB" sz="1200" dirty="0"/>
              <a:t>The C.R.E.A.T.E. Approach to Primary Literature Shifts Undergraduates’ Self-Assessed Ability to Read and </a:t>
            </a:r>
            <a:r>
              <a:rPr lang="en-GB" sz="1200" dirty="0" err="1"/>
              <a:t>Analyze</a:t>
            </a:r>
            <a:r>
              <a:rPr lang="en-GB" sz="1200" dirty="0"/>
              <a:t> Journal Articles, Attitudes about Science, and Epistemological </a:t>
            </a:r>
            <a:r>
              <a:rPr lang="en-GB" sz="1200" dirty="0" smtClean="0"/>
              <a:t>Beliefs. </a:t>
            </a:r>
            <a:r>
              <a:rPr lang="en-GB" sz="12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CBE-Life Sciences Education</a:t>
            </a:r>
            <a:r>
              <a:rPr lang="en-GB" sz="1200" dirty="0" smtClean="0"/>
              <a:t>. Winter</a:t>
            </a:r>
            <a:r>
              <a:rPr lang="en-GB" sz="1200" dirty="0"/>
              <a:t>; 10(4): 368–378.</a:t>
            </a:r>
            <a:endParaRPr lang="en-GB" sz="12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2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Hoskins, S.G., Stevens, L.M. &amp; </a:t>
            </a:r>
            <a:r>
              <a:rPr lang="en-GB" sz="1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Nehm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R.H. (2007) Selective use of the primary literature transforms the classroom into a virtual laboratory. </a:t>
            </a:r>
            <a:r>
              <a:rPr lang="en-GB" sz="12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176 (3), 1381-1389. </a:t>
            </a:r>
          </a:p>
          <a:p>
            <a:pPr algn="just"/>
            <a:endParaRPr lang="en-GB" sz="12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Phillips, A.C. (2009) Teaching critical appraisal to sport &amp; exercise sciences and biosciences students. </a:t>
            </a:r>
            <a:r>
              <a:rPr lang="en-GB" sz="12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Bioscience Education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14, 6.</a:t>
            </a:r>
          </a:p>
          <a:p>
            <a:pPr algn="just"/>
            <a:endParaRPr lang="en-GB" sz="12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Round, J.E. &amp; Campbell, A. (2013) Figure Facts: Encouraging undergraduates to take a data-centred approach to reading primary literature. </a:t>
            </a:r>
            <a:r>
              <a:rPr lang="en-GB" sz="12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CBE-Life Sciences Education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12, 39-46.</a:t>
            </a:r>
          </a:p>
          <a:p>
            <a:pPr algn="just"/>
            <a:endParaRPr lang="en-GB" sz="12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Tanner, K.D. (2012) Promoting student metacognition. </a:t>
            </a:r>
            <a:r>
              <a:rPr lang="en-GB" sz="12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CBE-Life Science Education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 (2), 113-120.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2"/>
          <p:cNvSpPr txBox="1"/>
          <p:nvPr/>
        </p:nvSpPr>
        <p:spPr>
          <a:xfrm>
            <a:off x="1277706" y="1437624"/>
            <a:ext cx="6588588" cy="1242810"/>
          </a:xfrm>
          <a:prstGeom prst="rect">
            <a:avLst/>
          </a:prstGeom>
        </p:spPr>
        <p:txBody>
          <a:bodyPr lIns="67500" tIns="33750" rIns="67500" bIns="33750"/>
          <a:lstStyle/>
          <a:p>
            <a:pPr algn="ctr"/>
            <a:r>
              <a:rPr lang="en-GB" sz="4950" b="1" dirty="0" smtClean="0">
                <a:solidFill>
                  <a:schemeClr val="bg1"/>
                </a:solidFill>
              </a:rPr>
              <a:t>The 7 slide lecture.</a:t>
            </a:r>
            <a:endParaRPr lang="en-GB" sz="4050" dirty="0">
              <a:solidFill>
                <a:schemeClr val="bg1"/>
              </a:solidFill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1143000" y="2787774"/>
            <a:ext cx="6858000" cy="215153"/>
          </a:xfrm>
          <a:prstGeom prst="rect">
            <a:avLst/>
          </a:prstGeom>
        </p:spPr>
        <p:txBody>
          <a:bodyPr lIns="67500" tIns="33750" rIns="67500" bIns="33750"/>
          <a:lstStyle/>
          <a:p>
            <a:pPr algn="ctr"/>
            <a:r>
              <a:rPr lang="en-GB" sz="3300" b="1" dirty="0" smtClean="0">
                <a:solidFill>
                  <a:schemeClr val="bg1"/>
                </a:solidFill>
              </a:rPr>
              <a:t>Oliver J. Wilson</a:t>
            </a:r>
            <a:endParaRPr lang="en-GB" sz="4050" baseline="30000" dirty="0" smtClean="0"/>
          </a:p>
          <a:p>
            <a:pPr algn="ctr"/>
            <a:endParaRPr lang="en-GB" sz="2700" dirty="0" smtClean="0">
              <a:solidFill>
                <a:schemeClr val="bg1"/>
              </a:solidFill>
            </a:endParaRPr>
          </a:p>
          <a:p>
            <a:pPr algn="ctr"/>
            <a:endParaRPr lang="en-GB" sz="2700" dirty="0" smtClean="0">
              <a:solidFill>
                <a:schemeClr val="bg1"/>
              </a:solidFill>
            </a:endParaRPr>
          </a:p>
          <a:p>
            <a:pPr algn="ctr"/>
            <a:endParaRPr lang="en-GB" sz="2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7534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"​The 7 slide approach adopted by Dr Oliver Wilson in the School of Sport helps to improve students' deeper  reading and analysis and critique of journal articles through a series of staged questions- thus contributing to a more differentiated approach to learning 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6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46" t="14259" r="17812" b="28334"/>
          <a:stretch>
            <a:fillRect/>
          </a:stretch>
        </p:blipFill>
        <p:spPr>
          <a:xfrm>
            <a:off x="1616478" y="0"/>
            <a:ext cx="5911043" cy="243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476" t="12901" r="5901" b="26900"/>
          <a:stretch>
            <a:fillRect/>
          </a:stretch>
        </p:blipFill>
        <p:spPr>
          <a:xfrm>
            <a:off x="2151595" y="2713500"/>
            <a:ext cx="5432996" cy="2123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782"/>
          <a:stretch>
            <a:fillRect/>
          </a:stretch>
        </p:blipFill>
        <p:spPr>
          <a:xfrm>
            <a:off x="1331640" y="148268"/>
            <a:ext cx="4352496" cy="961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1437624"/>
            <a:ext cx="6378274" cy="334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43000" y="951570"/>
            <a:ext cx="6858000" cy="419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/>
          </a:p>
        </p:txBody>
      </p:sp>
      <p:sp>
        <p:nvSpPr>
          <p:cNvPr id="4" name="Rectangle 3"/>
          <p:cNvSpPr/>
          <p:nvPr/>
        </p:nvSpPr>
        <p:spPr>
          <a:xfrm>
            <a:off x="1143203" y="4695"/>
            <a:ext cx="6858000" cy="713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4050" b="1" dirty="0"/>
              <a:t>The 7 slide lecture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28725" y="1457325"/>
            <a:ext cx="1893760" cy="3043237"/>
            <a:chOff x="152400" y="1447800"/>
            <a:chExt cx="3366684" cy="54101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7604" t="10185" r="39792" b="13333"/>
            <a:stretch>
              <a:fillRect/>
            </a:stretch>
          </p:blipFill>
          <p:spPr>
            <a:xfrm>
              <a:off x="386166" y="2724148"/>
              <a:ext cx="3132918" cy="41338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" y="1447800"/>
              <a:ext cx="3366684" cy="90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Selected an appropriate paper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18338" y="1457325"/>
            <a:ext cx="2820219" cy="3043238"/>
            <a:chOff x="3156155" y="1447799"/>
            <a:chExt cx="5013722" cy="5410201"/>
          </a:xfrm>
        </p:grpSpPr>
        <p:sp>
          <p:nvSpPr>
            <p:cNvPr id="9" name="TextBox 8"/>
            <p:cNvSpPr txBox="1"/>
            <p:nvPr/>
          </p:nvSpPr>
          <p:spPr>
            <a:xfrm>
              <a:off x="4038600" y="1447799"/>
              <a:ext cx="4131277" cy="163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Read the paper in detail to generate questions about Methods and Results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6989" t="12079" r="39301" b="5627"/>
            <a:stretch>
              <a:fillRect/>
            </a:stretch>
          </p:blipFill>
          <p:spPr>
            <a:xfrm>
              <a:off x="4394918" y="2724148"/>
              <a:ext cx="3010366" cy="4133852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156155" y="4542503"/>
              <a:ext cx="1651819" cy="855407"/>
            </a:xfrm>
            <a:prstGeom prst="rightArrow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noAutofit/>
            </a:bodyPr>
            <a:lstStyle/>
            <a:p>
              <a:pPr algn="ctr"/>
              <a:endParaRPr lang="en-GB" sz="1015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41403" y="1474892"/>
            <a:ext cx="2795873" cy="2619168"/>
            <a:chOff x="7108271" y="1479030"/>
            <a:chExt cx="4970441" cy="4656299"/>
          </a:xfrm>
        </p:grpSpPr>
        <p:sp>
          <p:nvSpPr>
            <p:cNvPr id="11" name="TextBox 10"/>
            <p:cNvSpPr txBox="1"/>
            <p:nvPr/>
          </p:nvSpPr>
          <p:spPr>
            <a:xfrm>
              <a:off x="8330164" y="1479030"/>
              <a:ext cx="3748548" cy="163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10 questions as part of differentiated </a:t>
              </a:r>
              <a:r>
                <a:rPr lang="en-GB" sz="1350" b="1" dirty="0" smtClean="0"/>
                <a:t>learning and upload redacted article </a:t>
              </a:r>
              <a:endParaRPr lang="en-GB" sz="1350" b="1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108271" y="4548590"/>
              <a:ext cx="1651819" cy="855407"/>
            </a:xfrm>
            <a:prstGeom prst="rightArrow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noAutofit/>
            </a:bodyPr>
            <a:lstStyle/>
            <a:p>
              <a:pPr algn="ctr"/>
              <a:endParaRPr lang="en-GB" sz="1015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026013" y="3775587"/>
              <a:ext cx="2595716" cy="2359742"/>
            </a:xfrm>
            <a:prstGeom prst="round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GB" sz="1125" b="1" dirty="0">
                  <a:latin typeface="Arial" panose="020B0604020202020204" pitchFamily="34" charset="0"/>
                  <a:cs typeface="Arial" panose="020B0604020202020204" pitchFamily="34" charset="0"/>
                </a:rPr>
                <a:t>Lower order cognitive skills building to higher order cognitive skills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138" t="16401" r="16925" b="7301"/>
          <a:stretch>
            <a:fillRect/>
          </a:stretch>
        </p:blipFill>
        <p:spPr>
          <a:xfrm>
            <a:off x="1313112" y="482228"/>
            <a:ext cx="6517775" cy="4179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1190117"/>
            <a:ext cx="4806534" cy="36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505" t="11218" r="17849" b="62688"/>
          <a:stretch>
            <a:fillRect/>
          </a:stretch>
        </p:blipFill>
        <p:spPr>
          <a:xfrm>
            <a:off x="1331640" y="217592"/>
            <a:ext cx="3890810" cy="75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699" t="9471" r="38926" b="7707"/>
          <a:stretch>
            <a:fillRect/>
          </a:stretch>
        </p:blipFill>
        <p:spPr>
          <a:xfrm>
            <a:off x="2789802" y="0"/>
            <a:ext cx="3681776" cy="513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i="1" dirty="0"/>
              <a:t>Meaning</a:t>
            </a:r>
            <a:endParaRPr lang="en-GB" dirty="0"/>
          </a:p>
          <a:p>
            <a:r>
              <a:rPr lang="en-GB" dirty="0"/>
              <a:t>Differentiation is about knowing students’ capabilities and using that knowledge to support them to achieve in the best way they can. It is integral to student centred approaches to learning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Tailoring instruction to each student’s learning style, readiness level and interest (Turner et al, 2017)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30" y="94320"/>
            <a:ext cx="6279930" cy="857250"/>
          </a:xfrm>
        </p:spPr>
        <p:txBody>
          <a:bodyPr/>
          <a:lstStyle/>
          <a:p>
            <a:r>
              <a:rPr lang="en-GB" sz="2700" b="1" dirty="0" smtClean="0">
                <a:solidFill>
                  <a:schemeClr val="bg1"/>
                </a:solidFill>
                <a:latin typeface="+mn-lt"/>
              </a:rPr>
              <a:t>Example of a </a:t>
            </a:r>
            <a:r>
              <a:rPr lang="en-GB" sz="2700" b="1" dirty="0">
                <a:solidFill>
                  <a:schemeClr val="bg1"/>
                </a:solidFill>
              </a:rPr>
              <a:t>student’s </a:t>
            </a:r>
            <a:r>
              <a:rPr lang="en-GB" sz="2700" b="1" dirty="0" smtClean="0">
                <a:solidFill>
                  <a:schemeClr val="bg1"/>
                </a:solidFill>
              </a:rPr>
              <a:t>pre-session </a:t>
            </a:r>
            <a:r>
              <a:rPr lang="en-GB" sz="2700" b="1" dirty="0" smtClean="0">
                <a:solidFill>
                  <a:schemeClr val="bg1"/>
                </a:solidFill>
                <a:latin typeface="+mn-lt"/>
              </a:rPr>
              <a:t>annotated figure</a:t>
            </a:r>
            <a:endParaRPr lang="en-GB" sz="2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331730" y="1168020"/>
            <a:ext cx="6264270" cy="37746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t="5376" r="3538"/>
          <a:stretch>
            <a:fillRect/>
          </a:stretch>
        </p:blipFill>
        <p:spPr>
          <a:xfrm>
            <a:off x="1140018" y="951570"/>
            <a:ext cx="6860982" cy="41919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rgbClr val="40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1166943" y="0"/>
            <a:ext cx="6858000" cy="713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Positives</a:t>
            </a:r>
            <a:endParaRPr lang="en-GB" sz="36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/>
          </p:nvPr>
        </p:nvSpPr>
        <p:spPr>
          <a:xfrm>
            <a:off x="1425513" y="1783054"/>
            <a:ext cx="6534636" cy="2213820"/>
          </a:xfrm>
        </p:spPr>
        <p:txBody>
          <a:bodyPr/>
          <a:lstStyle/>
          <a:p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 lvl="2"/>
            <a:r>
              <a:rPr lang="en-GB" sz="1500" b="1" dirty="0" smtClean="0">
                <a:solidFill>
                  <a:schemeClr val="bg1"/>
                </a:solidFill>
              </a:rPr>
              <a:t>	</a:t>
            </a: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9652" y="852179"/>
            <a:ext cx="129286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</a:rPr>
              <a:t>I loved 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5765" y="1752530"/>
            <a:ext cx="4212468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</a:rPr>
              <a:t>Fast paced and lots of white board work.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2105" y="2164980"/>
            <a:ext cx="613034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</a:rPr>
              <a:t>Easy to hard questions is rewarded with students readily engaging and answering the questions.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7742" y="2817277"/>
            <a:ext cx="5206605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 smtClean="0">
                <a:solidFill>
                  <a:schemeClr val="bg1"/>
                </a:solidFill>
              </a:rPr>
              <a:t>Opportunity </a:t>
            </a:r>
            <a:r>
              <a:rPr lang="en-GB" sz="1500" b="1" dirty="0">
                <a:solidFill>
                  <a:schemeClr val="bg1"/>
                </a:solidFill>
              </a:rPr>
              <a:t>for </a:t>
            </a:r>
            <a:r>
              <a:rPr lang="en-GB" sz="1500" b="1" dirty="0" smtClean="0">
                <a:solidFill>
                  <a:schemeClr val="bg1"/>
                </a:solidFill>
              </a:rPr>
              <a:t>many additional </a:t>
            </a:r>
            <a:r>
              <a:rPr lang="en-GB" sz="1500" b="1" dirty="0">
                <a:solidFill>
                  <a:schemeClr val="bg1"/>
                </a:solidFill>
              </a:rPr>
              <a:t>open questions.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7742" y="3277991"/>
            <a:ext cx="5746665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</a:rPr>
              <a:t>Students rated it highly and voted to keep 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7742" y="3762196"/>
            <a:ext cx="410972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</a:rPr>
              <a:t>70% attendance for 6 weeks in lectures. </a:t>
            </a:r>
            <a:endParaRPr lang="en-GB" sz="1500" dirty="0"/>
          </a:p>
        </p:txBody>
      </p:sp>
      <p:sp>
        <p:nvSpPr>
          <p:cNvPr id="13" name="Rectangle 12"/>
          <p:cNvSpPr/>
          <p:nvPr/>
        </p:nvSpPr>
        <p:spPr>
          <a:xfrm>
            <a:off x="1439652" y="1312894"/>
            <a:ext cx="5089884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</a:rPr>
              <a:t>Forced me to read papers more deeply.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7742" y="4180906"/>
            <a:ext cx="6094455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</a:rPr>
              <a:t>Less work for me in preparing lectures.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rgbClr val="401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1143000" y="0"/>
            <a:ext cx="6858000" cy="713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Challenges</a:t>
            </a:r>
            <a:endParaRPr lang="en-GB" sz="36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/>
          </p:nvPr>
        </p:nvSpPr>
        <p:spPr>
          <a:xfrm>
            <a:off x="1304682" y="1167594"/>
            <a:ext cx="6696318" cy="2213820"/>
          </a:xfrm>
        </p:spPr>
        <p:txBody>
          <a:bodyPr/>
          <a:lstStyle/>
          <a:p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bg1"/>
                </a:solidFill>
              </a:rPr>
              <a:t>You have to know your onions.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bg1"/>
                </a:solidFill>
              </a:rPr>
              <a:t>I found the fast pace and ‘entertaining’ can be exhilarating but exhausting.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err="1" smtClean="0">
                <a:solidFill>
                  <a:schemeClr val="bg1"/>
                </a:solidFill>
              </a:rPr>
              <a:t>Panopto</a:t>
            </a:r>
            <a:r>
              <a:rPr lang="en-GB" sz="1800" b="1" dirty="0" smtClean="0">
                <a:solidFill>
                  <a:schemeClr val="bg1"/>
                </a:solidFill>
              </a:rPr>
              <a:t> won’t capture the considerable white board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bg1"/>
                </a:solidFill>
              </a:rPr>
              <a:t>Limited revision material for the non-attenders.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789552"/>
            <a:ext cx="6858000" cy="4353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3912" y="2207150"/>
            <a:ext cx="6172200" cy="529568"/>
          </a:xfrm>
        </p:spPr>
        <p:txBody>
          <a:bodyPr/>
          <a:lstStyle/>
          <a:p>
            <a:pPr algn="ctr"/>
            <a:r>
              <a:rPr lang="en-GB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3003798"/>
            <a:ext cx="5400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>
                <a:hlinkClick r:id="rId3"/>
              </a:rPr>
              <a:t>O.J.Wilson@leedsbeckett.ac.uk</a:t>
            </a:r>
            <a:endParaRPr lang="en-GB" sz="2100" dirty="0" smtClean="0"/>
          </a:p>
          <a:p>
            <a:pPr algn="ctr"/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92080" y="915566"/>
            <a:ext cx="3851920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 smtClean="0"/>
              <a:t>Task and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78" y="1167594"/>
            <a:ext cx="4248423" cy="298833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What kind of things do you do already to enhance differentiation? </a:t>
            </a:r>
          </a:p>
          <a:p>
            <a:r>
              <a:rPr lang="en-US" sz="2800" dirty="0" smtClean="0"/>
              <a:t>What works? What doesn’t?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000" dirty="0" smtClean="0">
                <a:sym typeface="+mn-ea"/>
              </a:rPr>
              <a:t>Chamberlin, M., &amp; Powers, M. (2010). The promise of </a:t>
            </a:r>
            <a:r>
              <a:rPr lang="en-GB" sz="1000" dirty="0" smtClean="0"/>
              <a:t>differentiated instruction for enhancing the mathematical understandings of college students.Teaching Mathematics and Its Applications,29,113-139. doi:10.1093/teamat/hrq006 </a:t>
            </a:r>
          </a:p>
          <a:p>
            <a:endParaRPr lang="en-GB" sz="1000" dirty="0" smtClean="0">
              <a:sym typeface="+mn-ea"/>
            </a:endParaRPr>
          </a:p>
          <a:p>
            <a:pPr marL="0" indent="0">
              <a:buNone/>
            </a:pPr>
            <a:r>
              <a:rPr lang="en-GB" sz="1000" dirty="0" smtClean="0">
                <a:sym typeface="+mn-ea"/>
              </a:rPr>
              <a:t>Dosch, M., &amp; Zidon, M. (2014). “The Course Fit Us”:</a:t>
            </a:r>
          </a:p>
          <a:p>
            <a:pPr marL="0" indent="0">
              <a:buNone/>
            </a:pPr>
            <a:r>
              <a:rPr lang="en-GB" sz="1000" dirty="0" smtClean="0"/>
              <a:t>Differentiated instruction in the college classroom.International Journal of Teaching and Learning in Higher Education, 26(3), 343-357</a:t>
            </a:r>
            <a:r>
              <a:rPr lang="en-GB" sz="1800" dirty="0" smtClean="0"/>
              <a:t>. 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Ernst, H. R., &amp; Ernst, T. L. (2005). The promise and</a:t>
            </a:r>
          </a:p>
          <a:p>
            <a:pPr marL="0" indent="0">
              <a:buNone/>
            </a:pPr>
            <a:r>
              <a:rPr lang="en-GB" sz="1000" dirty="0" smtClean="0"/>
              <a:t>pitfalls of differentiated instruction forundergraduate political science courses: Student and instructor impressions of an unconventional teaching strategy. Journal of Political Science Education, 1,</a:t>
            </a:r>
          </a:p>
          <a:p>
            <a:pPr marL="0" indent="0">
              <a:buNone/>
            </a:pPr>
            <a:r>
              <a:rPr lang="en-GB" sz="1000" dirty="0" smtClean="0"/>
              <a:t>39–59. 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Tomlinson, C. A. (2004) Sharing responsibility for differentiating instruction. Roeper Review, 26(4),188-189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>
                <a:sym typeface="+mn-ea"/>
              </a:rPr>
              <a:t>Turner, W Solis O. and Kincade, D. (2017) Differentiating instruction for large classes in HE,International Journal of Teaching and Learning in Higher Education, 29,3,490-500.</a:t>
            </a:r>
          </a:p>
          <a:p>
            <a:endParaRPr lang="en-GB" sz="1800" dirty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z="2000" dirty="0"/>
          </a:p>
          <a:p>
            <a:pPr marL="0" indent="0">
              <a:buNone/>
            </a:pPr>
            <a:r>
              <a:rPr lang="en-GB" sz="1000" dirty="0"/>
              <a:t>Williams-Black, T. H., Bailey, J. P., &amp; Lawson, P. D.</a:t>
            </a:r>
          </a:p>
          <a:p>
            <a:pPr marL="0" indent="0">
              <a:buNone/>
            </a:pPr>
            <a:r>
              <a:rPr lang="en-GB" sz="1000" dirty="0"/>
              <a:t> (2010). Differentiated instruction: Are university reading professors implementing it? The Reading Matrix, 10(1), 45-54.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7 core principles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Essential material</a:t>
            </a:r>
          </a:p>
          <a:p>
            <a:r>
              <a:rPr lang="en-GB" dirty="0" smtClean="0"/>
              <a:t>Teachers respond to student differences</a:t>
            </a:r>
          </a:p>
          <a:p>
            <a:r>
              <a:rPr lang="en-GB" dirty="0" smtClean="0"/>
              <a:t>Critical thinking for individual growth</a:t>
            </a:r>
          </a:p>
          <a:p>
            <a:r>
              <a:rPr lang="en-GB" dirty="0" smtClean="0"/>
              <a:t>Collaborate and co-create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Diverse group work</a:t>
            </a:r>
          </a:p>
          <a:p>
            <a:r>
              <a:rPr lang="en-GB" dirty="0" smtClean="0"/>
              <a:t>Design sessions proactively to address variance</a:t>
            </a:r>
          </a:p>
          <a:p>
            <a:r>
              <a:rPr lang="en-GB" dirty="0" smtClean="0"/>
              <a:t>Resource</a:t>
            </a:r>
          </a:p>
          <a:p>
            <a:endParaRPr lang="en-GB" dirty="0" smtClean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Chamberlin </a:t>
            </a:r>
            <a:r>
              <a:rPr lang="en-GB" sz="2000" dirty="0"/>
              <a:t>and Powers (2010)</a:t>
            </a:r>
            <a:endParaRPr lang="en-GB" sz="2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it is            What it is NOT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400" dirty="0" smtClean="0"/>
              <a:t>An idea as old as effective teaching</a:t>
            </a:r>
          </a:p>
          <a:p>
            <a:r>
              <a:rPr lang="en-GB" sz="1400" dirty="0" smtClean="0"/>
              <a:t>At the core of quality teaching </a:t>
            </a:r>
          </a:p>
          <a:p>
            <a:r>
              <a:rPr lang="en-GB" sz="1400" dirty="0" smtClean="0"/>
              <a:t>Valuing and planning  for diversity in different settings</a:t>
            </a:r>
          </a:p>
          <a:p>
            <a:r>
              <a:rPr lang="en-GB" sz="1400" dirty="0" smtClean="0"/>
              <a:t>A student focussed way of thinking about teaching and learning</a:t>
            </a:r>
          </a:p>
          <a:p>
            <a:r>
              <a:rPr lang="en-GB" sz="1400" dirty="0" smtClean="0"/>
              <a:t>Use of whole group, small group and individual tasks based on content and student needs</a:t>
            </a:r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400" dirty="0" smtClean="0"/>
              <a:t>Tracking or grouping students by “ability”</a:t>
            </a:r>
          </a:p>
          <a:p>
            <a:r>
              <a:rPr lang="en-GB" sz="1400" dirty="0" smtClean="0"/>
              <a:t>Incompatible with standards</a:t>
            </a:r>
          </a:p>
          <a:p>
            <a:r>
              <a:rPr lang="en-GB" sz="1400" dirty="0" smtClean="0"/>
              <a:t>Dumbing down -teaching for some students</a:t>
            </a:r>
          </a:p>
          <a:p>
            <a:r>
              <a:rPr lang="en-GB" sz="1400" dirty="0" smtClean="0"/>
              <a:t>Individualised instruction</a:t>
            </a:r>
          </a:p>
          <a:p>
            <a:r>
              <a:rPr lang="en-GB" sz="1400" dirty="0" smtClean="0"/>
              <a:t>Mostly identified for students with learning challenges</a:t>
            </a:r>
          </a:p>
          <a:p>
            <a:r>
              <a:rPr lang="en-GB" sz="1400" dirty="0" smtClean="0"/>
              <a:t>Something extra on top of good teaching</a:t>
            </a:r>
          </a:p>
          <a:p>
            <a:r>
              <a:rPr lang="en-GB" sz="1400" dirty="0" smtClean="0"/>
              <a:t>Mostly for students identified as gifted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Why is it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It’s </a:t>
            </a:r>
            <a:r>
              <a:rPr lang="en-GB" dirty="0"/>
              <a:t>important in </a:t>
            </a:r>
            <a:r>
              <a:rPr lang="en-GB" b="1" dirty="0"/>
              <a:t>UK schools </a:t>
            </a:r>
            <a:r>
              <a:rPr lang="en-GB" dirty="0"/>
              <a:t>- where students on teaching practice are required to demonstrate differentiation in their lesson plans, teaching, feedback and assessment. </a:t>
            </a:r>
          </a:p>
          <a:p>
            <a:endParaRPr lang="en-GB" dirty="0" smtClean="0"/>
          </a:p>
          <a:p>
            <a:r>
              <a:rPr lang="en-GB" dirty="0" smtClean="0"/>
              <a:t>It’s </a:t>
            </a:r>
            <a:r>
              <a:rPr lang="en-GB" dirty="0"/>
              <a:t>important in </a:t>
            </a:r>
            <a:r>
              <a:rPr lang="en-GB" b="1" dirty="0"/>
              <a:t>UK HE </a:t>
            </a:r>
            <a:r>
              <a:rPr lang="en-GB" dirty="0"/>
              <a:t>-  with tutors encouraged to be flexible in design, delivery and assessment in order to meet the needs of an increasingly diverse student body.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What might you recognise as a differentiated activity….?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528" y="1269021"/>
            <a:ext cx="8208963" cy="1243013"/>
          </a:xfrm>
        </p:spPr>
        <p:txBody>
          <a:bodyPr/>
          <a:lstStyle/>
          <a:p>
            <a:r>
              <a:rPr lang="en-GB" dirty="0" smtClean="0"/>
              <a:t>Two examples of differentiated activities from the School of Sport….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2"/>
          <p:cNvSpPr txBox="1"/>
          <p:nvPr/>
        </p:nvSpPr>
        <p:spPr>
          <a:xfrm>
            <a:off x="1277634" y="195486"/>
            <a:ext cx="6588588" cy="1242810"/>
          </a:xfrm>
          <a:prstGeom prst="rect">
            <a:avLst/>
          </a:prstGeom>
        </p:spPr>
        <p:txBody>
          <a:bodyPr lIns="67500" tIns="33750" rIns="67500" bIns="33750"/>
          <a:lstStyle/>
          <a:p>
            <a:pPr algn="ctr"/>
            <a:r>
              <a:rPr lang="en-GB" sz="2700" b="1" dirty="0" smtClean="0">
                <a:solidFill>
                  <a:schemeClr val="bg1"/>
                </a:solidFill>
              </a:rPr>
              <a:t>Journal club participation improves outcomes for undergraduate </a:t>
            </a:r>
            <a:r>
              <a:rPr lang="en-GB" sz="2700" b="1" dirty="0">
                <a:solidFill>
                  <a:schemeClr val="bg1"/>
                </a:solidFill>
              </a:rPr>
              <a:t>Sport &amp; Exercise Science students.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1143000" y="2301720"/>
            <a:ext cx="6858000" cy="215153"/>
          </a:xfrm>
          <a:prstGeom prst="rect">
            <a:avLst/>
          </a:prstGeom>
        </p:spPr>
        <p:txBody>
          <a:bodyPr lIns="67500" tIns="33750" rIns="67500" bIns="33750"/>
          <a:lstStyle/>
          <a:p>
            <a:pPr algn="ctr"/>
            <a:r>
              <a:rPr lang="en-GB" sz="1650" b="1" dirty="0" smtClean="0">
                <a:solidFill>
                  <a:schemeClr val="bg1"/>
                </a:solidFill>
              </a:rPr>
              <a:t>Oliver J. Wilson and Kevin Deighton</a:t>
            </a:r>
            <a:endParaRPr lang="en-GB" sz="1650" dirty="0" smtClean="0">
              <a:solidFill>
                <a:schemeClr val="bg1"/>
              </a:solidFill>
            </a:endParaRPr>
          </a:p>
          <a:p>
            <a:pPr algn="ctr"/>
            <a:endParaRPr lang="en-GB" sz="2100" baseline="30000" dirty="0" smtClean="0"/>
          </a:p>
          <a:p>
            <a:pPr algn="ctr"/>
            <a:endParaRPr lang="en-GB" sz="1200" dirty="0" smtClean="0">
              <a:solidFill>
                <a:schemeClr val="bg1"/>
              </a:solidFill>
            </a:endParaRPr>
          </a:p>
          <a:p>
            <a:pPr algn="ctr"/>
            <a:endParaRPr lang="en-GB" sz="1200" dirty="0" smtClean="0">
              <a:solidFill>
                <a:schemeClr val="bg1"/>
              </a:solidFill>
            </a:endParaRPr>
          </a:p>
          <a:p>
            <a:pPr algn="ctr"/>
            <a:endParaRPr lang="en-GB" sz="1200" dirty="0" smtClean="0">
              <a:solidFill>
                <a:schemeClr val="bg1"/>
              </a:solidFill>
            </a:endParaRPr>
          </a:p>
          <a:p>
            <a:pPr algn="ctr"/>
            <a:r>
              <a:rPr lang="en-GB" sz="1425" dirty="0" smtClean="0">
                <a:solidFill>
                  <a:schemeClr val="bg1"/>
                </a:solidFill>
              </a:rPr>
              <a:t>School of Sport, Leeds Beckett University, Leeds, LS6 3QS, United Kingdom</a:t>
            </a:r>
            <a:endParaRPr lang="en-GB" sz="142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Slide">
  <a:themeElements>
    <a:clrScheme name="BeckettColours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120B2E"/>
      </a:accent1>
      <a:accent2>
        <a:srgbClr val="261744"/>
      </a:accent2>
      <a:accent3>
        <a:srgbClr val="392568"/>
      </a:accent3>
      <a:accent4>
        <a:srgbClr val="725A8F"/>
      </a:accent4>
      <a:accent5>
        <a:srgbClr val="C1A9C5"/>
      </a:accent5>
      <a:accent6>
        <a:srgbClr val="FFFEFE"/>
      </a:accent6>
      <a:hlink>
        <a:srgbClr val="CC006A"/>
      </a:hlink>
      <a:folHlink>
        <a:srgbClr val="009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 Topic 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1372</Words>
  <Application>Microsoft Office PowerPoint</Application>
  <PresentationFormat>On-screen Show (16:9)</PresentationFormat>
  <Paragraphs>211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IntroductionSlide</vt:lpstr>
      <vt:lpstr>New Topic Slide</vt:lpstr>
      <vt:lpstr>Custom Design</vt:lpstr>
      <vt:lpstr>1_Custom Design</vt:lpstr>
      <vt:lpstr>PowerPoint Presentation</vt:lpstr>
      <vt:lpstr>PowerPoint Presentation</vt:lpstr>
      <vt:lpstr>PowerPoint Presentation</vt:lpstr>
      <vt:lpstr>7 core principles </vt:lpstr>
      <vt:lpstr>What it is            What it is NOT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self-perceived critical appraisal skills and academic performance after journal club 2016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Improved academic performance after journal club</vt:lpstr>
      <vt:lpstr>Discussion</vt:lpstr>
      <vt:lpstr>Conclusion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a student’s pre-session annotated figure</vt:lpstr>
      <vt:lpstr>PowerPoint Presentation</vt:lpstr>
      <vt:lpstr>PowerPoint Presentation</vt:lpstr>
      <vt:lpstr>Questions?</vt:lpstr>
      <vt:lpstr>PowerPoint Presentation</vt:lpstr>
      <vt:lpstr>References</vt:lpstr>
    </vt:vector>
  </TitlesOfParts>
  <Company>Leeds Metropolitan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Service</dc:creator>
  <cp:lastModifiedBy>Sellers, Rebecca</cp:lastModifiedBy>
  <cp:revision>97</cp:revision>
  <cp:lastPrinted>2018-01-09T08:26:00Z</cp:lastPrinted>
  <dcterms:created xsi:type="dcterms:W3CDTF">2012-02-14T11:14:00Z</dcterms:created>
  <dcterms:modified xsi:type="dcterms:W3CDTF">2018-01-24T12:27:19Z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