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79" r:id="rId2"/>
    <p:sldMasterId id="2147483682" r:id="rId3"/>
    <p:sldMasterId id="2147483687" r:id="rId4"/>
  </p:sldMasterIdLst>
  <p:notesMasterIdLst>
    <p:notesMasterId r:id="rId20"/>
  </p:notesMasterIdLst>
  <p:sldIdLst>
    <p:sldId id="264" r:id="rId5"/>
    <p:sldId id="285" r:id="rId6"/>
    <p:sldId id="290" r:id="rId7"/>
    <p:sldId id="286" r:id="rId8"/>
    <p:sldId id="279" r:id="rId9"/>
    <p:sldId id="295" r:id="rId10"/>
    <p:sldId id="289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291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331" autoAdjust="0"/>
  </p:normalViewPr>
  <p:slideViewPr>
    <p:cSldViewPr>
      <p:cViewPr varScale="1">
        <p:scale>
          <a:sx n="84" d="100"/>
          <a:sy n="84" d="100"/>
        </p:scale>
        <p:origin x="23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9758-60F2-43B5-AA2E-37037AFFF425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94AC-B541-419B-A907-13D8C410CB0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20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923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Bring up examples (instead??)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635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155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495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109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491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8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43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57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87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838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053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Link</a:t>
            </a:r>
            <a:r>
              <a:rPr lang="en-GB" baseline="0" dirty="0" smtClean="0"/>
              <a:t> to example of Dashboard report instead???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828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Bring up example (instead)??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30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908720"/>
            <a:ext cx="6408960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LEEDS BECKETT UNIVERSITY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0825" y="1484313"/>
            <a:ext cx="8208963" cy="16573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PRESENTATION </a:t>
            </a:r>
            <a:br>
              <a:rPr lang="en-GB" dirty="0" smtClean="0"/>
            </a:br>
            <a:r>
              <a:rPr lang="en-GB" dirty="0" smtClean="0"/>
              <a:t>TITLE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51520" y="3356992"/>
            <a:ext cx="8135938" cy="7191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3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5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INTRODUCTION/</a:t>
            </a:r>
            <a:br>
              <a:rPr lang="en-GB" dirty="0" smtClean="0"/>
            </a:br>
            <a:r>
              <a:rPr lang="en-GB" dirty="0" smtClean="0"/>
              <a:t>TITLE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77" y="2060575"/>
            <a:ext cx="5760591" cy="2447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</a:p>
        </p:txBody>
      </p:sp>
    </p:spTree>
    <p:extLst>
      <p:ext uri="{BB962C8B-B14F-4D97-AF65-F5344CB8AC3E}">
        <p14:creationId xmlns:p14="http://schemas.microsoft.com/office/powerpoint/2010/main" val="199575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73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395536" y="1996210"/>
            <a:ext cx="8228781" cy="590543"/>
          </a:xfrm>
          <a:prstGeom prst="rect">
            <a:avLst/>
          </a:prstGeom>
        </p:spPr>
        <p:txBody>
          <a:bodyPr wrap="none"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kern="1200" baseline="0">
                <a:solidFill>
                  <a:srgbClr val="321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51520" y="1557338"/>
            <a:ext cx="8352730" cy="5032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/>
            </a:lvl1pPr>
          </a:lstStyle>
          <a:p>
            <a:r>
              <a:rPr lang="en-GB" dirty="0" smtClean="0"/>
              <a:t>Headings: Arial Bold, Purple (Accent1), Size 28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250825" y="2205038"/>
            <a:ext cx="8353425" cy="57626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Sub-Heading: Arial </a:t>
            </a:r>
            <a:r>
              <a:rPr lang="en-GB" dirty="0" err="1" smtClean="0"/>
              <a:t>Reg</a:t>
            </a:r>
            <a:r>
              <a:rPr lang="en-GB" dirty="0" smtClean="0"/>
              <a:t>, Purple (Accent 1), </a:t>
            </a:r>
            <a:br>
              <a:rPr lang="en-GB" dirty="0" smtClean="0"/>
            </a:br>
            <a:r>
              <a:rPr lang="en-GB" dirty="0" smtClean="0"/>
              <a:t>Size 20-24 (to be legible across the room)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251520" y="3140968"/>
            <a:ext cx="8280400" cy="115093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Body Copy: Arial </a:t>
            </a:r>
            <a:r>
              <a:rPr lang="en-GB" dirty="0" err="1" smtClean="0"/>
              <a:t>Reg</a:t>
            </a:r>
            <a:r>
              <a:rPr lang="en-GB" dirty="0" smtClean="0"/>
              <a:t> (body), Grey (Text 1&gt;Lighter 25%), </a:t>
            </a:r>
            <a:br>
              <a:rPr lang="en-GB" dirty="0" smtClean="0"/>
            </a:br>
            <a:r>
              <a:rPr lang="en-GB" dirty="0" smtClean="0"/>
              <a:t>Size 20-24 (to be legible across a room)</a:t>
            </a:r>
          </a:p>
        </p:txBody>
      </p:sp>
    </p:spTree>
    <p:extLst>
      <p:ext uri="{BB962C8B-B14F-4D97-AF65-F5344CB8AC3E}">
        <p14:creationId xmlns:p14="http://schemas.microsoft.com/office/powerpoint/2010/main" val="172778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73616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38450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1600201"/>
            <a:ext cx="3466728" cy="355699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5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BREAK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77" y="1556792"/>
            <a:ext cx="4248423" cy="31686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9169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20_MSO_LBU_Stationery_Temps_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LBU_Stationery_Temps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0856"/>
            <a:ext cx="9216000" cy="689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020_MSO_LBU_Stationery_Temps_PPT3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0020_MSO_LBU_Stationery_Temps_PPT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0856"/>
            <a:ext cx="9216000" cy="689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qas@leedsbeckett.ac.u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edsbeckett.ac.uk/staff/annual-planning.htm" TargetMode="External"/><Relationship Id="rId5" Type="http://schemas.openxmlformats.org/officeDocument/2006/relationships/hyperlink" Target="http://www.leedsbeckett.ac.uk/public-information/academic-regulations/section-3/" TargetMode="External"/><Relationship Id="rId4" Type="http://schemas.openxmlformats.org/officeDocument/2006/relationships/hyperlink" Target="http://www.leedsbeckett.ac.uk/partners/annual-review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edsbeckett.ac.uk/staff/annual-planning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edsbeckett.ac.uk/staff/files/KPI_Projections_2021(1)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urse_Log-Action_Pla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UG_Executive_Summary_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edsbeckett.ac.uk/staff/mi-hub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95536" y="2816349"/>
            <a:ext cx="8208963" cy="1657350"/>
          </a:xfrm>
        </p:spPr>
        <p:txBody>
          <a:bodyPr/>
          <a:lstStyle/>
          <a:p>
            <a:pPr algn="ctr"/>
            <a:r>
              <a:rPr lang="en-US" dirty="0" smtClean="0"/>
              <a:t>Monitoring, Annual </a:t>
            </a:r>
            <a:r>
              <a:rPr lang="en-US" dirty="0"/>
              <a:t>Review </a:t>
            </a:r>
          </a:p>
          <a:p>
            <a:pPr algn="ctr"/>
            <a:r>
              <a:rPr lang="en-US" dirty="0" smtClean="0"/>
              <a:t>&amp; Enhancement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627784" y="6021288"/>
            <a:ext cx="8135938" cy="108012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7030A0"/>
                </a:solidFill>
              </a:rPr>
              <a:t>Quality Assurance Services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969447"/>
            <a:ext cx="8135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Staff Development 2016-17</a:t>
            </a:r>
          </a:p>
        </p:txBody>
      </p:sp>
    </p:spTree>
    <p:extLst>
      <p:ext uri="{BB962C8B-B14F-4D97-AF65-F5344CB8AC3E}">
        <p14:creationId xmlns:p14="http://schemas.microsoft.com/office/powerpoint/2010/main" val="1226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850" y="333375"/>
            <a:ext cx="5688013" cy="791369"/>
          </a:xfrm>
        </p:spPr>
        <p:txBody>
          <a:bodyPr/>
          <a:lstStyle/>
          <a:p>
            <a:r>
              <a:rPr lang="en-GB" sz="3200" dirty="0" smtClean="0"/>
              <a:t>Executive Summary Report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850" y="1340768"/>
            <a:ext cx="5760591" cy="3888705"/>
          </a:xfrm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Report summarises good practice and progress made against defined performance indicators.</a:t>
            </a:r>
          </a:p>
          <a:p>
            <a:pPr lvl="0"/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Brief format with key statements of assurance.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Separate templates for UG and </a:t>
            </a:r>
            <a:r>
              <a:rPr lang="en-GB" sz="1600" dirty="0" smtClean="0"/>
              <a:t>PG/ </a:t>
            </a:r>
            <a:r>
              <a:rPr lang="en-GB" sz="1600" dirty="0" smtClean="0"/>
              <a:t>home and collaborative </a:t>
            </a:r>
            <a:r>
              <a:rPr lang="en-GB" sz="1600" dirty="0" smtClean="0"/>
              <a:t>provision)</a:t>
            </a:r>
            <a:endParaRPr lang="en-GB" sz="1600" dirty="0" smtClean="0"/>
          </a:p>
          <a:p>
            <a:pPr lvl="0"/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Oversight via SAC/ actions can be elevated to AQSC</a:t>
            </a:r>
          </a:p>
          <a:p>
            <a:pPr lvl="0"/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New for 2016-17; Course Representative contributions</a:t>
            </a:r>
          </a:p>
          <a:p>
            <a:pPr lvl="0"/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UG – completion by end of October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PG – completion by start of February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69452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Modifications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87560" y="1340768"/>
            <a:ext cx="5760591" cy="3960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Scale-appropriate oversight at Course or School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Competition and Markets Authority (CMA) – consultation and approval </a:t>
            </a:r>
            <a:r>
              <a:rPr lang="en-GB" sz="1800" dirty="0" smtClean="0"/>
              <a:t>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School level modifications deadlines: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1800" dirty="0" smtClean="0"/>
              <a:t>Feb 17 for changes commencing Sept 17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1800" dirty="0" smtClean="0"/>
              <a:t>Nov 17 for changes commencing Sept 18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476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848" y="260648"/>
            <a:ext cx="5688013" cy="1295400"/>
          </a:xfrm>
        </p:spPr>
        <p:txBody>
          <a:bodyPr/>
          <a:lstStyle/>
          <a:p>
            <a:r>
              <a:rPr lang="en-GB" sz="3200" dirty="0" smtClean="0"/>
              <a:t>School level </a:t>
            </a:r>
            <a:r>
              <a:rPr lang="en-GB" sz="3200" dirty="0" smtClean="0"/>
              <a:t>M&amp;R process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87558" y="1124744"/>
            <a:ext cx="5760591" cy="41044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School Academic Committees – oversight body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 Annual School Quality Report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Summary Reports to AQSC will identify:</a:t>
            </a:r>
          </a:p>
          <a:p>
            <a:pPr marL="625475" lvl="0" indent="-360363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Confirmation of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 followed for assurance purposes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360363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Good practice for discussion and promulgation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0" indent="-360363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Issues which require action beyond the boundaries of the School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concerned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404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3000" dirty="0" smtClean="0"/>
              <a:t>University level </a:t>
            </a:r>
            <a:r>
              <a:rPr lang="en-GB" sz="3000" dirty="0" smtClean="0"/>
              <a:t>M&amp;R process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850" y="1268760"/>
            <a:ext cx="5760591" cy="2447925"/>
          </a:xfrm>
        </p:spPr>
        <p:txBody>
          <a:bodyPr/>
          <a:lstStyle/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AQSC and Academic Board to receive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Assurance Reports through the year</a:t>
            </a:r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Board of Governors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 off for HEFCE APR</a:t>
            </a:r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AQSC monitor and update a quality and standards related action plan at each meeting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161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4000" dirty="0" smtClean="0"/>
              <a:t>Key contacts and links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7544" y="1196752"/>
            <a:ext cx="5760591" cy="446449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 smtClean="0"/>
              <a:t>Process </a:t>
            </a:r>
            <a:r>
              <a:rPr lang="en-GB" sz="1800" dirty="0"/>
              <a:t>support and staff development requests: </a:t>
            </a:r>
            <a:r>
              <a:rPr lang="en-GB" sz="1800" u="sng" dirty="0">
                <a:hlinkClick r:id="rId3"/>
              </a:rPr>
              <a:t>qas@leedsbeckett.ac.uk</a:t>
            </a:r>
            <a:r>
              <a:rPr lang="en-GB" sz="1800" dirty="0"/>
              <a:t> or call 0113 812 7774 </a:t>
            </a:r>
          </a:p>
          <a:p>
            <a:r>
              <a:rPr lang="en-GB" sz="1800" dirty="0"/>
              <a:t>						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0B0F0"/>
                </a:solidFill>
                <a:hlinkClick r:id="rId4"/>
              </a:rPr>
              <a:t>http</a:t>
            </a:r>
            <a:r>
              <a:rPr lang="en-GB" sz="1800" dirty="0">
                <a:solidFill>
                  <a:srgbClr val="00B0F0"/>
                </a:solidFill>
                <a:hlinkClick r:id="rId4"/>
              </a:rPr>
              <a:t>://www.leedsbeckett.ac.uk/partners/annual-review.htm</a:t>
            </a:r>
            <a:endParaRPr lang="en-GB" sz="1800" dirty="0">
              <a:solidFill>
                <a:srgbClr val="00B0F0"/>
              </a:solidFill>
            </a:endParaRPr>
          </a:p>
          <a:p>
            <a:endParaRPr lang="en-GB" sz="18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00B0F0"/>
                </a:solidFill>
                <a:hlinkClick r:id="rId5"/>
              </a:rPr>
              <a:t>http://www.leedsbeckett.ac.uk/public-information/academic-regulations/section-3</a:t>
            </a:r>
            <a:r>
              <a:rPr lang="en-GB" sz="1800" dirty="0" smtClean="0">
                <a:solidFill>
                  <a:srgbClr val="00B0F0"/>
                </a:solidFill>
                <a:hlinkClick r:id="rId5"/>
              </a:rPr>
              <a:t>/</a:t>
            </a:r>
            <a:endParaRPr lang="en-GB" sz="180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8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0B0F0"/>
                </a:solidFill>
              </a:rPr>
              <a:t>School Plans and institutional KPIs: 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</a:t>
            </a:r>
            <a:r>
              <a:rPr lang="en-GB" sz="1800" dirty="0"/>
              <a:t> :  </a:t>
            </a:r>
            <a:r>
              <a:rPr lang="en-GB" sz="1800" u="sng" dirty="0">
                <a:hlinkClick r:id="rId6"/>
              </a:rPr>
              <a:t>https://</a:t>
            </a:r>
            <a:r>
              <a:rPr lang="en-GB" sz="1800" u="sng" dirty="0" smtClean="0">
                <a:hlinkClick r:id="rId6"/>
              </a:rPr>
              <a:t>www.leedsbeckett.ac.uk/staff/annual-planning.htm</a:t>
            </a:r>
            <a:endParaRPr lang="en-GB" sz="1800" u="sng" dirty="0" smtClean="0"/>
          </a:p>
          <a:p>
            <a:endParaRPr lang="en-GB" sz="18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0B0F0"/>
                </a:solidFill>
              </a:rPr>
              <a:t>MI </a:t>
            </a:r>
            <a:r>
              <a:rPr lang="en-GB" sz="1800" dirty="0">
                <a:solidFill>
                  <a:srgbClr val="00B0F0"/>
                </a:solidFill>
              </a:rPr>
              <a:t>Hub: 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https</a:t>
            </a:r>
            <a:r>
              <a:rPr lang="en-GB" sz="1800" dirty="0">
                <a:solidFill>
                  <a:srgbClr val="00B0F0"/>
                </a:solidFill>
              </a:rPr>
              <a:t>://www.leedsbeckett.ac.uk/staff/mi-hub.htm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475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577" y="1052736"/>
            <a:ext cx="5760591" cy="4536503"/>
          </a:xfrm>
        </p:spPr>
        <p:txBody>
          <a:bodyPr/>
          <a:lstStyle/>
          <a:p>
            <a:r>
              <a:rPr lang="en-GB" sz="4400" dirty="0" smtClean="0"/>
              <a:t>Questions? </a:t>
            </a:r>
          </a:p>
          <a:p>
            <a:endParaRPr lang="en-GB" sz="4400" dirty="0" smtClean="0"/>
          </a:p>
          <a:p>
            <a:endParaRPr lang="en-GB" sz="4400" dirty="0"/>
          </a:p>
          <a:p>
            <a:endParaRPr lang="en-GB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850" y="333375"/>
            <a:ext cx="5688013" cy="935385"/>
          </a:xfrm>
        </p:spPr>
        <p:txBody>
          <a:bodyPr/>
          <a:lstStyle/>
          <a:p>
            <a:r>
              <a:rPr lang="en-GB" dirty="0" smtClean="0"/>
              <a:t>Flexible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5373" y="2132856"/>
            <a:ext cx="5760591" cy="244792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framework of monitoring and review encompasses: </a:t>
            </a: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continuous in-year monitoring</a:t>
            </a: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annual review</a:t>
            </a: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associated enhancement activity</a:t>
            </a: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4802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  <a:p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577" y="2060575"/>
            <a:ext cx="5760591" cy="3456657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444996"/>
            <a:ext cx="3672408" cy="422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850" y="333375"/>
            <a:ext cx="5688013" cy="719361"/>
          </a:xfrm>
        </p:spPr>
        <p:txBody>
          <a:bodyPr/>
          <a:lstStyle/>
          <a:p>
            <a:r>
              <a:rPr lang="en-GB" dirty="0" smtClean="0"/>
              <a:t>Key features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5302" y="1340768"/>
            <a:ext cx="5760591" cy="38884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Close alignment with KPIs (</a:t>
            </a:r>
            <a:r>
              <a:rPr lang="en-GB" dirty="0" smtClean="0">
                <a:hlinkClick r:id="rId3"/>
              </a:rPr>
              <a:t>School</a:t>
            </a:r>
            <a:r>
              <a:rPr lang="en-GB" dirty="0" smtClean="0"/>
              <a:t>/ </a:t>
            </a:r>
            <a:r>
              <a:rPr lang="en-GB" dirty="0" smtClean="0">
                <a:hlinkClick r:id="rId4"/>
              </a:rPr>
              <a:t>University</a:t>
            </a:r>
            <a:r>
              <a:rPr lang="en-GB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Empowerment of Academic Decision Making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Less burdensome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Different UG and PG reporting schedules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Continuous Course Log/ Action Plan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One (shorter) course level report template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Provision of clear, accessible data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Stronger partnership with student body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 smtClean="0"/>
              <a:t>No annual quality reports at School/ Uni. </a:t>
            </a:r>
            <a:r>
              <a:rPr lang="en-GB" dirty="0" smtClean="0"/>
              <a:t>Level </a:t>
            </a:r>
            <a:r>
              <a:rPr lang="en-GB" i="1" dirty="0" smtClean="0"/>
              <a:t>– assurance reporting through the cycle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96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0677" y="188640"/>
            <a:ext cx="5688013" cy="1232520"/>
          </a:xfrm>
        </p:spPr>
        <p:txBody>
          <a:bodyPr/>
          <a:lstStyle/>
          <a:p>
            <a:r>
              <a:rPr lang="en-GB" sz="2400" dirty="0" smtClean="0"/>
              <a:t>Course Level Monitoring, Review and Enhancement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80119" y="1268760"/>
            <a:ext cx="5760591" cy="525658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800" dirty="0" smtClean="0"/>
              <a:t>Engagement with data, feedback and external quality indicators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800" dirty="0" smtClean="0"/>
              <a:t>Continuous </a:t>
            </a:r>
            <a:r>
              <a:rPr lang="en-GB" sz="1800" dirty="0" smtClean="0">
                <a:hlinkClick r:id="rId3" action="ppaction://hlinkfile"/>
              </a:rPr>
              <a:t>Course </a:t>
            </a:r>
            <a:r>
              <a:rPr lang="en-GB" sz="1800" dirty="0" smtClean="0"/>
              <a:t>Log/ Action Plan</a:t>
            </a:r>
            <a:endParaRPr lang="en-GB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800" dirty="0" smtClean="0"/>
              <a:t>End of cycle </a:t>
            </a:r>
            <a:r>
              <a:rPr lang="en-GB" sz="1800" dirty="0" smtClean="0">
                <a:hlinkClick r:id="rId4" action="ppaction://hlinkfile"/>
              </a:rPr>
              <a:t>Executive Summary </a:t>
            </a:r>
            <a:r>
              <a:rPr lang="en-GB" sz="1800" dirty="0" smtClean="0"/>
              <a:t>Report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800" dirty="0" smtClean="0"/>
              <a:t>Approval of modifications and External Examiner Report responses within specified timescales</a:t>
            </a:r>
            <a:endParaRPr lang="en-GB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800" dirty="0" smtClean="0"/>
              <a:t>At least one engagement opportunity with students each </a:t>
            </a:r>
            <a:r>
              <a:rPr lang="en-GB" sz="1800" dirty="0" smtClean="0"/>
              <a:t>semester/ flexible course rep engagement</a:t>
            </a:r>
            <a:endParaRPr lang="en-GB" sz="1800" dirty="0" smtClean="0"/>
          </a:p>
          <a:p>
            <a:endParaRPr lang="en-GB" sz="1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800" dirty="0" smtClean="0"/>
              <a:t>Enhancement updates on Course </a:t>
            </a:r>
            <a:r>
              <a:rPr lang="en-GB" sz="1800" dirty="0" smtClean="0"/>
              <a:t>VLE – </a:t>
            </a:r>
            <a:r>
              <a:rPr lang="en-GB" sz="1800" i="1" dirty="0" smtClean="0"/>
              <a:t>‘Module &amp; Course Group Communicator’</a:t>
            </a:r>
            <a:endParaRPr lang="en-GB" sz="1800" i="1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0677" y="1268760"/>
            <a:ext cx="5760591" cy="482453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3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Engaging with Data</a:t>
            </a:r>
            <a:endParaRPr lang="en-GB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1"/>
          </p:nvPr>
        </p:nvPicPr>
        <p:blipFill>
          <a:blip r:embed="rId3"/>
          <a:stretch>
            <a:fillRect/>
          </a:stretch>
        </p:blipFill>
        <p:spPr>
          <a:xfrm>
            <a:off x="1187624" y="1340768"/>
            <a:ext cx="437332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1512" y="188641"/>
            <a:ext cx="5688013" cy="720080"/>
          </a:xfrm>
        </p:spPr>
        <p:txBody>
          <a:bodyPr/>
          <a:lstStyle/>
          <a:p>
            <a:pPr algn="ctr"/>
            <a:r>
              <a:rPr lang="en-GB" sz="3600" dirty="0" smtClean="0"/>
              <a:t>Student Satisfaction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2390" y="764704"/>
            <a:ext cx="6192688" cy="254480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Satisfaction </a:t>
            </a:r>
            <a:r>
              <a:rPr lang="en-GB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KPI: </a:t>
            </a:r>
            <a:r>
              <a:rPr lang="en-GB" sz="1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88%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Teaching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my Course </a:t>
            </a:r>
            <a:r>
              <a:rPr lang="en-GB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KPI: </a:t>
            </a:r>
            <a:r>
              <a:rPr lang="en-GB" sz="1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89%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Assessment and Feedback </a:t>
            </a:r>
            <a:r>
              <a:rPr lang="en-GB" sz="1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KPI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Learning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Resources </a:t>
            </a:r>
            <a:r>
              <a:rPr lang="en-GB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KPI: 92</a:t>
            </a:r>
            <a:r>
              <a:rPr lang="en-GB" sz="1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</a:t>
            </a:r>
          </a:p>
          <a:p>
            <a:pPr algn="ctr">
              <a:spcAft>
                <a:spcPts val="0"/>
              </a:spcAft>
            </a:pPr>
            <a:endParaRPr lang="en-GB" sz="1600" b="1" i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GB" sz="1600" b="1" i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00092" y="2506741"/>
            <a:ext cx="5688013" cy="93538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 smtClean="0"/>
              <a:t>Student Progression</a:t>
            </a:r>
          </a:p>
          <a:p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KPI</a:t>
            </a:r>
            <a:r>
              <a:rPr lang="en-GB" sz="16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92%</a:t>
            </a:r>
          </a:p>
          <a:p>
            <a:endParaRPr lang="en-GB" sz="36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23849" y="3645024"/>
            <a:ext cx="5688013" cy="293704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/>
              <a:t>Graduate Level Employment</a:t>
            </a:r>
          </a:p>
          <a:p>
            <a:r>
              <a:rPr lang="en-GB" sz="16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KPI: </a:t>
            </a:r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76%</a:t>
            </a:r>
          </a:p>
          <a:p>
            <a:endParaRPr lang="en-GB" sz="1600" i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School level KPIs will set performance expectations over the lifecycle of the strategic plan – Executive Summary reports will reference these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</a:rPr>
              <a:t>Final KPI outcome reports for each Course/ School </a:t>
            </a:r>
            <a:r>
              <a:rPr lang="en-GB" sz="1600" dirty="0" smtClean="0">
                <a:solidFill>
                  <a:srgbClr val="FF0000"/>
                </a:solidFill>
              </a:rPr>
              <a:t>shared with </a:t>
            </a:r>
            <a:r>
              <a:rPr lang="en-GB" sz="1600" dirty="0">
                <a:solidFill>
                  <a:srgbClr val="FF0000"/>
                </a:solidFill>
              </a:rPr>
              <a:t>Deans each Sept/ Jan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05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3600" dirty="0"/>
              <a:t>Access to </a:t>
            </a:r>
            <a:r>
              <a:rPr lang="en-GB" sz="3600" dirty="0" smtClean="0"/>
              <a:t>Monitoring Data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850" y="1772816"/>
            <a:ext cx="5760591" cy="5400600"/>
          </a:xfrm>
        </p:spPr>
        <p:txBody>
          <a:bodyPr/>
          <a:lstStyle/>
          <a:p>
            <a:pPr lvl="0"/>
            <a:r>
              <a:rPr lang="en-GB" sz="1600" dirty="0" smtClean="0">
                <a:hlinkClick r:id="rId3"/>
              </a:rPr>
              <a:t>DATA DASHBOARD</a:t>
            </a:r>
            <a:r>
              <a:rPr lang="en-GB" sz="1600" dirty="0" smtClean="0"/>
              <a:t>:</a:t>
            </a:r>
          </a:p>
          <a:p>
            <a:pPr lvl="0"/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 </a:t>
            </a:r>
            <a:r>
              <a:rPr lang="en-GB" sz="1600" dirty="0"/>
              <a:t>KPI focused summary of </a:t>
            </a:r>
            <a:r>
              <a:rPr lang="en-GB" sz="1600" dirty="0" smtClean="0"/>
              <a:t>survey &amp; DLHE </a:t>
            </a:r>
            <a:r>
              <a:rPr lang="en-GB" sz="1600" dirty="0"/>
              <a:t>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/>
              <a:t>Progression rates &amp; </a:t>
            </a:r>
            <a:r>
              <a:rPr lang="en-GB" sz="1600" dirty="0" smtClean="0"/>
              <a:t>award outcomes</a:t>
            </a:r>
            <a:endParaRPr lang="en-GB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First sit and Re-sit </a:t>
            </a:r>
            <a:r>
              <a:rPr lang="en-GB" sz="1600" dirty="0" smtClean="0"/>
              <a:t>information</a:t>
            </a:r>
          </a:p>
          <a:p>
            <a:pPr lvl="0"/>
            <a:endParaRPr lang="en-GB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/>
              <a:t>Contact hours and assessment types for </a:t>
            </a:r>
            <a:r>
              <a:rPr lang="en-GB" sz="1600" dirty="0" smtClean="0"/>
              <a:t>FT </a:t>
            </a:r>
            <a:r>
              <a:rPr lang="en-GB" sz="1600" dirty="0"/>
              <a:t>UG courses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Cohort profile </a:t>
            </a:r>
          </a:p>
          <a:p>
            <a:pPr lvl="0"/>
            <a:endParaRPr lang="en-GB" sz="1200" dirty="0"/>
          </a:p>
          <a:p>
            <a:pPr lvl="0"/>
            <a:endParaRPr lang="en-GB" sz="1800" dirty="0"/>
          </a:p>
        </p:txBody>
      </p:sp>
      <p:sp>
        <p:nvSpPr>
          <p:cNvPr id="7" name="Oval 6"/>
          <p:cNvSpPr/>
          <p:nvPr/>
        </p:nvSpPr>
        <p:spPr>
          <a:xfrm>
            <a:off x="5024502" y="1149689"/>
            <a:ext cx="462915" cy="450850"/>
          </a:xfrm>
          <a:prstGeom prst="ellipse">
            <a:avLst/>
          </a:prstGeom>
          <a:solidFill>
            <a:srgbClr val="FF580D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val 7"/>
          <p:cNvSpPr/>
          <p:nvPr/>
        </p:nvSpPr>
        <p:spPr>
          <a:xfrm>
            <a:off x="4499992" y="1153499"/>
            <a:ext cx="462915" cy="45085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957067" y="1149689"/>
            <a:ext cx="462915" cy="45085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66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850" y="333375"/>
            <a:ext cx="5688013" cy="791369"/>
          </a:xfrm>
        </p:spPr>
        <p:txBody>
          <a:bodyPr/>
          <a:lstStyle/>
          <a:p>
            <a:r>
              <a:rPr lang="en-GB" sz="3600" dirty="0" smtClean="0"/>
              <a:t>Course Log/ Action Plan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850" y="1340768"/>
            <a:ext cx="5760591" cy="4680520"/>
          </a:xfrm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Live, multi-functional document – focus on actions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Records quality related activities </a:t>
            </a:r>
            <a:r>
              <a:rPr lang="en-GB" sz="1600" dirty="0" smtClean="0"/>
              <a:t>&amp; </a:t>
            </a:r>
            <a:r>
              <a:rPr lang="en-GB" sz="1600" u="sng" dirty="0" smtClean="0"/>
              <a:t>ACTIONS</a:t>
            </a:r>
            <a:r>
              <a:rPr lang="en-GB" sz="1600" dirty="0" smtClean="0"/>
              <a:t>:</a:t>
            </a:r>
            <a:endParaRPr lang="en-GB" sz="1600" dirty="0" smtClean="0"/>
          </a:p>
          <a:p>
            <a:pPr marL="444500" lvl="0" indent="-179388">
              <a:buFont typeface="Wingdings" panose="05000000000000000000" pitchFamily="2" charset="2"/>
              <a:buChar char="v"/>
            </a:pPr>
            <a:r>
              <a:rPr lang="en-GB" sz="1600" dirty="0" smtClean="0"/>
              <a:t>Student performance data analysis</a:t>
            </a:r>
          </a:p>
          <a:p>
            <a:pPr marL="444500" lvl="0" indent="-179388">
              <a:buFont typeface="Wingdings" panose="05000000000000000000" pitchFamily="2" charset="2"/>
              <a:buChar char="v"/>
            </a:pPr>
            <a:r>
              <a:rPr lang="en-GB" sz="1600" dirty="0" smtClean="0"/>
              <a:t>Response to External Examiner Report/ feedback</a:t>
            </a:r>
          </a:p>
          <a:p>
            <a:pPr marL="444500" lvl="0" indent="-179388">
              <a:buFont typeface="Wingdings" panose="05000000000000000000" pitchFamily="2" charset="2"/>
              <a:buChar char="v"/>
            </a:pPr>
            <a:r>
              <a:rPr lang="en-GB" sz="1600" dirty="0" smtClean="0"/>
              <a:t>Response to new benchmark statement</a:t>
            </a:r>
          </a:p>
          <a:p>
            <a:pPr marL="444500" lvl="0" indent="-179388">
              <a:buFont typeface="Wingdings" panose="05000000000000000000" pitchFamily="2" charset="2"/>
              <a:buChar char="v"/>
            </a:pPr>
            <a:r>
              <a:rPr lang="en-GB" sz="1600" dirty="0" smtClean="0"/>
              <a:t>Response to student feedback</a:t>
            </a:r>
          </a:p>
          <a:p>
            <a:pPr marL="265112" lvl="0"/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Can reflect School or Subject level exercises, </a:t>
            </a:r>
            <a:r>
              <a:rPr lang="en-GB" sz="1600" dirty="0" err="1" smtClean="0"/>
              <a:t>eg</a:t>
            </a:r>
            <a:r>
              <a:rPr lang="en-GB" sz="1600" dirty="0" smtClean="0"/>
              <a:t> NSS Working Group, </a:t>
            </a:r>
            <a:r>
              <a:rPr lang="en-GB" sz="1600" dirty="0" smtClean="0"/>
              <a:t>Deep </a:t>
            </a:r>
            <a:r>
              <a:rPr lang="en-GB" sz="1600" dirty="0" smtClean="0"/>
              <a:t>Dive enhancement projects, </a:t>
            </a:r>
            <a:r>
              <a:rPr lang="en-GB" sz="1600" dirty="0" smtClean="0"/>
              <a:t>HEA </a:t>
            </a:r>
            <a:r>
              <a:rPr lang="en-GB" sz="1600" dirty="0" smtClean="0"/>
              <a:t>PSFE </a:t>
            </a:r>
            <a:r>
              <a:rPr lang="en-GB" sz="1600" dirty="0" smtClean="0"/>
              <a:t>objectives etc..</a:t>
            </a:r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Brief entries with links to evidence/ fuller contextual resources, </a:t>
            </a:r>
            <a:r>
              <a:rPr lang="en-GB" sz="1600" dirty="0" err="1" smtClean="0"/>
              <a:t>eg</a:t>
            </a:r>
            <a:r>
              <a:rPr lang="en-GB" sz="1600" dirty="0" smtClean="0"/>
              <a:t> meeting minutes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Accessibility is key (shared drive or Google </a:t>
            </a:r>
            <a:r>
              <a:rPr lang="en-GB" sz="1600" dirty="0" smtClean="0"/>
              <a:t>drive)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713424860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ew Topic 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</TotalTime>
  <Words>601</Words>
  <Application>Microsoft Office PowerPoint</Application>
  <PresentationFormat>On-screen Show (4:3)</PresentationFormat>
  <Paragraphs>150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IntroductionSlide</vt:lpstr>
      <vt:lpstr>New Topic Slide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Leeds Metropolitan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Service</dc:creator>
  <cp:lastModifiedBy>Waters, Nick</cp:lastModifiedBy>
  <cp:revision>166</cp:revision>
  <cp:lastPrinted>2016-10-10T10:18:55Z</cp:lastPrinted>
  <dcterms:created xsi:type="dcterms:W3CDTF">2012-02-14T11:14:08Z</dcterms:created>
  <dcterms:modified xsi:type="dcterms:W3CDTF">2016-10-17T10:35:56Z</dcterms:modified>
</cp:coreProperties>
</file>