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8"/>
  </p:notesMasterIdLst>
  <p:sldIdLst>
    <p:sldId id="257" r:id="rId5"/>
    <p:sldId id="281" r:id="rId6"/>
    <p:sldId id="282" r:id="rId7"/>
    <p:sldId id="283" r:id="rId8"/>
    <p:sldId id="286" r:id="rId9"/>
    <p:sldId id="287" r:id="rId10"/>
    <p:sldId id="288" r:id="rId11"/>
    <p:sldId id="290" r:id="rId12"/>
    <p:sldId id="289" r:id="rId13"/>
    <p:sldId id="291" r:id="rId14"/>
    <p:sldId id="294" r:id="rId15"/>
    <p:sldId id="295" r:id="rId16"/>
    <p:sldId id="292"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3694E44-AFBF-45DD-87D4-720DC50050E4}" v="14" dt="2025-10-08T08:17:55.67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681" autoAdjust="0"/>
    <p:restoredTop sz="89047" autoAdjust="0"/>
  </p:normalViewPr>
  <p:slideViewPr>
    <p:cSldViewPr snapToGrid="0">
      <p:cViewPr varScale="1">
        <p:scale>
          <a:sx n="56" d="100"/>
          <a:sy n="56" d="100"/>
        </p:scale>
        <p:origin x="1080" y="76"/>
      </p:cViewPr>
      <p:guideLst/>
    </p:cSldViewPr>
  </p:slideViewPr>
  <p:notesTextViewPr>
    <p:cViewPr>
      <p:scale>
        <a:sx n="75" d="100"/>
        <a:sy n="75"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UNNING, Jessica (NHS WEST YORKSHIRE ICB - 03R)" userId="01249811-4c7d-4738-a66e-9d306ed54246" providerId="ADAL" clId="{53694E44-AFBF-45DD-87D4-720DC50050E4}"/>
    <pc:docChg chg="custSel modSld">
      <pc:chgData name="DUNNING, Jessica (NHS WEST YORKSHIRE ICB - 03R)" userId="01249811-4c7d-4738-a66e-9d306ed54246" providerId="ADAL" clId="{53694E44-AFBF-45DD-87D4-720DC50050E4}" dt="2025-10-08T08:35:04.543" v="452" actId="1076"/>
      <pc:docMkLst>
        <pc:docMk/>
      </pc:docMkLst>
      <pc:sldChg chg="modSp mod modNotesTx">
        <pc:chgData name="DUNNING, Jessica (NHS WEST YORKSHIRE ICB - 03R)" userId="01249811-4c7d-4738-a66e-9d306ed54246" providerId="ADAL" clId="{53694E44-AFBF-45DD-87D4-720DC50050E4}" dt="2025-10-07T13:35:59.009" v="101" actId="1076"/>
        <pc:sldMkLst>
          <pc:docMk/>
          <pc:sldMk cId="673188182" sldId="257"/>
        </pc:sldMkLst>
        <pc:picChg chg="mod">
          <ac:chgData name="DUNNING, Jessica (NHS WEST YORKSHIRE ICB - 03R)" userId="01249811-4c7d-4738-a66e-9d306ed54246" providerId="ADAL" clId="{53694E44-AFBF-45DD-87D4-720DC50050E4}" dt="2025-10-07T13:35:59.009" v="101" actId="1076"/>
          <ac:picMkLst>
            <pc:docMk/>
            <pc:sldMk cId="673188182" sldId="257"/>
            <ac:picMk id="4" creationId="{A34BF726-94C1-CF1F-8285-A2871F086908}"/>
          </ac:picMkLst>
        </pc:picChg>
      </pc:sldChg>
      <pc:sldChg chg="modSp mod">
        <pc:chgData name="DUNNING, Jessica (NHS WEST YORKSHIRE ICB - 03R)" userId="01249811-4c7d-4738-a66e-9d306ed54246" providerId="ADAL" clId="{53694E44-AFBF-45DD-87D4-720DC50050E4}" dt="2025-10-07T13:37:50.528" v="104" actId="1076"/>
        <pc:sldMkLst>
          <pc:docMk/>
          <pc:sldMk cId="2883502760" sldId="281"/>
        </pc:sldMkLst>
        <pc:picChg chg="mod">
          <ac:chgData name="DUNNING, Jessica (NHS WEST YORKSHIRE ICB - 03R)" userId="01249811-4c7d-4738-a66e-9d306ed54246" providerId="ADAL" clId="{53694E44-AFBF-45DD-87D4-720DC50050E4}" dt="2025-10-07T13:37:50.528" v="104" actId="1076"/>
          <ac:picMkLst>
            <pc:docMk/>
            <pc:sldMk cId="2883502760" sldId="281"/>
            <ac:picMk id="2" creationId="{707526A6-DFF3-CA92-E05F-EE1945FA9950}"/>
          </ac:picMkLst>
        </pc:picChg>
      </pc:sldChg>
      <pc:sldChg chg="modSp mod modNotesTx">
        <pc:chgData name="DUNNING, Jessica (NHS WEST YORKSHIRE ICB - 03R)" userId="01249811-4c7d-4738-a66e-9d306ed54246" providerId="ADAL" clId="{53694E44-AFBF-45DD-87D4-720DC50050E4}" dt="2025-10-07T13:42:56.375" v="191" actId="1076"/>
        <pc:sldMkLst>
          <pc:docMk/>
          <pc:sldMk cId="2119996361" sldId="282"/>
        </pc:sldMkLst>
        <pc:picChg chg="mod">
          <ac:chgData name="DUNNING, Jessica (NHS WEST YORKSHIRE ICB - 03R)" userId="01249811-4c7d-4738-a66e-9d306ed54246" providerId="ADAL" clId="{53694E44-AFBF-45DD-87D4-720DC50050E4}" dt="2025-10-07T13:42:56.375" v="191" actId="1076"/>
          <ac:picMkLst>
            <pc:docMk/>
            <pc:sldMk cId="2119996361" sldId="282"/>
            <ac:picMk id="2" creationId="{5AD03795-929C-DC18-8FF4-F00C8C47D81F}"/>
          </ac:picMkLst>
        </pc:picChg>
      </pc:sldChg>
      <pc:sldChg chg="modSp mod">
        <pc:chgData name="DUNNING, Jessica (NHS WEST YORKSHIRE ICB - 03R)" userId="01249811-4c7d-4738-a66e-9d306ed54246" providerId="ADAL" clId="{53694E44-AFBF-45DD-87D4-720DC50050E4}" dt="2025-10-07T13:44:01.558" v="192" actId="1076"/>
        <pc:sldMkLst>
          <pc:docMk/>
          <pc:sldMk cId="3487049939" sldId="283"/>
        </pc:sldMkLst>
        <pc:picChg chg="mod">
          <ac:chgData name="DUNNING, Jessica (NHS WEST YORKSHIRE ICB - 03R)" userId="01249811-4c7d-4738-a66e-9d306ed54246" providerId="ADAL" clId="{53694E44-AFBF-45DD-87D4-720DC50050E4}" dt="2025-10-07T13:44:01.558" v="192" actId="1076"/>
          <ac:picMkLst>
            <pc:docMk/>
            <pc:sldMk cId="3487049939" sldId="283"/>
            <ac:picMk id="2" creationId="{E23170C5-AF43-CFD1-154D-868A5C7414D0}"/>
          </ac:picMkLst>
        </pc:picChg>
      </pc:sldChg>
      <pc:sldChg chg="modSp mod modNotesTx">
        <pc:chgData name="DUNNING, Jessica (NHS WEST YORKSHIRE ICB - 03R)" userId="01249811-4c7d-4738-a66e-9d306ed54246" providerId="ADAL" clId="{53694E44-AFBF-45DD-87D4-720DC50050E4}" dt="2025-10-08T08:35:04.543" v="452" actId="1076"/>
        <pc:sldMkLst>
          <pc:docMk/>
          <pc:sldMk cId="3260935694" sldId="286"/>
        </pc:sldMkLst>
        <pc:picChg chg="mod">
          <ac:chgData name="DUNNING, Jessica (NHS WEST YORKSHIRE ICB - 03R)" userId="01249811-4c7d-4738-a66e-9d306ed54246" providerId="ADAL" clId="{53694E44-AFBF-45DD-87D4-720DC50050E4}" dt="2025-10-08T08:35:04.543" v="452" actId="1076"/>
          <ac:picMkLst>
            <pc:docMk/>
            <pc:sldMk cId="3260935694" sldId="286"/>
            <ac:picMk id="2" creationId="{34D3E553-4BB6-0162-2F37-376F63CDDB13}"/>
          </ac:picMkLst>
        </pc:picChg>
      </pc:sldChg>
      <pc:sldChg chg="modSp mod">
        <pc:chgData name="DUNNING, Jessica (NHS WEST YORKSHIRE ICB - 03R)" userId="01249811-4c7d-4738-a66e-9d306ed54246" providerId="ADAL" clId="{53694E44-AFBF-45DD-87D4-720DC50050E4}" dt="2025-10-07T13:49:55.446" v="267" actId="1076"/>
        <pc:sldMkLst>
          <pc:docMk/>
          <pc:sldMk cId="1422519730" sldId="287"/>
        </pc:sldMkLst>
        <pc:picChg chg="mod">
          <ac:chgData name="DUNNING, Jessica (NHS WEST YORKSHIRE ICB - 03R)" userId="01249811-4c7d-4738-a66e-9d306ed54246" providerId="ADAL" clId="{53694E44-AFBF-45DD-87D4-720DC50050E4}" dt="2025-10-07T13:49:55.446" v="267" actId="1076"/>
          <ac:picMkLst>
            <pc:docMk/>
            <pc:sldMk cId="1422519730" sldId="287"/>
            <ac:picMk id="2" creationId="{BC5D05B5-0AE8-08A8-FA6D-C41412B11112}"/>
          </ac:picMkLst>
        </pc:picChg>
      </pc:sldChg>
      <pc:sldChg chg="modSp mod modNotesTx">
        <pc:chgData name="DUNNING, Jessica (NHS WEST YORKSHIRE ICB - 03R)" userId="01249811-4c7d-4738-a66e-9d306ed54246" providerId="ADAL" clId="{53694E44-AFBF-45DD-87D4-720DC50050E4}" dt="2025-10-07T13:52:18.517" v="270" actId="1076"/>
        <pc:sldMkLst>
          <pc:docMk/>
          <pc:sldMk cId="1970623109" sldId="288"/>
        </pc:sldMkLst>
        <pc:picChg chg="mod">
          <ac:chgData name="DUNNING, Jessica (NHS WEST YORKSHIRE ICB - 03R)" userId="01249811-4c7d-4738-a66e-9d306ed54246" providerId="ADAL" clId="{53694E44-AFBF-45DD-87D4-720DC50050E4}" dt="2025-10-07T13:52:18.517" v="270" actId="1076"/>
          <ac:picMkLst>
            <pc:docMk/>
            <pc:sldMk cId="1970623109" sldId="288"/>
            <ac:picMk id="2" creationId="{C16B2F5D-D65A-7574-B14E-8EC485A2E159}"/>
          </ac:picMkLst>
        </pc:picChg>
      </pc:sldChg>
      <pc:sldChg chg="modSp mod">
        <pc:chgData name="DUNNING, Jessica (NHS WEST YORKSHIRE ICB - 03R)" userId="01249811-4c7d-4738-a66e-9d306ed54246" providerId="ADAL" clId="{53694E44-AFBF-45DD-87D4-720DC50050E4}" dt="2025-10-07T14:04:00.048" v="275" actId="1076"/>
        <pc:sldMkLst>
          <pc:docMk/>
          <pc:sldMk cId="3639861622" sldId="289"/>
        </pc:sldMkLst>
        <pc:picChg chg="mod">
          <ac:chgData name="DUNNING, Jessica (NHS WEST YORKSHIRE ICB - 03R)" userId="01249811-4c7d-4738-a66e-9d306ed54246" providerId="ADAL" clId="{53694E44-AFBF-45DD-87D4-720DC50050E4}" dt="2025-10-07T14:04:00.048" v="275" actId="1076"/>
          <ac:picMkLst>
            <pc:docMk/>
            <pc:sldMk cId="3639861622" sldId="289"/>
            <ac:picMk id="2" creationId="{2C17429F-B0C9-4D14-43F1-5CEC44795387}"/>
          </ac:picMkLst>
        </pc:picChg>
      </pc:sldChg>
      <pc:sldChg chg="delSp modSp mod delAnim">
        <pc:chgData name="DUNNING, Jessica (NHS WEST YORKSHIRE ICB - 03R)" userId="01249811-4c7d-4738-a66e-9d306ed54246" providerId="ADAL" clId="{53694E44-AFBF-45DD-87D4-720DC50050E4}" dt="2025-10-07T13:58:38.689" v="273" actId="1076"/>
        <pc:sldMkLst>
          <pc:docMk/>
          <pc:sldMk cId="443697580" sldId="290"/>
        </pc:sldMkLst>
        <pc:picChg chg="del mod">
          <ac:chgData name="DUNNING, Jessica (NHS WEST YORKSHIRE ICB - 03R)" userId="01249811-4c7d-4738-a66e-9d306ed54246" providerId="ADAL" clId="{53694E44-AFBF-45DD-87D4-720DC50050E4}" dt="2025-10-07T13:56:44.048" v="272" actId="478"/>
          <ac:picMkLst>
            <pc:docMk/>
            <pc:sldMk cId="443697580" sldId="290"/>
            <ac:picMk id="2" creationId="{9CFF2B74-D30D-41FA-F079-44854B97AADD}"/>
          </ac:picMkLst>
        </pc:picChg>
        <pc:picChg chg="mod">
          <ac:chgData name="DUNNING, Jessica (NHS WEST YORKSHIRE ICB - 03R)" userId="01249811-4c7d-4738-a66e-9d306ed54246" providerId="ADAL" clId="{53694E44-AFBF-45DD-87D4-720DC50050E4}" dt="2025-10-07T13:58:38.689" v="273" actId="1076"/>
          <ac:picMkLst>
            <pc:docMk/>
            <pc:sldMk cId="443697580" sldId="290"/>
            <ac:picMk id="5" creationId="{884D1392-884F-9F08-7244-09214D4BEB35}"/>
          </ac:picMkLst>
        </pc:picChg>
      </pc:sldChg>
      <pc:sldChg chg="modSp mod modNotesTx">
        <pc:chgData name="DUNNING, Jessica (NHS WEST YORKSHIRE ICB - 03R)" userId="01249811-4c7d-4738-a66e-9d306ed54246" providerId="ADAL" clId="{53694E44-AFBF-45DD-87D4-720DC50050E4}" dt="2025-10-08T08:12:47.082" v="278" actId="1076"/>
        <pc:sldMkLst>
          <pc:docMk/>
          <pc:sldMk cId="930227621" sldId="291"/>
        </pc:sldMkLst>
        <pc:spChg chg="mod">
          <ac:chgData name="DUNNING, Jessica (NHS WEST YORKSHIRE ICB - 03R)" userId="01249811-4c7d-4738-a66e-9d306ed54246" providerId="ADAL" clId="{53694E44-AFBF-45DD-87D4-720DC50050E4}" dt="2025-10-08T08:12:47.082" v="278" actId="1076"/>
          <ac:spMkLst>
            <pc:docMk/>
            <pc:sldMk cId="930227621" sldId="291"/>
            <ac:spMk id="3" creationId="{75B18A20-79D4-0E19-34B8-E60A8E231A86}"/>
          </ac:spMkLst>
        </pc:spChg>
        <pc:picChg chg="mod">
          <ac:chgData name="DUNNING, Jessica (NHS WEST YORKSHIRE ICB - 03R)" userId="01249811-4c7d-4738-a66e-9d306ed54246" providerId="ADAL" clId="{53694E44-AFBF-45DD-87D4-720DC50050E4}" dt="2025-10-08T08:12:44.886" v="277" actId="1076"/>
          <ac:picMkLst>
            <pc:docMk/>
            <pc:sldMk cId="930227621" sldId="291"/>
            <ac:picMk id="2" creationId="{E7CC3BB2-0BB6-0091-C5EB-16E80C61A734}"/>
          </ac:picMkLst>
        </pc:picChg>
      </pc:sldChg>
      <pc:sldChg chg="modSp mod modNotesTx">
        <pc:chgData name="DUNNING, Jessica (NHS WEST YORKSHIRE ICB - 03R)" userId="01249811-4c7d-4738-a66e-9d306ed54246" providerId="ADAL" clId="{53694E44-AFBF-45DD-87D4-720DC50050E4}" dt="2025-10-08T08:17:59.771" v="451" actId="1076"/>
        <pc:sldMkLst>
          <pc:docMk/>
          <pc:sldMk cId="3448698017" sldId="292"/>
        </pc:sldMkLst>
        <pc:picChg chg="mod">
          <ac:chgData name="DUNNING, Jessica (NHS WEST YORKSHIRE ICB - 03R)" userId="01249811-4c7d-4738-a66e-9d306ed54246" providerId="ADAL" clId="{53694E44-AFBF-45DD-87D4-720DC50050E4}" dt="2025-10-08T08:17:59.771" v="451" actId="1076"/>
          <ac:picMkLst>
            <pc:docMk/>
            <pc:sldMk cId="3448698017" sldId="292"/>
            <ac:picMk id="2" creationId="{CEACFA28-098C-5851-F7E3-A4C52CCFCA78}"/>
          </ac:picMkLst>
        </pc:picChg>
      </pc:sldChg>
      <pc:sldChg chg="modSp mod modNotesTx">
        <pc:chgData name="DUNNING, Jessica (NHS WEST YORKSHIRE ICB - 03R)" userId="01249811-4c7d-4738-a66e-9d306ed54246" providerId="ADAL" clId="{53694E44-AFBF-45DD-87D4-720DC50050E4}" dt="2025-10-08T08:14:25" v="281" actId="1076"/>
        <pc:sldMkLst>
          <pc:docMk/>
          <pc:sldMk cId="1053454503" sldId="294"/>
        </pc:sldMkLst>
        <pc:spChg chg="mod">
          <ac:chgData name="DUNNING, Jessica (NHS WEST YORKSHIRE ICB - 03R)" userId="01249811-4c7d-4738-a66e-9d306ed54246" providerId="ADAL" clId="{53694E44-AFBF-45DD-87D4-720DC50050E4}" dt="2025-10-08T08:14:25" v="281" actId="1076"/>
          <ac:spMkLst>
            <pc:docMk/>
            <pc:sldMk cId="1053454503" sldId="294"/>
            <ac:spMk id="3" creationId="{9C45CD7C-8C1D-210B-59D2-149446628FA2}"/>
          </ac:spMkLst>
        </pc:spChg>
        <pc:picChg chg="mod">
          <ac:chgData name="DUNNING, Jessica (NHS WEST YORKSHIRE ICB - 03R)" userId="01249811-4c7d-4738-a66e-9d306ed54246" providerId="ADAL" clId="{53694E44-AFBF-45DD-87D4-720DC50050E4}" dt="2025-10-08T08:14:23.424" v="280" actId="1076"/>
          <ac:picMkLst>
            <pc:docMk/>
            <pc:sldMk cId="1053454503" sldId="294"/>
            <ac:picMk id="2" creationId="{79966B64-3DB2-150F-D567-D49BA3B6BEEC}"/>
          </ac:picMkLst>
        </pc:picChg>
      </pc:sldChg>
      <pc:sldChg chg="modSp mod modNotesTx">
        <pc:chgData name="DUNNING, Jessica (NHS WEST YORKSHIRE ICB - 03R)" userId="01249811-4c7d-4738-a66e-9d306ed54246" providerId="ADAL" clId="{53694E44-AFBF-45DD-87D4-720DC50050E4}" dt="2025-10-08T08:16:10.264" v="313" actId="1076"/>
        <pc:sldMkLst>
          <pc:docMk/>
          <pc:sldMk cId="1383434224" sldId="295"/>
        </pc:sldMkLst>
        <pc:spChg chg="mod">
          <ac:chgData name="DUNNING, Jessica (NHS WEST YORKSHIRE ICB - 03R)" userId="01249811-4c7d-4738-a66e-9d306ed54246" providerId="ADAL" clId="{53694E44-AFBF-45DD-87D4-720DC50050E4}" dt="2025-10-08T08:15:04.660" v="312" actId="20577"/>
          <ac:spMkLst>
            <pc:docMk/>
            <pc:sldMk cId="1383434224" sldId="295"/>
            <ac:spMk id="4" creationId="{EA81C703-59D3-4191-7E07-28377D045431}"/>
          </ac:spMkLst>
        </pc:spChg>
        <pc:picChg chg="mod">
          <ac:chgData name="DUNNING, Jessica (NHS WEST YORKSHIRE ICB - 03R)" userId="01249811-4c7d-4738-a66e-9d306ed54246" providerId="ADAL" clId="{53694E44-AFBF-45DD-87D4-720DC50050E4}" dt="2025-10-08T08:16:10.264" v="313" actId="1076"/>
          <ac:picMkLst>
            <pc:docMk/>
            <pc:sldMk cId="1383434224" sldId="295"/>
            <ac:picMk id="2" creationId="{58F88B93-E35F-C7FE-821C-18EE76DCE6ED}"/>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32322D6-F4A3-4ECA-B847-81153314A29C}" type="datetimeFigureOut">
              <a:rPr lang="en-GB" smtClean="0"/>
              <a:t>08/10/2025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AD8B3B1-3815-4826-8C54-5401DE0EF305}" type="slidenum">
              <a:rPr lang="en-GB" smtClean="0"/>
              <a:t>‹#›</a:t>
            </a:fld>
            <a:endParaRPr lang="en-GB"/>
          </a:p>
        </p:txBody>
      </p:sp>
    </p:spTree>
    <p:extLst>
      <p:ext uri="{BB962C8B-B14F-4D97-AF65-F5344CB8AC3E}">
        <p14:creationId xmlns:p14="http://schemas.microsoft.com/office/powerpoint/2010/main" val="26519382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600" b="0" dirty="0"/>
              <a:t>Welcome everyone and thank you for taking the time to review this recorded presentation on the WY Learner passport.</a:t>
            </a:r>
            <a:br>
              <a:rPr lang="en-GB" sz="1600" b="0" dirty="0"/>
            </a:br>
            <a:endParaRPr lang="en-GB" sz="1600" b="0" dirty="0"/>
          </a:p>
          <a:p>
            <a:r>
              <a:rPr lang="en-GB" sz="1600" b="0" dirty="0"/>
              <a:t>For those who may not be aware, the Learner Passport was developed over the summer period in collaboration with Education providers, Learners and Staff supporting students, in response to a system-wide request to create a resource that supports early conversations between learners and educators. The aim is to help placement areas know more about a student before they arrive, ensuring a smoother, more supportive experience for everyone involved. It was launched on the 29</a:t>
            </a:r>
            <a:r>
              <a:rPr lang="en-GB" sz="1600" b="0" baseline="30000" dirty="0"/>
              <a:t>th</a:t>
            </a:r>
            <a:r>
              <a:rPr lang="en-GB" sz="1600" b="0" dirty="0"/>
              <a:t> September, and whilst we don’t expect all students to be using it by now, what we do expect is a gradual uptake as the process becomes more familiar and embedded within the system.</a:t>
            </a:r>
          </a:p>
          <a:p>
            <a:br>
              <a:rPr lang="en-GB" sz="1600" b="0" dirty="0"/>
            </a:br>
            <a:r>
              <a:rPr lang="en-GB" sz="1600" b="0" dirty="0"/>
              <a:t>If you’ve already read the User Guide, much of the information we’ll discuss today will be a recap or summary of what’s included there.</a:t>
            </a:r>
          </a:p>
          <a:p>
            <a:endParaRPr lang="en-GB" sz="1600" b="0" dirty="0"/>
          </a:p>
          <a:p>
            <a:r>
              <a:rPr lang="en-GB" sz="1600" b="0" dirty="0"/>
              <a:t>Please note that formal feedback will be collected in the early new year. The Passport has been developed by us listening to the needs of the system, and taking into consideration all the points we have heard to date. While we really value your thoughts and reflections, we’re not in a position to make changes at this stage. However, we’ll be reaching out to colleagues early next year with further information about how we’ll be evaluating the Learner Passport to ensure it’s fit for purpose and continues to meet the needs of both learners and educators. </a:t>
            </a:r>
            <a:endParaRPr lang="en-GB" sz="1600" baseline="0" dirty="0"/>
          </a:p>
        </p:txBody>
      </p:sp>
      <p:sp>
        <p:nvSpPr>
          <p:cNvPr id="4" name="Slide Number Placeholder 3"/>
          <p:cNvSpPr>
            <a:spLocks noGrp="1"/>
          </p:cNvSpPr>
          <p:nvPr>
            <p:ph type="sldNum" sz="quarter" idx="5"/>
          </p:nvPr>
        </p:nvSpPr>
        <p:spPr/>
        <p:txBody>
          <a:bodyPr/>
          <a:lstStyle/>
          <a:p>
            <a:fld id="{E1107DD4-5B07-42E7-920A-8751DB8BC0F1}" type="slidenum">
              <a:rPr lang="en-GB" smtClean="0"/>
              <a:t>1</a:t>
            </a:fld>
            <a:endParaRPr lang="en-GB"/>
          </a:p>
        </p:txBody>
      </p:sp>
    </p:spTree>
    <p:extLst>
      <p:ext uri="{BB962C8B-B14F-4D97-AF65-F5344CB8AC3E}">
        <p14:creationId xmlns:p14="http://schemas.microsoft.com/office/powerpoint/2010/main" val="23475609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400" b="0" dirty="0"/>
              <a:t>To support the implementation and use of the Learner Passport, we’ve created a step-by-step guide that outlines the process from start to finish.</a:t>
            </a:r>
          </a:p>
          <a:p>
            <a:r>
              <a:rPr lang="en-GB" sz="1400" b="0" dirty="0"/>
              <a:t>The guide also highlights the people involved at each stage, so you can clearly see where your role fits within the process.</a:t>
            </a:r>
          </a:p>
          <a:p>
            <a:r>
              <a:rPr lang="en-GB" sz="1400" b="0" dirty="0"/>
              <a:t>One key thing to note is that this is a learner-owned document.</a:t>
            </a:r>
            <a:br>
              <a:rPr lang="en-GB" sz="1400" b="0" dirty="0"/>
            </a:br>
            <a:r>
              <a:rPr lang="en-GB" sz="1400" b="0" dirty="0"/>
              <a:t>You’ll see this reflected in the guide by how frequently the “Learner” is highlighted — showing that responsibility for completion and sharing primarily sits with the student.</a:t>
            </a:r>
          </a:p>
          <a:p>
            <a:endParaRPr lang="en-GB" sz="1400" dirty="0"/>
          </a:p>
          <a:p>
            <a:r>
              <a:rPr lang="en-GB" sz="1400" dirty="0"/>
              <a:t>So the process is as followed:</a:t>
            </a:r>
          </a:p>
        </p:txBody>
      </p:sp>
      <p:sp>
        <p:nvSpPr>
          <p:cNvPr id="4" name="Slide Number Placeholder 3"/>
          <p:cNvSpPr>
            <a:spLocks noGrp="1"/>
          </p:cNvSpPr>
          <p:nvPr>
            <p:ph type="sldNum" sz="quarter" idx="5"/>
          </p:nvPr>
        </p:nvSpPr>
        <p:spPr/>
        <p:txBody>
          <a:bodyPr/>
          <a:lstStyle/>
          <a:p>
            <a:fld id="{7AD8B3B1-3815-4826-8C54-5401DE0EF305}" type="slidenum">
              <a:rPr lang="en-GB" smtClean="0"/>
              <a:t>10</a:t>
            </a:fld>
            <a:endParaRPr lang="en-GB"/>
          </a:p>
        </p:txBody>
      </p:sp>
    </p:spTree>
    <p:extLst>
      <p:ext uri="{BB962C8B-B14F-4D97-AF65-F5344CB8AC3E}">
        <p14:creationId xmlns:p14="http://schemas.microsoft.com/office/powerpoint/2010/main" val="32901972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7CA931-AF70-3785-2470-CB64D25CA2C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BB51F5-8982-47C5-4EFA-C76EC4340E8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3F9B888-61C0-B3A8-CCCB-32818271077D}"/>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844E2857-D125-CB1A-57B5-05C168C6B8C2}"/>
              </a:ext>
            </a:extLst>
          </p:cNvPr>
          <p:cNvSpPr>
            <a:spLocks noGrp="1"/>
          </p:cNvSpPr>
          <p:nvPr>
            <p:ph type="sldNum" sz="quarter" idx="5"/>
          </p:nvPr>
        </p:nvSpPr>
        <p:spPr/>
        <p:txBody>
          <a:bodyPr/>
          <a:lstStyle/>
          <a:p>
            <a:fld id="{7AD8B3B1-3815-4826-8C54-5401DE0EF305}" type="slidenum">
              <a:rPr lang="en-GB" smtClean="0"/>
              <a:t>11</a:t>
            </a:fld>
            <a:endParaRPr lang="en-GB"/>
          </a:p>
        </p:txBody>
      </p:sp>
    </p:spTree>
    <p:extLst>
      <p:ext uri="{BB962C8B-B14F-4D97-AF65-F5344CB8AC3E}">
        <p14:creationId xmlns:p14="http://schemas.microsoft.com/office/powerpoint/2010/main" val="30712660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terms of next steps – we want to keep you informed of what will happen next.</a:t>
            </a:r>
          </a:p>
          <a:p>
            <a:endParaRPr lang="en-GB" dirty="0"/>
          </a:p>
          <a:p>
            <a:r>
              <a:rPr lang="en-GB" dirty="0"/>
              <a:t>The passport was launched on the 29</a:t>
            </a:r>
            <a:r>
              <a:rPr lang="en-GB" baseline="30000" dirty="0"/>
              <a:t>th</a:t>
            </a:r>
            <a:r>
              <a:rPr lang="en-GB" dirty="0"/>
              <a:t> September, what we are continuing to do and ask you to do is raise awareness of the passport. By raising awareness, it will improve uptake and ultimately benefit you in your role and learners on placement.</a:t>
            </a:r>
          </a:p>
          <a:p>
            <a:endParaRPr lang="en-GB" dirty="0"/>
          </a:p>
          <a:p>
            <a:r>
              <a:rPr lang="en-GB" dirty="0"/>
              <a:t>We are going to review progress early next year, listening to educators, learners and education providers to gain feedback and understand if any changes or updates are necessary.</a:t>
            </a:r>
          </a:p>
          <a:p>
            <a:endParaRPr lang="en-GB" dirty="0"/>
          </a:p>
          <a:p>
            <a:endParaRPr lang="en-GB" dirty="0"/>
          </a:p>
          <a:p>
            <a:r>
              <a:rPr lang="en-GB" dirty="0"/>
              <a:t>Lastly, we are going to share a video on the same page, from Fatima Khan – Shah, WY inclusivity champion. Which highlights the purpose and benefits of the learner passport.</a:t>
            </a:r>
          </a:p>
        </p:txBody>
      </p:sp>
      <p:sp>
        <p:nvSpPr>
          <p:cNvPr id="4" name="Slide Number Placeholder 3"/>
          <p:cNvSpPr>
            <a:spLocks noGrp="1"/>
          </p:cNvSpPr>
          <p:nvPr>
            <p:ph type="sldNum" sz="quarter" idx="5"/>
          </p:nvPr>
        </p:nvSpPr>
        <p:spPr/>
        <p:txBody>
          <a:bodyPr/>
          <a:lstStyle/>
          <a:p>
            <a:fld id="{7AD8B3B1-3815-4826-8C54-5401DE0EF305}" type="slidenum">
              <a:rPr lang="en-GB" smtClean="0"/>
              <a:t>12</a:t>
            </a:fld>
            <a:endParaRPr lang="en-GB"/>
          </a:p>
        </p:txBody>
      </p:sp>
    </p:spTree>
    <p:extLst>
      <p:ext uri="{BB962C8B-B14F-4D97-AF65-F5344CB8AC3E}">
        <p14:creationId xmlns:p14="http://schemas.microsoft.com/office/powerpoint/2010/main" val="22535299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Lastly, resources. </a:t>
            </a:r>
          </a:p>
          <a:p>
            <a:endParaRPr lang="en-GB" dirty="0"/>
          </a:p>
          <a:p>
            <a:r>
              <a:rPr lang="en-GB" dirty="0"/>
              <a:t>We wanted to share these with you and many we have already discussed.</a:t>
            </a:r>
          </a:p>
          <a:p>
            <a:endParaRPr lang="en-GB" dirty="0"/>
          </a:p>
          <a:p>
            <a:r>
              <a:rPr lang="en-GB" dirty="0"/>
              <a:t>Firstly, if you scan the QR code or click the link – this takes you to the landing page we discussed – which currently has the template and guide ready to download. This is also where the Video and Presentation will sit, with links to follow once they are available.</a:t>
            </a:r>
          </a:p>
          <a:p>
            <a:endParaRPr lang="en-GB" dirty="0"/>
          </a:p>
          <a:p>
            <a:r>
              <a:rPr lang="en-GB" dirty="0"/>
              <a:t>Thankyou for listening and I hope you found this session useful. Please do share with colleagues who may also find this helpful.</a:t>
            </a:r>
          </a:p>
          <a:p>
            <a:endParaRPr lang="en-GB" dirty="0"/>
          </a:p>
        </p:txBody>
      </p:sp>
      <p:sp>
        <p:nvSpPr>
          <p:cNvPr id="4" name="Slide Number Placeholder 3"/>
          <p:cNvSpPr>
            <a:spLocks noGrp="1"/>
          </p:cNvSpPr>
          <p:nvPr>
            <p:ph type="sldNum" sz="quarter" idx="5"/>
          </p:nvPr>
        </p:nvSpPr>
        <p:spPr/>
        <p:txBody>
          <a:bodyPr/>
          <a:lstStyle/>
          <a:p>
            <a:fld id="{7AD8B3B1-3815-4826-8C54-5401DE0EF305}" type="slidenum">
              <a:rPr lang="en-GB" smtClean="0"/>
              <a:t>13</a:t>
            </a:fld>
            <a:endParaRPr lang="en-GB"/>
          </a:p>
        </p:txBody>
      </p:sp>
    </p:spTree>
    <p:extLst>
      <p:ext uri="{BB962C8B-B14F-4D97-AF65-F5344CB8AC3E}">
        <p14:creationId xmlns:p14="http://schemas.microsoft.com/office/powerpoint/2010/main" val="4582903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t>The purpose of today’s session is to:</a:t>
            </a:r>
          </a:p>
          <a:p>
            <a:endParaRPr lang="en-GB" b="0" dirty="0"/>
          </a:p>
          <a:p>
            <a:r>
              <a:rPr lang="en-GB" b="0" dirty="0"/>
              <a:t>Provide an overview of what the Learner Passport is designed to do — and equally, what it isn’t.</a:t>
            </a:r>
          </a:p>
          <a:p>
            <a:endParaRPr lang="en-GB" b="0" dirty="0"/>
          </a:p>
          <a:p>
            <a:r>
              <a:rPr lang="en-GB" b="0" dirty="0"/>
              <a:t>Outline the content of the passport and explain how you can access both the template and the accompanying user guide.</a:t>
            </a:r>
          </a:p>
          <a:p>
            <a:endParaRPr lang="en-GB" b="0" dirty="0"/>
          </a:p>
          <a:p>
            <a:r>
              <a:rPr lang="en-GB" b="0" dirty="0"/>
              <a:t>Clarify the responsibilities of everyone involved, so it’s clear what your role — and the roles of others — are within the process.</a:t>
            </a:r>
          </a:p>
          <a:p>
            <a:endParaRPr lang="en-GB" b="0" dirty="0"/>
          </a:p>
          <a:p>
            <a:r>
              <a:rPr lang="en-GB" b="0" dirty="0"/>
              <a:t>Walk through a step-by-step guide of the process from start to finish.</a:t>
            </a:r>
          </a:p>
          <a:p>
            <a:endParaRPr lang="en-GB" b="0" dirty="0"/>
          </a:p>
          <a:p>
            <a:r>
              <a:rPr lang="en-GB" b="0" dirty="0"/>
              <a:t>All of this information is also detailed in the User Guide, but today we’ll take the opportunity to talk it through together.</a:t>
            </a:r>
          </a:p>
          <a:p>
            <a:endParaRPr lang="en-GB" b="0" dirty="0"/>
          </a:p>
          <a:p>
            <a:r>
              <a:rPr lang="en-GB" b="0" dirty="0"/>
              <a:t>Finally, we’ll discuss next steps and highlight additional resources available to support the implementation of the Learner Passport.</a:t>
            </a:r>
          </a:p>
          <a:p>
            <a:endParaRPr lang="en-GB" dirty="0"/>
          </a:p>
        </p:txBody>
      </p:sp>
      <p:sp>
        <p:nvSpPr>
          <p:cNvPr id="4" name="Slide Number Placeholder 3"/>
          <p:cNvSpPr>
            <a:spLocks noGrp="1"/>
          </p:cNvSpPr>
          <p:nvPr>
            <p:ph type="sldNum" sz="quarter" idx="5"/>
          </p:nvPr>
        </p:nvSpPr>
        <p:spPr/>
        <p:txBody>
          <a:bodyPr/>
          <a:lstStyle/>
          <a:p>
            <a:fld id="{7AD8B3B1-3815-4826-8C54-5401DE0EF305}" type="slidenum">
              <a:rPr lang="en-GB" smtClean="0"/>
              <a:t>2</a:t>
            </a:fld>
            <a:endParaRPr lang="en-GB"/>
          </a:p>
        </p:txBody>
      </p:sp>
    </p:spTree>
    <p:extLst>
      <p:ext uri="{BB962C8B-B14F-4D97-AF65-F5344CB8AC3E}">
        <p14:creationId xmlns:p14="http://schemas.microsoft.com/office/powerpoint/2010/main" val="11731086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t>The Learner Passport is a learner-owned document — this means that the learner has full control over what they choose to include and share.</a:t>
            </a:r>
          </a:p>
          <a:p>
            <a:endParaRPr lang="en-GB" b="0" dirty="0"/>
          </a:p>
          <a:p>
            <a:r>
              <a:rPr lang="en-GB" b="0" dirty="0"/>
              <a:t>It is designed to allow learners to introduce themselves before a placement begins, helping educators understand more about them in advance. This may include sharing information such as learning preferences, areas of interest, or any health or wellbeing considerations they wish to highlight before the placement start date.</a:t>
            </a:r>
          </a:p>
          <a:p>
            <a:endParaRPr lang="en-GB" b="0" dirty="0"/>
          </a:p>
          <a:p>
            <a:r>
              <a:rPr lang="en-GB" b="0" dirty="0"/>
              <a:t>The passport can be a helpful tool to support:</a:t>
            </a:r>
          </a:p>
          <a:p>
            <a:r>
              <a:rPr lang="en-GB" b="0" dirty="0"/>
              <a:t>Initial placement meetings</a:t>
            </a:r>
          </a:p>
          <a:p>
            <a:r>
              <a:rPr lang="en-GB" b="0" dirty="0"/>
              <a:t>Induction conversations, and</a:t>
            </a:r>
          </a:p>
          <a:p>
            <a:r>
              <a:rPr lang="en-GB" b="0" dirty="0"/>
              <a:t>Mid-point reviews</a:t>
            </a:r>
          </a:p>
          <a:p>
            <a:endParaRPr lang="en-GB" b="0" dirty="0"/>
          </a:p>
          <a:p>
            <a:r>
              <a:rPr lang="en-GB" b="0" dirty="0"/>
              <a:t>It’s important to note that the passport is not mandatory. While we strongly encourage learners to complete it, participation is their choice, and they decide what information to share.</a:t>
            </a:r>
          </a:p>
          <a:p>
            <a:endParaRPr lang="en-GB" b="0" dirty="0"/>
          </a:p>
          <a:p>
            <a:r>
              <a:rPr lang="en-GB" b="0" dirty="0"/>
              <a:t>You may notice that some sections are left blank — this could be because the learner doesn’t feel comfortable sharing certain details, or simply because there’s nothing relevant to include. This may require some further discussion when they start placement.</a:t>
            </a:r>
          </a:p>
          <a:p>
            <a:endParaRPr lang="en-GB" b="0" dirty="0"/>
          </a:p>
          <a:p>
            <a:r>
              <a:rPr lang="en-GB" b="0" dirty="0"/>
              <a:t>The Learner Passport is designed for every  learner on a health and care course requiring a placement across West Yorkshire — spanning all health and care courses, training providers, and education levels, including undergraduate, postgraduate, and T-Level learners.</a:t>
            </a:r>
          </a:p>
          <a:p>
            <a:endParaRPr lang="en-GB" b="0" dirty="0"/>
          </a:p>
        </p:txBody>
      </p:sp>
      <p:sp>
        <p:nvSpPr>
          <p:cNvPr id="4" name="Slide Number Placeholder 3"/>
          <p:cNvSpPr>
            <a:spLocks noGrp="1"/>
          </p:cNvSpPr>
          <p:nvPr>
            <p:ph type="sldNum" sz="quarter" idx="5"/>
          </p:nvPr>
        </p:nvSpPr>
        <p:spPr/>
        <p:txBody>
          <a:bodyPr/>
          <a:lstStyle/>
          <a:p>
            <a:fld id="{7AD8B3B1-3815-4826-8C54-5401DE0EF305}" type="slidenum">
              <a:rPr lang="en-GB" smtClean="0"/>
              <a:t>3</a:t>
            </a:fld>
            <a:endParaRPr lang="en-GB"/>
          </a:p>
        </p:txBody>
      </p:sp>
    </p:spTree>
    <p:extLst>
      <p:ext uri="{BB962C8B-B14F-4D97-AF65-F5344CB8AC3E}">
        <p14:creationId xmlns:p14="http://schemas.microsoft.com/office/powerpoint/2010/main" val="21551096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t>It’s equally important to understand what the Learner Passport is </a:t>
            </a:r>
            <a:r>
              <a:rPr lang="en-GB" b="0" i="1" dirty="0"/>
              <a:t>not</a:t>
            </a:r>
            <a:r>
              <a:rPr lang="en-GB" b="0" dirty="0"/>
              <a:t>.</a:t>
            </a:r>
          </a:p>
          <a:p>
            <a:endParaRPr lang="en-GB" b="0" dirty="0"/>
          </a:p>
          <a:p>
            <a:r>
              <a:rPr lang="en-GB" b="0" dirty="0"/>
              <a:t>The Learner Passport is an information document, not a request document.</a:t>
            </a:r>
          </a:p>
          <a:p>
            <a:br>
              <a:rPr lang="en-GB" b="0" dirty="0"/>
            </a:br>
            <a:r>
              <a:rPr lang="en-GB" b="0" dirty="0"/>
              <a:t>It is designed purely to share information and to support early conversations — it does not guarantee that a placement can be adapted to meet every preference or need listed.</a:t>
            </a:r>
          </a:p>
          <a:p>
            <a:endParaRPr lang="en-GB" b="0" dirty="0"/>
          </a:p>
          <a:p>
            <a:r>
              <a:rPr lang="en-GB" b="0" dirty="0"/>
              <a:t>Students are made aware of this distinction. Likewise, educators should not assume that because something is mentioned within the passport, the learner is requesting an adjustment. Instead, the information is there to open up meaningful discussions about how best to support the learner within the placement environment.</a:t>
            </a:r>
          </a:p>
          <a:p>
            <a:endParaRPr lang="en-GB" b="0" dirty="0"/>
          </a:p>
          <a:p>
            <a:r>
              <a:rPr lang="en-GB" b="0" dirty="0"/>
              <a:t>The Learner Passport is not intended to replace any existing university or college reasonable adjustment plans. Those formal processes remain unchanged.</a:t>
            </a:r>
            <a:br>
              <a:rPr lang="en-GB" b="0" dirty="0"/>
            </a:br>
            <a:r>
              <a:rPr lang="en-GB" b="0" dirty="0"/>
              <a:t>What the passport can do, however, is prompt learners to share their existing adjustment plans with placement areas, helping ensure that everyone is informed and aligned from the outset.</a:t>
            </a:r>
          </a:p>
          <a:p>
            <a:endParaRPr lang="en-GB" dirty="0"/>
          </a:p>
        </p:txBody>
      </p:sp>
      <p:sp>
        <p:nvSpPr>
          <p:cNvPr id="4" name="Slide Number Placeholder 3"/>
          <p:cNvSpPr>
            <a:spLocks noGrp="1"/>
          </p:cNvSpPr>
          <p:nvPr>
            <p:ph type="sldNum" sz="quarter" idx="5"/>
          </p:nvPr>
        </p:nvSpPr>
        <p:spPr/>
        <p:txBody>
          <a:bodyPr/>
          <a:lstStyle/>
          <a:p>
            <a:fld id="{7AD8B3B1-3815-4826-8C54-5401DE0EF305}" type="slidenum">
              <a:rPr lang="en-GB" smtClean="0"/>
              <a:t>4</a:t>
            </a:fld>
            <a:endParaRPr lang="en-GB"/>
          </a:p>
        </p:txBody>
      </p:sp>
    </p:spTree>
    <p:extLst>
      <p:ext uri="{BB962C8B-B14F-4D97-AF65-F5344CB8AC3E}">
        <p14:creationId xmlns:p14="http://schemas.microsoft.com/office/powerpoint/2010/main" val="18735145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t>We hope you will have seen the passport template by now but If not, you can scan the QR code shown here, which will take you directly to the page where you can access both the template and the user guide.</a:t>
            </a:r>
          </a:p>
          <a:p>
            <a:r>
              <a:rPr lang="en-GB" b="0" dirty="0"/>
              <a:t>The content of the passport was developed following extensive consultation and our goal was to identify what information would be most valuable for both learners and educators. There was a lot we could have included, but we made a conscious decision to keep the document to a maximum of two sides of A4 — to make it concise, impactful, and easy to complete and read.</a:t>
            </a:r>
          </a:p>
          <a:p>
            <a:br>
              <a:rPr lang="en-GB" b="0" dirty="0"/>
            </a:br>
            <a:r>
              <a:rPr lang="en-GB" b="0" dirty="0"/>
              <a:t>The sections we’ve included reflect the most common and important themes raised during consultation.</a:t>
            </a:r>
          </a:p>
          <a:p>
            <a:r>
              <a:rPr lang="en-GB" b="0" dirty="0"/>
              <a:t>1. About Me</a:t>
            </a:r>
          </a:p>
          <a:p>
            <a:r>
              <a:rPr lang="en-GB" b="0" dirty="0"/>
              <a:t>This section gives learners an opportunity to introduce themselves by sharing:</a:t>
            </a:r>
          </a:p>
          <a:p>
            <a:r>
              <a:rPr lang="en-GB" b="0" dirty="0"/>
              <a:t>Their name, pronouns, course, year of training, and education provider</a:t>
            </a:r>
          </a:p>
          <a:p>
            <a:r>
              <a:rPr lang="en-GB" b="0" dirty="0"/>
              <a:t>Any previous experience in health or care — including placements, paid work, volunteering, or lived experience</a:t>
            </a:r>
          </a:p>
          <a:p>
            <a:r>
              <a:rPr lang="en-GB" b="0" dirty="0"/>
              <a:t>Any personal information they wish to disclose, such as personal commitments, appointments during placement, childcare, or religious events</a:t>
            </a:r>
          </a:p>
          <a:p>
            <a:r>
              <a:rPr lang="en-GB" b="0" dirty="0"/>
              <a:t>Travel circumstances, for example: “I live in Huddersfield and will be using public transport as I’m not a car driver.”</a:t>
            </a:r>
          </a:p>
          <a:p>
            <a:r>
              <a:rPr lang="en-GB" b="0" dirty="0"/>
              <a:t>This section encourages learners to think ahead about travel and logistics, while helping educators understand any factors that might influence attendance or timetables.</a:t>
            </a:r>
            <a:br>
              <a:rPr lang="en-GB" b="0" dirty="0"/>
            </a:br>
            <a:r>
              <a:rPr lang="en-GB" b="0" dirty="0"/>
              <a:t>All fields are free-text boxes, allowing learners to express themselves in their own words — rather than through tick boxes or closed questions.</a:t>
            </a:r>
          </a:p>
          <a:p>
            <a:endParaRPr lang="en-GB" b="0" dirty="0"/>
          </a:p>
          <a:p>
            <a:r>
              <a:rPr lang="en-GB" b="0" dirty="0"/>
              <a:t>2. Learning Preferences</a:t>
            </a:r>
          </a:p>
          <a:p>
            <a:r>
              <a:rPr lang="en-GB" b="0" dirty="0"/>
              <a:t>This section allows learners to describe how they learn best and to share any strategies that have helped them succeed previously.</a:t>
            </a:r>
            <a:br>
              <a:rPr lang="en-GB" b="0" dirty="0"/>
            </a:br>
            <a:r>
              <a:rPr lang="en-GB" b="0" dirty="0"/>
              <a:t>Educators told us this would be particularly useful in helping them tailor their approach and support individual learning styles more effectively.</a:t>
            </a:r>
          </a:p>
          <a:p>
            <a:endParaRPr lang="en-GB" b="0" dirty="0"/>
          </a:p>
          <a:p>
            <a:r>
              <a:rPr lang="en-GB" b="0" dirty="0"/>
              <a:t>3. My Health and Support Needs</a:t>
            </a:r>
          </a:p>
          <a:p>
            <a:r>
              <a:rPr lang="en-GB" b="0" dirty="0"/>
              <a:t>Here, learners can note any placement reasonable adjustment plans (RAPs) they have in place.</a:t>
            </a:r>
            <a:br>
              <a:rPr lang="en-GB" b="0" dirty="0"/>
            </a:br>
            <a:r>
              <a:rPr lang="en-GB" b="0" dirty="0"/>
              <a:t>They can also share additional health, wellbeing, or welfare considerations that may not be covered in a RAP — for example, if they have recently experienced a bereavement or other personal circumstance that may affect them during placement, or an allergy they wish to mention.</a:t>
            </a:r>
            <a:br>
              <a:rPr lang="en-GB" b="0" dirty="0"/>
            </a:br>
            <a:r>
              <a:rPr lang="en-GB" b="0" dirty="0"/>
              <a:t>This section is intended to promote understanding and proactive support, not to replace existing processes.</a:t>
            </a:r>
          </a:p>
          <a:p>
            <a:endParaRPr lang="en-GB" b="0" dirty="0"/>
          </a:p>
          <a:p>
            <a:r>
              <a:rPr lang="en-GB" b="0" dirty="0"/>
              <a:t>4. Additional Information</a:t>
            </a:r>
          </a:p>
          <a:p>
            <a:r>
              <a:rPr lang="en-GB" b="0" dirty="0"/>
              <a:t>This final free-text section allows learners to share anything else they feel is relevant to their placement — giving them space to include details not covered elsewhere.</a:t>
            </a:r>
          </a:p>
          <a:p>
            <a:endParaRPr lang="en-GB" b="0" dirty="0"/>
          </a:p>
          <a:p>
            <a:r>
              <a:rPr lang="en-GB" b="0" dirty="0"/>
              <a:t>5. Date Last Updated</a:t>
            </a:r>
          </a:p>
          <a:p>
            <a:r>
              <a:rPr lang="en-GB" b="0" dirty="0"/>
              <a:t>The last section records when the passport was most recently updated. While we wouldn’t expect learners to revise it continuously, it should be reviewed and updated after each placement to ensure the information remains current and accurate.</a:t>
            </a:r>
          </a:p>
          <a:p>
            <a:endParaRPr lang="en-GB" b="0" dirty="0"/>
          </a:p>
        </p:txBody>
      </p:sp>
      <p:sp>
        <p:nvSpPr>
          <p:cNvPr id="4" name="Slide Number Placeholder 3"/>
          <p:cNvSpPr>
            <a:spLocks noGrp="1"/>
          </p:cNvSpPr>
          <p:nvPr>
            <p:ph type="sldNum" sz="quarter" idx="5"/>
          </p:nvPr>
        </p:nvSpPr>
        <p:spPr/>
        <p:txBody>
          <a:bodyPr/>
          <a:lstStyle/>
          <a:p>
            <a:fld id="{7AD8B3B1-3815-4826-8C54-5401DE0EF305}" type="slidenum">
              <a:rPr lang="en-GB" smtClean="0"/>
              <a:t>5</a:t>
            </a:fld>
            <a:endParaRPr lang="en-GB"/>
          </a:p>
        </p:txBody>
      </p:sp>
    </p:spTree>
    <p:extLst>
      <p:ext uri="{BB962C8B-B14F-4D97-AF65-F5344CB8AC3E}">
        <p14:creationId xmlns:p14="http://schemas.microsoft.com/office/powerpoint/2010/main" val="28245688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t>Responsibilities – Who Does What:</a:t>
            </a:r>
          </a:p>
          <a:p>
            <a:r>
              <a:rPr lang="en-GB" b="0" dirty="0"/>
              <a:t>Now we’re going to move on to the responsibilities of everyone involved in the Learner Passport process.</a:t>
            </a:r>
            <a:br>
              <a:rPr lang="en-GB" b="0" dirty="0"/>
            </a:br>
            <a:r>
              <a:rPr lang="en-GB" b="0" dirty="0"/>
              <a:t>The aim here is to make it clear and transparent what each person’s role is, and how the process should work in practice.</a:t>
            </a:r>
          </a:p>
          <a:p>
            <a:endParaRPr lang="en-GB" b="0" dirty="0"/>
          </a:p>
          <a:p>
            <a:r>
              <a:rPr lang="en-GB" b="0" dirty="0"/>
              <a:t>Learner Responsibilities:</a:t>
            </a:r>
          </a:p>
          <a:p>
            <a:r>
              <a:rPr lang="en-GB" b="0" dirty="0"/>
              <a:t>Learners are responsible for completing their own Learner Passport.</a:t>
            </a:r>
          </a:p>
          <a:p>
            <a:br>
              <a:rPr lang="en-GB" b="0" dirty="0"/>
            </a:br>
            <a:r>
              <a:rPr lang="en-GB" b="0" dirty="0"/>
              <a:t>They should:</a:t>
            </a:r>
          </a:p>
          <a:p>
            <a:r>
              <a:rPr lang="en-GB" b="0" dirty="0"/>
              <a:t>Complete it before their placement begins, and Update it whenever their circumstances change.</a:t>
            </a:r>
          </a:p>
          <a:p>
            <a:r>
              <a:rPr lang="en-GB" b="0" dirty="0"/>
              <a:t>The same passport can be used throughout their training journey, being updated and refined as needed.</a:t>
            </a:r>
          </a:p>
          <a:p>
            <a:r>
              <a:rPr lang="en-GB" b="0" dirty="0"/>
              <a:t>It’s really important to note that the Learner Passport does not replace verbal communication. If something changes during placement, learners should speak directly with the staff supporting them.</a:t>
            </a:r>
            <a:br>
              <a:rPr lang="en-GB" b="0" dirty="0"/>
            </a:br>
            <a:r>
              <a:rPr lang="en-GB" b="0" dirty="0"/>
              <a:t>They can also seek help from their personal tutor or education provider if they need support in completing the passport.</a:t>
            </a:r>
          </a:p>
          <a:p>
            <a:endParaRPr lang="en-GB" b="0" dirty="0"/>
          </a:p>
          <a:p>
            <a:r>
              <a:rPr lang="en-GB" b="0" dirty="0"/>
              <a:t>Sharing the Passport</a:t>
            </a:r>
          </a:p>
          <a:p>
            <a:r>
              <a:rPr lang="en-GB" b="0" dirty="0"/>
              <a:t>It is the learner’s responsibility to share their passport.</a:t>
            </a:r>
            <a:br>
              <a:rPr lang="en-GB" b="0" dirty="0"/>
            </a:br>
            <a:r>
              <a:rPr lang="en-GB" b="0" dirty="0"/>
              <a:t>They should aim to send it to their placement area around two weeks before the placement starts.</a:t>
            </a:r>
          </a:p>
          <a:p>
            <a:r>
              <a:rPr lang="en-GB" b="0" dirty="0"/>
              <a:t>However, we recognise that in some cases, learners may not receive their placement allocation that far in advance. If that happens, they should share the passport as soon as possible, and it’s important that they are not judged or penalised for any delay.</a:t>
            </a:r>
          </a:p>
          <a:p>
            <a:r>
              <a:rPr lang="en-GB" b="0" dirty="0"/>
              <a:t>Some learners may also choose not to complete the passport or may have very little information to share — and that’s absolutely fine.</a:t>
            </a:r>
            <a:br>
              <a:rPr lang="en-GB" b="0" dirty="0"/>
            </a:br>
            <a:r>
              <a:rPr lang="en-GB" b="0" dirty="0"/>
              <a:t>As educators, you can signpost them to the passport and encourage completion, but ultimately it is their choice.</a:t>
            </a:r>
          </a:p>
          <a:p>
            <a:endParaRPr lang="en-GB" b="0" dirty="0"/>
          </a:p>
          <a:p>
            <a:r>
              <a:rPr lang="en-GB" b="0" dirty="0"/>
              <a:t>Using the Information</a:t>
            </a:r>
          </a:p>
          <a:p>
            <a:r>
              <a:rPr lang="en-GB" b="0" dirty="0"/>
              <a:t>Learners decide what they feel comfortable sharing, and any information they do provide should be used to support and enable them — never to disadvantage them.</a:t>
            </a:r>
          </a:p>
          <a:p>
            <a:endParaRPr lang="en-GB" dirty="0"/>
          </a:p>
        </p:txBody>
      </p:sp>
      <p:sp>
        <p:nvSpPr>
          <p:cNvPr id="4" name="Slide Number Placeholder 3"/>
          <p:cNvSpPr>
            <a:spLocks noGrp="1"/>
          </p:cNvSpPr>
          <p:nvPr>
            <p:ph type="sldNum" sz="quarter" idx="5"/>
          </p:nvPr>
        </p:nvSpPr>
        <p:spPr/>
        <p:txBody>
          <a:bodyPr/>
          <a:lstStyle/>
          <a:p>
            <a:fld id="{7AD8B3B1-3815-4826-8C54-5401DE0EF305}" type="slidenum">
              <a:rPr lang="en-GB" smtClean="0"/>
              <a:t>6</a:t>
            </a:fld>
            <a:endParaRPr lang="en-GB"/>
          </a:p>
        </p:txBody>
      </p:sp>
    </p:spTree>
    <p:extLst>
      <p:ext uri="{BB962C8B-B14F-4D97-AF65-F5344CB8AC3E}">
        <p14:creationId xmlns:p14="http://schemas.microsoft.com/office/powerpoint/2010/main" val="38476026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t>Education Provider Responsibilities:</a:t>
            </a:r>
          </a:p>
          <a:p>
            <a:endParaRPr lang="en-GB" b="0" dirty="0"/>
          </a:p>
          <a:p>
            <a:r>
              <a:rPr lang="en-GB" b="0" dirty="0"/>
              <a:t>Our Education Providers — including universities, colleges, and training organisations — play a key role in supporting the successful use of the Learner Passport.</a:t>
            </a:r>
          </a:p>
          <a:p>
            <a:r>
              <a:rPr lang="en-GB" b="0" dirty="0"/>
              <a:t>Introducing the Passport</a:t>
            </a:r>
          </a:p>
          <a:p>
            <a:endParaRPr lang="en-GB" b="0" dirty="0"/>
          </a:p>
          <a:p>
            <a:r>
              <a:rPr lang="en-GB" b="0" dirty="0"/>
              <a:t>Education providers are responsible for introducing the Learner Passport to their students and explaining how to access the template and user guide.</a:t>
            </a:r>
            <a:br>
              <a:rPr lang="en-GB" b="0" dirty="0"/>
            </a:br>
            <a:endParaRPr lang="en-GB" b="0" dirty="0"/>
          </a:p>
          <a:p>
            <a:r>
              <a:rPr lang="en-GB" b="0" dirty="0"/>
              <a:t>Encouraging Completion:</a:t>
            </a:r>
          </a:p>
          <a:p>
            <a:r>
              <a:rPr lang="en-GB" b="0" dirty="0"/>
              <a:t>Providers should encourage learners to complete the passport as part of their preparation for placement.</a:t>
            </a:r>
            <a:br>
              <a:rPr lang="en-GB" b="0" dirty="0"/>
            </a:br>
            <a:r>
              <a:rPr lang="en-GB" b="0" dirty="0"/>
              <a:t>This helps to normalise the process and ensures that students see the value in using it as a reflective and preparatory tool.</a:t>
            </a:r>
          </a:p>
          <a:p>
            <a:endParaRPr lang="en-GB" b="0" dirty="0"/>
          </a:p>
          <a:p>
            <a:r>
              <a:rPr lang="en-GB" b="0" dirty="0"/>
              <a:t>Offering Support:</a:t>
            </a:r>
          </a:p>
          <a:p>
            <a:r>
              <a:rPr lang="en-GB" b="0" dirty="0"/>
              <a:t>Education providers should be ready to offer support to learners who may need help completing their passport.</a:t>
            </a:r>
          </a:p>
          <a:p>
            <a:br>
              <a:rPr lang="en-GB" b="0" dirty="0"/>
            </a:br>
            <a:r>
              <a:rPr lang="en-GB" b="0" dirty="0"/>
              <a:t>This might involve:</a:t>
            </a:r>
          </a:p>
          <a:p>
            <a:r>
              <a:rPr lang="en-GB" b="0" dirty="0"/>
              <a:t>Direct support from personal tutors, or</a:t>
            </a:r>
          </a:p>
          <a:p>
            <a:r>
              <a:rPr lang="en-GB" b="0" dirty="0"/>
              <a:t>Signposting to other relevant student support services.</a:t>
            </a:r>
          </a:p>
          <a:p>
            <a:endParaRPr lang="en-GB" b="0" dirty="0"/>
          </a:p>
          <a:p>
            <a:r>
              <a:rPr lang="en-GB" b="0" dirty="0"/>
              <a:t>The aim is to make sure that all learners — regardless of their confidence or experience — can complete the passport effectively and feel supported in doing so.</a:t>
            </a:r>
          </a:p>
          <a:p>
            <a:endParaRPr lang="en-GB" b="0" dirty="0"/>
          </a:p>
          <a:p>
            <a:r>
              <a:rPr lang="en-GB" b="0" dirty="0"/>
              <a:t>Responding to Disclosures</a:t>
            </a:r>
          </a:p>
          <a:p>
            <a:r>
              <a:rPr lang="en-GB" b="0" dirty="0"/>
              <a:t>Lastly, it’s important that education providers are aware that learners may include welfare, wellbeing, or personal information within their passport.</a:t>
            </a:r>
            <a:br>
              <a:rPr lang="en-GB" b="0" dirty="0"/>
            </a:br>
            <a:r>
              <a:rPr lang="en-GB" b="0" dirty="0"/>
              <a:t>In some cases, these disclosures may require follow-up conversations or additional input from the training provider. </a:t>
            </a:r>
          </a:p>
          <a:p>
            <a:endParaRPr lang="en-GB" dirty="0"/>
          </a:p>
          <a:p>
            <a:endParaRPr lang="en-GB" dirty="0"/>
          </a:p>
        </p:txBody>
      </p:sp>
      <p:sp>
        <p:nvSpPr>
          <p:cNvPr id="4" name="Slide Number Placeholder 3"/>
          <p:cNvSpPr>
            <a:spLocks noGrp="1"/>
          </p:cNvSpPr>
          <p:nvPr>
            <p:ph type="sldNum" sz="quarter" idx="5"/>
          </p:nvPr>
        </p:nvSpPr>
        <p:spPr/>
        <p:txBody>
          <a:bodyPr/>
          <a:lstStyle/>
          <a:p>
            <a:fld id="{7AD8B3B1-3815-4826-8C54-5401DE0EF305}" type="slidenum">
              <a:rPr lang="en-GB" smtClean="0"/>
              <a:t>7</a:t>
            </a:fld>
            <a:endParaRPr lang="en-GB"/>
          </a:p>
        </p:txBody>
      </p:sp>
    </p:spTree>
    <p:extLst>
      <p:ext uri="{BB962C8B-B14F-4D97-AF65-F5344CB8AC3E}">
        <p14:creationId xmlns:p14="http://schemas.microsoft.com/office/powerpoint/2010/main" val="39811071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t>Staff Supporting Learners – Responsibilities</a:t>
            </a:r>
          </a:p>
          <a:p>
            <a:r>
              <a:rPr lang="en-GB" b="0" dirty="0"/>
              <a:t>We’ve chosen to use the term “staff supporting learners” as a generic phrase that encompasses everyone involved in supervising or supporting students on placement. We recognise that different organisations use different titles — such as educator, assessor, mentor, practice supervisor, or placement coordinator — but for the purpose of this process, we’ll use one collective term.</a:t>
            </a:r>
          </a:p>
          <a:p>
            <a:endParaRPr lang="en-GB" b="0" dirty="0"/>
          </a:p>
          <a:p>
            <a:r>
              <a:rPr lang="en-GB" b="0" dirty="0"/>
              <a:t>Key Responsibilities:</a:t>
            </a:r>
          </a:p>
          <a:p>
            <a:endParaRPr lang="en-GB" b="0" dirty="0"/>
          </a:p>
          <a:p>
            <a:r>
              <a:rPr lang="en-GB" b="0" dirty="0"/>
              <a:t>1. Initial Contact</a:t>
            </a:r>
            <a:br>
              <a:rPr lang="en-GB" b="0" dirty="0"/>
            </a:br>
            <a:r>
              <a:rPr lang="en-GB" b="0" dirty="0"/>
              <a:t>When the learner makes contact — or when you reach out to them — please check whether they have a Learner Passport and encourage them to share it.</a:t>
            </a:r>
          </a:p>
          <a:p>
            <a:r>
              <a:rPr lang="en-GB" b="0" dirty="0"/>
              <a:t>Each organisation may have its own approach to managing this. For example, some may ask learners to send their passport directly to the educator, while others may prefer it to go to a central education team. It’s up to individual organisations to decide what works best locally, but it’s important that students are clearly informed about the process in that area.</a:t>
            </a:r>
          </a:p>
          <a:p>
            <a:endParaRPr lang="en-GB" b="0" dirty="0"/>
          </a:p>
          <a:p>
            <a:r>
              <a:rPr lang="en-GB" b="0" dirty="0"/>
              <a:t>2. Reviewing the Passport</a:t>
            </a:r>
            <a:br>
              <a:rPr lang="en-GB" b="0" dirty="0"/>
            </a:br>
            <a:r>
              <a:rPr lang="en-GB" b="0" dirty="0"/>
              <a:t>When you receive a Learner Passport, take the time to read it carefully and consider how the information might inform your planning, preparation, or support for that learner. Even small details can help you understand their needs and preferences better and set the tone for a supportive placement experience.</a:t>
            </a:r>
          </a:p>
          <a:p>
            <a:endParaRPr lang="en-GB" b="0" dirty="0"/>
          </a:p>
          <a:p>
            <a:r>
              <a:rPr lang="en-GB" b="0" dirty="0"/>
              <a:t>3. Using the Passport in Conversations</a:t>
            </a:r>
            <a:br>
              <a:rPr lang="en-GB" b="0" dirty="0"/>
            </a:br>
            <a:r>
              <a:rPr lang="en-GB" b="0" dirty="0"/>
              <a:t>Use the passport to support initial meetings or induction discussions, where </a:t>
            </a:r>
            <a:r>
              <a:rPr lang="en-GB" b="0" dirty="0" err="1"/>
              <a:t>appropriate.It</a:t>
            </a:r>
            <a:r>
              <a:rPr lang="en-GB" b="0" dirty="0"/>
              <a:t> can also be useful to revisit the passport during the placement, for example at mid-point reviews, to reflect on progress or check if any circumstances have changed.</a:t>
            </a:r>
          </a:p>
          <a:p>
            <a:endParaRPr lang="en-GB" b="0" dirty="0"/>
          </a:p>
          <a:p>
            <a:r>
              <a:rPr lang="en-GB" b="0" dirty="0"/>
              <a:t>4. Considering Reasonable Adjustments</a:t>
            </a:r>
            <a:br>
              <a:rPr lang="en-GB" b="0" dirty="0"/>
            </a:br>
            <a:r>
              <a:rPr lang="en-GB" b="0" dirty="0"/>
              <a:t>Finally, please check for any information about reasonable adjustments. Learners may use the passport to highlight existing Reasonable Adjustment Plans (RAPs) or share other considerations. If this happens, ensure these are acknowledged and followed up appropriately, in line with your organisation’s existing policies and processes.</a:t>
            </a:r>
          </a:p>
          <a:p>
            <a:endParaRPr lang="en-GB" b="0" dirty="0"/>
          </a:p>
        </p:txBody>
      </p:sp>
      <p:sp>
        <p:nvSpPr>
          <p:cNvPr id="4" name="Slide Number Placeholder 3"/>
          <p:cNvSpPr>
            <a:spLocks noGrp="1"/>
          </p:cNvSpPr>
          <p:nvPr>
            <p:ph type="sldNum" sz="quarter" idx="5"/>
          </p:nvPr>
        </p:nvSpPr>
        <p:spPr/>
        <p:txBody>
          <a:bodyPr/>
          <a:lstStyle/>
          <a:p>
            <a:fld id="{7AD8B3B1-3815-4826-8C54-5401DE0EF305}" type="slidenum">
              <a:rPr lang="en-GB" smtClean="0"/>
              <a:t>8</a:t>
            </a:fld>
            <a:endParaRPr lang="en-GB"/>
          </a:p>
        </p:txBody>
      </p:sp>
    </p:spTree>
    <p:extLst>
      <p:ext uri="{BB962C8B-B14F-4D97-AF65-F5344CB8AC3E}">
        <p14:creationId xmlns:p14="http://schemas.microsoft.com/office/powerpoint/2010/main" val="36194748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t>Confidentiality and Information Sharing</a:t>
            </a:r>
          </a:p>
          <a:p>
            <a:endParaRPr lang="en-GB" b="0" dirty="0"/>
          </a:p>
          <a:p>
            <a:r>
              <a:rPr lang="en-GB" b="0" dirty="0"/>
              <a:t>It’s really important that we respect confidentiality when handling information shared through the Learner Passport.</a:t>
            </a:r>
          </a:p>
          <a:p>
            <a:r>
              <a:rPr lang="en-GB" b="0" dirty="0"/>
              <a:t>Learners are explicitly asked whether they are comfortable with their passport being shared within the wider team.</a:t>
            </a:r>
            <a:br>
              <a:rPr lang="en-GB" b="0" dirty="0"/>
            </a:br>
            <a:r>
              <a:rPr lang="en-GB" b="0" dirty="0"/>
              <a:t>Some may agree to this, while others may prefer that the information is kept between themselves and their direct educator or supervisor.</a:t>
            </a:r>
            <a:br>
              <a:rPr lang="en-GB" b="0" dirty="0"/>
            </a:br>
            <a:r>
              <a:rPr lang="en-GB" b="0" dirty="0"/>
              <a:t>Please ensure that these wishes are respected.</a:t>
            </a:r>
          </a:p>
          <a:p>
            <a:r>
              <a:rPr lang="en-GB" b="0" dirty="0"/>
              <a:t>That said, confidentiality should always be balanced with safety.</a:t>
            </a:r>
            <a:br>
              <a:rPr lang="en-GB" b="0" dirty="0"/>
            </a:br>
            <a:r>
              <a:rPr lang="en-GB" b="0" dirty="0"/>
              <a:t>If a situation arises where safety or patient care could be compromised, it may be necessary to share relevant information with others — but this should be done sensitively and appropriately.</a:t>
            </a:r>
            <a:br>
              <a:rPr lang="en-GB" b="0" dirty="0"/>
            </a:br>
            <a:r>
              <a:rPr lang="en-GB" b="0" dirty="0"/>
              <a:t>There is no need to share unnecessary detail or explain </a:t>
            </a:r>
            <a:r>
              <a:rPr lang="en-GB" b="0" i="1" dirty="0"/>
              <a:t>why</a:t>
            </a:r>
            <a:r>
              <a:rPr lang="en-GB" b="0" dirty="0"/>
              <a:t> a learner may not be able to do something; simply ensure that the situation is managed safely and respectfully.</a:t>
            </a:r>
          </a:p>
          <a:p>
            <a:r>
              <a:rPr lang="en-GB" b="0" dirty="0"/>
              <a:t>If there is any uncertainty, please discuss it directly with the learner to clarify what they are comfortable sharing, and agree together how best to handle the information.</a:t>
            </a:r>
          </a:p>
          <a:p>
            <a:endParaRPr lang="en-GB" b="0" dirty="0"/>
          </a:p>
          <a:p>
            <a:r>
              <a:rPr lang="en-GB" b="0" dirty="0"/>
              <a:t>Responding to Concerns</a:t>
            </a:r>
          </a:p>
          <a:p>
            <a:r>
              <a:rPr lang="en-GB" b="0" dirty="0"/>
              <a:t>Remember, the purpose of the Learner Passport is to share information, not to raise concerns — but occasionally, something disclosed in the passport or during discussion may indicate that a learner needs additional support.</a:t>
            </a:r>
          </a:p>
          <a:p>
            <a:endParaRPr lang="en-GB" b="0" dirty="0"/>
          </a:p>
          <a:p>
            <a:r>
              <a:rPr lang="en-GB" b="0" dirty="0"/>
              <a:t>If this happens:</a:t>
            </a:r>
          </a:p>
          <a:p>
            <a:r>
              <a:rPr lang="en-GB" b="0" dirty="0"/>
              <a:t>Have an open conversation with the learner first, to understand their perspective and what support they might need.</a:t>
            </a:r>
          </a:p>
          <a:p>
            <a:r>
              <a:rPr lang="en-GB" b="0" dirty="0"/>
              <a:t>If further support or input is required, inform the education provider, and</a:t>
            </a:r>
          </a:p>
          <a:p>
            <a:r>
              <a:rPr lang="en-GB" b="0" dirty="0"/>
              <a:t>Wherever appropriate, include the learner in those discussions, ensuring transparency and collaboration throughout.</a:t>
            </a:r>
          </a:p>
          <a:p>
            <a:endParaRPr lang="en-GB" dirty="0"/>
          </a:p>
        </p:txBody>
      </p:sp>
      <p:sp>
        <p:nvSpPr>
          <p:cNvPr id="4" name="Slide Number Placeholder 3"/>
          <p:cNvSpPr>
            <a:spLocks noGrp="1"/>
          </p:cNvSpPr>
          <p:nvPr>
            <p:ph type="sldNum" sz="quarter" idx="5"/>
          </p:nvPr>
        </p:nvSpPr>
        <p:spPr/>
        <p:txBody>
          <a:bodyPr/>
          <a:lstStyle/>
          <a:p>
            <a:fld id="{7AD8B3B1-3815-4826-8C54-5401DE0EF305}" type="slidenum">
              <a:rPr lang="en-GB" smtClean="0"/>
              <a:t>9</a:t>
            </a:fld>
            <a:endParaRPr lang="en-GB"/>
          </a:p>
        </p:txBody>
      </p:sp>
    </p:spTree>
    <p:extLst>
      <p:ext uri="{BB962C8B-B14F-4D97-AF65-F5344CB8AC3E}">
        <p14:creationId xmlns:p14="http://schemas.microsoft.com/office/powerpoint/2010/main" val="29412377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hyperlink" Target="wypartnership.co.uk" TargetMode="External"/><Relationship Id="rId4" Type="http://schemas.openxmlformats.org/officeDocument/2006/relationships/hyperlink" Target="https://www.westyorkshire.icb.nhs.uk/" TargetMode="Externa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09FF1-0EC0-4FCB-B65F-09AB91425E2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D7863362-9070-B5C1-D643-733F3C827CA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4559187E-53A4-E12F-9C5F-053F4736848C}"/>
              </a:ext>
            </a:extLst>
          </p:cNvPr>
          <p:cNvSpPr>
            <a:spLocks noGrp="1"/>
          </p:cNvSpPr>
          <p:nvPr>
            <p:ph type="dt" sz="half" idx="10"/>
          </p:nvPr>
        </p:nvSpPr>
        <p:spPr/>
        <p:txBody>
          <a:bodyPr/>
          <a:lstStyle/>
          <a:p>
            <a:fld id="{64BAFAE5-086F-4F34-8F80-AE709C4B68E4}" type="datetimeFigureOut">
              <a:rPr lang="en-GB" smtClean="0"/>
              <a:t>08/10/2025</a:t>
            </a:fld>
            <a:endParaRPr lang="en-GB"/>
          </a:p>
        </p:txBody>
      </p:sp>
      <p:sp>
        <p:nvSpPr>
          <p:cNvPr id="5" name="Footer Placeholder 4">
            <a:extLst>
              <a:ext uri="{FF2B5EF4-FFF2-40B4-BE49-F238E27FC236}">
                <a16:creationId xmlns:a16="http://schemas.microsoft.com/office/drawing/2014/main" id="{C6013F79-A605-3F2B-8FE3-B3004F4A849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76405BF-B6AA-EF70-CB95-584599CA0F6D}"/>
              </a:ext>
            </a:extLst>
          </p:cNvPr>
          <p:cNvSpPr>
            <a:spLocks noGrp="1"/>
          </p:cNvSpPr>
          <p:nvPr>
            <p:ph type="sldNum" sz="quarter" idx="12"/>
          </p:nvPr>
        </p:nvSpPr>
        <p:spPr/>
        <p:txBody>
          <a:bodyPr/>
          <a:lstStyle/>
          <a:p>
            <a:fld id="{2198D24F-52AF-4EEA-9DCC-F0F225456FFE}" type="slidenum">
              <a:rPr lang="en-GB" smtClean="0"/>
              <a:t>‹#›</a:t>
            </a:fld>
            <a:endParaRPr lang="en-GB"/>
          </a:p>
        </p:txBody>
      </p:sp>
    </p:spTree>
    <p:extLst>
      <p:ext uri="{BB962C8B-B14F-4D97-AF65-F5344CB8AC3E}">
        <p14:creationId xmlns:p14="http://schemas.microsoft.com/office/powerpoint/2010/main" val="19381093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E122DE-1456-B0E0-ABA8-F4B298E80DB7}"/>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B2C0A8E-C358-3A40-C0A9-E03319F5413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F0C4EF8-919C-8B3E-17CA-1C702F4D4A76}"/>
              </a:ext>
            </a:extLst>
          </p:cNvPr>
          <p:cNvSpPr>
            <a:spLocks noGrp="1"/>
          </p:cNvSpPr>
          <p:nvPr>
            <p:ph type="dt" sz="half" idx="10"/>
          </p:nvPr>
        </p:nvSpPr>
        <p:spPr/>
        <p:txBody>
          <a:bodyPr/>
          <a:lstStyle/>
          <a:p>
            <a:fld id="{64BAFAE5-086F-4F34-8F80-AE709C4B68E4}" type="datetimeFigureOut">
              <a:rPr lang="en-GB" smtClean="0"/>
              <a:t>08/10/2025</a:t>
            </a:fld>
            <a:endParaRPr lang="en-GB"/>
          </a:p>
        </p:txBody>
      </p:sp>
      <p:sp>
        <p:nvSpPr>
          <p:cNvPr id="5" name="Footer Placeholder 4">
            <a:extLst>
              <a:ext uri="{FF2B5EF4-FFF2-40B4-BE49-F238E27FC236}">
                <a16:creationId xmlns:a16="http://schemas.microsoft.com/office/drawing/2014/main" id="{46205A17-40C7-49F7-4083-4E1B561D6C2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C011EA2-40CC-CFF1-9C93-15F516208CFA}"/>
              </a:ext>
            </a:extLst>
          </p:cNvPr>
          <p:cNvSpPr>
            <a:spLocks noGrp="1"/>
          </p:cNvSpPr>
          <p:nvPr>
            <p:ph type="sldNum" sz="quarter" idx="12"/>
          </p:nvPr>
        </p:nvSpPr>
        <p:spPr/>
        <p:txBody>
          <a:bodyPr/>
          <a:lstStyle/>
          <a:p>
            <a:fld id="{2198D24F-52AF-4EEA-9DCC-F0F225456FFE}" type="slidenum">
              <a:rPr lang="en-GB" smtClean="0"/>
              <a:t>‹#›</a:t>
            </a:fld>
            <a:endParaRPr lang="en-GB"/>
          </a:p>
        </p:txBody>
      </p:sp>
    </p:spTree>
    <p:extLst>
      <p:ext uri="{BB962C8B-B14F-4D97-AF65-F5344CB8AC3E}">
        <p14:creationId xmlns:p14="http://schemas.microsoft.com/office/powerpoint/2010/main" val="21925008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46ECB0F-EFBF-6A37-F92B-F62847B8931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00F4898-20E9-F0E0-ED4D-E9D23E5605A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8685B91-B781-68A2-3FFC-7A0B50A0EB1F}"/>
              </a:ext>
            </a:extLst>
          </p:cNvPr>
          <p:cNvSpPr>
            <a:spLocks noGrp="1"/>
          </p:cNvSpPr>
          <p:nvPr>
            <p:ph type="dt" sz="half" idx="10"/>
          </p:nvPr>
        </p:nvSpPr>
        <p:spPr/>
        <p:txBody>
          <a:bodyPr/>
          <a:lstStyle/>
          <a:p>
            <a:fld id="{64BAFAE5-086F-4F34-8F80-AE709C4B68E4}" type="datetimeFigureOut">
              <a:rPr lang="en-GB" smtClean="0"/>
              <a:t>08/10/2025</a:t>
            </a:fld>
            <a:endParaRPr lang="en-GB"/>
          </a:p>
        </p:txBody>
      </p:sp>
      <p:sp>
        <p:nvSpPr>
          <p:cNvPr id="5" name="Footer Placeholder 4">
            <a:extLst>
              <a:ext uri="{FF2B5EF4-FFF2-40B4-BE49-F238E27FC236}">
                <a16:creationId xmlns:a16="http://schemas.microsoft.com/office/drawing/2014/main" id="{FC5A65E9-6BAD-2750-9725-1A2CB9409D6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8B1DBCF-FB22-F87D-0C09-FE53689A8FFE}"/>
              </a:ext>
            </a:extLst>
          </p:cNvPr>
          <p:cNvSpPr>
            <a:spLocks noGrp="1"/>
          </p:cNvSpPr>
          <p:nvPr>
            <p:ph type="sldNum" sz="quarter" idx="12"/>
          </p:nvPr>
        </p:nvSpPr>
        <p:spPr/>
        <p:txBody>
          <a:bodyPr/>
          <a:lstStyle/>
          <a:p>
            <a:fld id="{2198D24F-52AF-4EEA-9DCC-F0F225456FFE}" type="slidenum">
              <a:rPr lang="en-GB" smtClean="0"/>
              <a:t>‹#›</a:t>
            </a:fld>
            <a:endParaRPr lang="en-GB"/>
          </a:p>
        </p:txBody>
      </p:sp>
    </p:spTree>
    <p:extLst>
      <p:ext uri="{BB962C8B-B14F-4D97-AF65-F5344CB8AC3E}">
        <p14:creationId xmlns:p14="http://schemas.microsoft.com/office/powerpoint/2010/main" val="3328913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596D15-5790-5B43-EF45-67394F24E3FC}"/>
              </a:ext>
            </a:extLst>
          </p:cNvPr>
          <p:cNvSpPr>
            <a:spLocks noGrp="1"/>
          </p:cNvSpPr>
          <p:nvPr>
            <p:ph type="ctrTitle" hasCustomPrompt="1"/>
          </p:nvPr>
        </p:nvSpPr>
        <p:spPr>
          <a:xfrm>
            <a:off x="692326" y="2087340"/>
            <a:ext cx="6760897" cy="800814"/>
          </a:xfrm>
        </p:spPr>
        <p:txBody>
          <a:bodyPr anchor="b">
            <a:normAutofit/>
          </a:bodyPr>
          <a:lstStyle>
            <a:lvl1pPr algn="l">
              <a:lnSpc>
                <a:spcPct val="150000"/>
              </a:lnSpc>
              <a:defRPr sz="4400" b="1">
                <a:solidFill>
                  <a:srgbClr val="3D2867"/>
                </a:solidFill>
              </a:defRPr>
            </a:lvl1pPr>
          </a:lstStyle>
          <a:p>
            <a:r>
              <a:rPr lang="en-US"/>
              <a:t>Click to add title</a:t>
            </a:r>
            <a:endParaRPr lang="en-GB"/>
          </a:p>
        </p:txBody>
      </p:sp>
      <p:sp>
        <p:nvSpPr>
          <p:cNvPr id="3" name="Subtitle 2">
            <a:extLst>
              <a:ext uri="{FF2B5EF4-FFF2-40B4-BE49-F238E27FC236}">
                <a16:creationId xmlns:a16="http://schemas.microsoft.com/office/drawing/2014/main" id="{80F14520-AFC6-FFCC-D554-30B52CC2A707}"/>
              </a:ext>
            </a:extLst>
          </p:cNvPr>
          <p:cNvSpPr>
            <a:spLocks noGrp="1"/>
          </p:cNvSpPr>
          <p:nvPr>
            <p:ph type="subTitle" idx="1" hasCustomPrompt="1"/>
          </p:nvPr>
        </p:nvSpPr>
        <p:spPr>
          <a:xfrm>
            <a:off x="692326" y="3231110"/>
            <a:ext cx="6760896" cy="2384686"/>
          </a:xfrm>
        </p:spPr>
        <p:txBody>
          <a:bodyPr>
            <a:normAutofit/>
          </a:bodyPr>
          <a:lstStyle>
            <a:lvl1pPr marL="0" indent="0" algn="l">
              <a:lnSpc>
                <a:spcPct val="100000"/>
              </a:lnSpc>
              <a:spcBef>
                <a:spcPts val="0"/>
              </a:spcBef>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further details – </a:t>
            </a:r>
          </a:p>
          <a:p>
            <a:r>
              <a:rPr lang="en-US"/>
              <a:t>the date for example</a:t>
            </a:r>
            <a:endParaRPr lang="en-GB"/>
          </a:p>
        </p:txBody>
      </p:sp>
      <p:pic>
        <p:nvPicPr>
          <p:cNvPr id="7" name="Picture 6" descr="NHS West Yorkshire Integrated Care Board logo">
            <a:extLst>
              <a:ext uri="{FF2B5EF4-FFF2-40B4-BE49-F238E27FC236}">
                <a16:creationId xmlns:a16="http://schemas.microsoft.com/office/drawing/2014/main" id="{BD8A967F-39D3-AC5B-7369-AB191A2C399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85245" y="430787"/>
            <a:ext cx="2279925" cy="871335"/>
          </a:xfrm>
          <a:prstGeom prst="rect">
            <a:avLst/>
          </a:prstGeom>
        </p:spPr>
      </p:pic>
      <p:pic>
        <p:nvPicPr>
          <p:cNvPr id="8" name="Picture 7" descr="West Yorkshire Health and Care Partnership Logo">
            <a:extLst>
              <a:ext uri="{FF2B5EF4-FFF2-40B4-BE49-F238E27FC236}">
                <a16:creationId xmlns:a16="http://schemas.microsoft.com/office/drawing/2014/main" id="{151DE146-CC28-99D9-A844-C650288CBB0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305170" y="5788527"/>
            <a:ext cx="2160000" cy="671302"/>
          </a:xfrm>
          <a:prstGeom prst="rect">
            <a:avLst/>
          </a:prstGeom>
        </p:spPr>
      </p:pic>
      <p:sp>
        <p:nvSpPr>
          <p:cNvPr id="9" name="Content Placeholder 2">
            <a:extLst>
              <a:ext uri="{FF2B5EF4-FFF2-40B4-BE49-F238E27FC236}">
                <a16:creationId xmlns:a16="http://schemas.microsoft.com/office/drawing/2014/main" id="{C6CB0789-FA50-5043-25E9-D1B532B8A0F8}"/>
              </a:ext>
            </a:extLst>
          </p:cNvPr>
          <p:cNvSpPr txBox="1">
            <a:spLocks/>
          </p:cNvSpPr>
          <p:nvPr userDrawn="1"/>
        </p:nvSpPr>
        <p:spPr>
          <a:xfrm>
            <a:off x="726830" y="6130495"/>
            <a:ext cx="2530432" cy="32787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1007943" rtl="0" eaLnBrk="1" latinLnBrk="0" hangingPunct="1">
              <a:lnSpc>
                <a:spcPct val="90000"/>
              </a:lnSpc>
              <a:spcBef>
                <a:spcPct val="0"/>
              </a:spcBef>
              <a:buNone/>
              <a:defRPr sz="4850" kern="1200">
                <a:solidFill>
                  <a:schemeClr val="tx1"/>
                </a:solidFill>
                <a:latin typeface="+mj-lt"/>
                <a:ea typeface="+mj-ea"/>
                <a:cs typeface="+mj-cs"/>
              </a:defRPr>
            </a:lvl1pPr>
          </a:lstStyle>
          <a:p>
            <a:pPr defTabSz="914400">
              <a:lnSpc>
                <a:spcPts val="2000"/>
              </a:lnSpc>
              <a:buFont typeface="Arial" panose="020B0604020202020204" pitchFamily="34" charset="0"/>
              <a:buNone/>
              <a:defRPr/>
            </a:pPr>
            <a:r>
              <a:rPr lang="en-GB" sz="1400" u="none">
                <a:solidFill>
                  <a:srgbClr val="0074BD"/>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westyorkshire.icb.nhs.uk</a:t>
            </a:r>
            <a:endParaRPr lang="en-GB" sz="1400" u="none">
              <a:solidFill>
                <a:srgbClr val="0074BD"/>
              </a:solidFill>
              <a:latin typeface="Arial" panose="020B0604020202020204" pitchFamily="34" charset="0"/>
              <a:cs typeface="Arial" panose="020B0604020202020204" pitchFamily="34" charset="0"/>
            </a:endParaRPr>
          </a:p>
        </p:txBody>
      </p:sp>
      <p:sp>
        <p:nvSpPr>
          <p:cNvPr id="12" name="Content Placeholder 5">
            <a:extLst>
              <a:ext uri="{FF2B5EF4-FFF2-40B4-BE49-F238E27FC236}">
                <a16:creationId xmlns:a16="http://schemas.microsoft.com/office/drawing/2014/main" id="{23414341-F19F-CB80-72AA-22EC66BF2499}"/>
              </a:ext>
            </a:extLst>
          </p:cNvPr>
          <p:cNvSpPr>
            <a:spLocks noGrp="1"/>
          </p:cNvSpPr>
          <p:nvPr>
            <p:ph sz="quarter" idx="4" hasCustomPrompt="1"/>
          </p:nvPr>
        </p:nvSpPr>
        <p:spPr>
          <a:xfrm>
            <a:off x="7599872" y="1906177"/>
            <a:ext cx="3865298" cy="3709619"/>
          </a:xfrm>
        </p:spPr>
        <p:txBody>
          <a:bodyPr>
            <a:normAutofit/>
          </a:bodyPr>
          <a:lstStyle>
            <a:lvl1pPr marL="0" indent="0">
              <a:lnSpc>
                <a:spcPts val="2000"/>
              </a:lnSpc>
              <a:buNone/>
              <a:defRPr sz="1600">
                <a:solidFill>
                  <a:srgbClr val="7030A0"/>
                </a:solidFill>
              </a:defRPr>
            </a:lvl1pPr>
          </a:lstStyle>
          <a:p>
            <a:pPr lvl="0"/>
            <a:r>
              <a:rPr lang="en-US"/>
              <a:t>Click to insert picture (add ‘Alt’ text or ‘mark as decorative’. If you don’t want to include an image just leave this area blank.</a:t>
            </a:r>
          </a:p>
        </p:txBody>
      </p:sp>
      <p:sp>
        <p:nvSpPr>
          <p:cNvPr id="4" name="Content Placeholder 2">
            <a:extLst>
              <a:ext uri="{FF2B5EF4-FFF2-40B4-BE49-F238E27FC236}">
                <a16:creationId xmlns:a16="http://schemas.microsoft.com/office/drawing/2014/main" id="{23000920-5D4D-9B2A-C341-4CD0AA41A7A5}"/>
              </a:ext>
            </a:extLst>
          </p:cNvPr>
          <p:cNvSpPr txBox="1">
            <a:spLocks/>
          </p:cNvSpPr>
          <p:nvPr userDrawn="1"/>
        </p:nvSpPr>
        <p:spPr>
          <a:xfrm>
            <a:off x="3458532" y="6132804"/>
            <a:ext cx="1855335" cy="32787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1007943" rtl="0" eaLnBrk="1" latinLnBrk="0" hangingPunct="1">
              <a:lnSpc>
                <a:spcPct val="90000"/>
              </a:lnSpc>
              <a:spcBef>
                <a:spcPct val="0"/>
              </a:spcBef>
              <a:buNone/>
              <a:defRPr sz="4850" kern="1200">
                <a:solidFill>
                  <a:schemeClr val="tx1"/>
                </a:solidFill>
                <a:latin typeface="+mj-lt"/>
                <a:ea typeface="+mj-ea"/>
                <a:cs typeface="+mj-cs"/>
              </a:defRPr>
            </a:lvl1pPr>
          </a:lstStyle>
          <a:p>
            <a:pPr defTabSz="914400">
              <a:lnSpc>
                <a:spcPts val="2000"/>
              </a:lnSpc>
              <a:buFont typeface="Arial" panose="020B0604020202020204" pitchFamily="34" charset="0"/>
              <a:buNone/>
              <a:defRPr/>
            </a:pPr>
            <a:r>
              <a:rPr lang="en-GB" sz="1400" u="none">
                <a:solidFill>
                  <a:srgbClr val="3D2867"/>
                </a:solidFill>
                <a:latin typeface="Arial" panose="020B0604020202020204" pitchFamily="34" charset="0"/>
                <a:cs typeface="Arial" panose="020B0604020202020204" pitchFamily="34" charset="0"/>
                <a:hlinkClick r:id="rId5" action="ppaction://hlinkfile">
                  <a:extLst>
                    <a:ext uri="{A12FA001-AC4F-418D-AE19-62706E023703}">
                      <ahyp:hlinkClr xmlns:ahyp="http://schemas.microsoft.com/office/drawing/2018/hyperlinkcolor" val="tx"/>
                    </a:ext>
                  </a:extLst>
                </a:hlinkClick>
              </a:rPr>
              <a:t>wypartnership.co.uk</a:t>
            </a:r>
            <a:endParaRPr lang="en-GB" sz="1400" u="none">
              <a:solidFill>
                <a:srgbClr val="3D2867"/>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3432636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Basic slide">
    <p:spTree>
      <p:nvGrpSpPr>
        <p:cNvPr id="1" name=""/>
        <p:cNvGrpSpPr/>
        <p:nvPr/>
      </p:nvGrpSpPr>
      <p:grpSpPr>
        <a:xfrm>
          <a:off x="0" y="0"/>
          <a:ext cx="0" cy="0"/>
          <a:chOff x="0" y="0"/>
          <a:chExt cx="0" cy="0"/>
        </a:xfrm>
      </p:grpSpPr>
      <p:pic>
        <p:nvPicPr>
          <p:cNvPr id="4" name="Picture 3" descr="West Yorkshire Health and Care Partnership Logo">
            <a:extLst>
              <a:ext uri="{FF2B5EF4-FFF2-40B4-BE49-F238E27FC236}">
                <a16:creationId xmlns:a16="http://schemas.microsoft.com/office/drawing/2014/main" id="{74BE3C10-AE25-A2A5-A092-FBF225C51DA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65170" y="5873852"/>
            <a:ext cx="1800000" cy="559418"/>
          </a:xfrm>
          <a:prstGeom prst="rect">
            <a:avLst/>
          </a:prstGeom>
        </p:spPr>
      </p:pic>
      <p:pic>
        <p:nvPicPr>
          <p:cNvPr id="5" name="Picture 4" descr="NHS West Yorkshire Integrated Care Board logo">
            <a:extLst>
              <a:ext uri="{FF2B5EF4-FFF2-40B4-BE49-F238E27FC236}">
                <a16:creationId xmlns:a16="http://schemas.microsoft.com/office/drawing/2014/main" id="{743FF411-3BA3-0F9F-6D74-E4D61597429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756475" y="424730"/>
            <a:ext cx="1708695" cy="653024"/>
          </a:xfrm>
          <a:prstGeom prst="rect">
            <a:avLst/>
          </a:prstGeom>
        </p:spPr>
      </p:pic>
      <p:sp>
        <p:nvSpPr>
          <p:cNvPr id="6" name="Content Placeholder 2">
            <a:extLst>
              <a:ext uri="{FF2B5EF4-FFF2-40B4-BE49-F238E27FC236}">
                <a16:creationId xmlns:a16="http://schemas.microsoft.com/office/drawing/2014/main" id="{01478B5F-63F8-59E6-5443-5486D78AACBC}"/>
              </a:ext>
            </a:extLst>
          </p:cNvPr>
          <p:cNvSpPr>
            <a:spLocks noGrp="1"/>
          </p:cNvSpPr>
          <p:nvPr>
            <p:ph idx="10" hasCustomPrompt="1"/>
          </p:nvPr>
        </p:nvSpPr>
        <p:spPr>
          <a:xfrm>
            <a:off x="7522234" y="2495750"/>
            <a:ext cx="3942936" cy="3095517"/>
          </a:xfrm>
        </p:spPr>
        <p:txBody>
          <a:bodyPr>
            <a:normAutofit/>
          </a:bodyPr>
          <a:lstStyle>
            <a:lvl1pPr marL="0" indent="0">
              <a:lnSpc>
                <a:spcPts val="2000"/>
              </a:lnSpc>
              <a:spcBef>
                <a:spcPts val="0"/>
              </a:spcBef>
              <a:spcAft>
                <a:spcPts val="1200"/>
              </a:spcAft>
              <a:buNone/>
              <a:defRPr sz="1600" b="0">
                <a:solidFill>
                  <a:srgbClr val="7030A0"/>
                </a:solidFill>
              </a:defRPr>
            </a:lvl1pPr>
          </a:lstStyle>
          <a:p>
            <a:pPr lvl="0"/>
            <a:r>
              <a:rPr lang="en-US"/>
              <a:t>Click to insert picture (add ‘Alt text’ or ‘mark as decorative’. If you don’t want to include an image here just leave this area blank. Don’t extend the text on the left across the full width of the slide as this creates lines that are too long for good accessibility.</a:t>
            </a:r>
          </a:p>
        </p:txBody>
      </p:sp>
      <p:sp>
        <p:nvSpPr>
          <p:cNvPr id="11" name="Title 1">
            <a:extLst>
              <a:ext uri="{FF2B5EF4-FFF2-40B4-BE49-F238E27FC236}">
                <a16:creationId xmlns:a16="http://schemas.microsoft.com/office/drawing/2014/main" id="{5B48E964-15A3-279A-825F-28EEECFF9A71}"/>
              </a:ext>
            </a:extLst>
          </p:cNvPr>
          <p:cNvSpPr>
            <a:spLocks noGrp="1"/>
          </p:cNvSpPr>
          <p:nvPr>
            <p:ph type="title" hasCustomPrompt="1"/>
          </p:nvPr>
        </p:nvSpPr>
        <p:spPr>
          <a:xfrm>
            <a:off x="838200" y="1578634"/>
            <a:ext cx="7175740" cy="651035"/>
          </a:xfrm>
        </p:spPr>
        <p:txBody>
          <a:bodyPr>
            <a:normAutofit/>
          </a:bodyPr>
          <a:lstStyle>
            <a:lvl1pPr>
              <a:lnSpc>
                <a:spcPct val="200000"/>
              </a:lnSpc>
              <a:defRPr sz="2400" b="1">
                <a:solidFill>
                  <a:srgbClr val="3D2867"/>
                </a:solidFill>
                <a:latin typeface="+mn-lt"/>
              </a:defRPr>
            </a:lvl1pPr>
          </a:lstStyle>
          <a:p>
            <a:r>
              <a:rPr lang="en-US"/>
              <a:t>Click to add slide header</a:t>
            </a:r>
            <a:endParaRPr lang="en-GB"/>
          </a:p>
        </p:txBody>
      </p:sp>
      <p:sp>
        <p:nvSpPr>
          <p:cNvPr id="12" name="Content Placeholder 2">
            <a:extLst>
              <a:ext uri="{FF2B5EF4-FFF2-40B4-BE49-F238E27FC236}">
                <a16:creationId xmlns:a16="http://schemas.microsoft.com/office/drawing/2014/main" id="{89BA2111-E246-C5CB-70C2-01CAC3BAA568}"/>
              </a:ext>
            </a:extLst>
          </p:cNvPr>
          <p:cNvSpPr>
            <a:spLocks noGrp="1"/>
          </p:cNvSpPr>
          <p:nvPr>
            <p:ph idx="1" hasCustomPrompt="1"/>
          </p:nvPr>
        </p:nvSpPr>
        <p:spPr>
          <a:xfrm>
            <a:off x="838201" y="2573384"/>
            <a:ext cx="6194424" cy="3700416"/>
          </a:xfrm>
        </p:spPr>
        <p:txBody>
          <a:bodyPr>
            <a:normAutofit/>
          </a:bodyPr>
          <a:lstStyle>
            <a:lvl1pPr marL="0" indent="0">
              <a:lnSpc>
                <a:spcPts val="2400"/>
              </a:lnSpc>
              <a:spcBef>
                <a:spcPts val="0"/>
              </a:spcBef>
              <a:spcAft>
                <a:spcPts val="800"/>
              </a:spcAft>
              <a:buSzPct val="100000"/>
              <a:buFont typeface="+mj-lt"/>
              <a:buNone/>
              <a:defRPr sz="1800"/>
            </a:lvl1pPr>
          </a:lstStyle>
          <a:p>
            <a:pPr lvl="0"/>
            <a:r>
              <a:rPr lang="en-US"/>
              <a:t>Click to add text. </a:t>
            </a:r>
          </a:p>
          <a:p>
            <a:pPr lvl="0"/>
            <a:r>
              <a:rPr lang="en-US"/>
              <a:t>Any bullets or numbering will appear in NHS Blue.</a:t>
            </a:r>
          </a:p>
        </p:txBody>
      </p:sp>
    </p:spTree>
    <p:extLst>
      <p:ext uri="{BB962C8B-B14F-4D97-AF65-F5344CB8AC3E}">
        <p14:creationId xmlns:p14="http://schemas.microsoft.com/office/powerpoint/2010/main" val="1584803594"/>
      </p:ext>
    </p:extLst>
  </p:cSld>
  <p:clrMapOvr>
    <a:masterClrMapping/>
  </p:clrMapOvr>
  <p:extLst>
    <p:ext uri="{DCECCB84-F9BA-43D5-87BE-67443E8EF086}">
      <p15:sldGuideLst xmlns:p15="http://schemas.microsoft.com/office/powerpoint/2012/main">
        <p15:guide id="1" orient="horz" pos="3952">
          <p15:clr>
            <a:srgbClr val="FBAE40"/>
          </p15:clr>
        </p15:guide>
        <p15:guide id="2" pos="443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30F41E-7E30-1796-FBA8-D43A3B795C3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F1FB9AB-1856-FE88-998D-FB28A42F925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4FEB221-567A-A904-AE6E-904E44AE52DA}"/>
              </a:ext>
            </a:extLst>
          </p:cNvPr>
          <p:cNvSpPr>
            <a:spLocks noGrp="1"/>
          </p:cNvSpPr>
          <p:nvPr>
            <p:ph type="dt" sz="half" idx="10"/>
          </p:nvPr>
        </p:nvSpPr>
        <p:spPr/>
        <p:txBody>
          <a:bodyPr/>
          <a:lstStyle/>
          <a:p>
            <a:fld id="{64BAFAE5-086F-4F34-8F80-AE709C4B68E4}" type="datetimeFigureOut">
              <a:rPr lang="en-GB" smtClean="0"/>
              <a:t>08/10/2025</a:t>
            </a:fld>
            <a:endParaRPr lang="en-GB"/>
          </a:p>
        </p:txBody>
      </p:sp>
      <p:sp>
        <p:nvSpPr>
          <p:cNvPr id="5" name="Footer Placeholder 4">
            <a:extLst>
              <a:ext uri="{FF2B5EF4-FFF2-40B4-BE49-F238E27FC236}">
                <a16:creationId xmlns:a16="http://schemas.microsoft.com/office/drawing/2014/main" id="{BA48DD08-2B66-C1F8-0EBD-B3FBD7C9758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250430C-C7B3-C19C-4AB7-76AA00EB07E9}"/>
              </a:ext>
            </a:extLst>
          </p:cNvPr>
          <p:cNvSpPr>
            <a:spLocks noGrp="1"/>
          </p:cNvSpPr>
          <p:nvPr>
            <p:ph type="sldNum" sz="quarter" idx="12"/>
          </p:nvPr>
        </p:nvSpPr>
        <p:spPr/>
        <p:txBody>
          <a:bodyPr/>
          <a:lstStyle/>
          <a:p>
            <a:fld id="{2198D24F-52AF-4EEA-9DCC-F0F225456FFE}" type="slidenum">
              <a:rPr lang="en-GB" smtClean="0"/>
              <a:t>‹#›</a:t>
            </a:fld>
            <a:endParaRPr lang="en-GB"/>
          </a:p>
        </p:txBody>
      </p:sp>
    </p:spTree>
    <p:extLst>
      <p:ext uri="{BB962C8B-B14F-4D97-AF65-F5344CB8AC3E}">
        <p14:creationId xmlns:p14="http://schemas.microsoft.com/office/powerpoint/2010/main" val="21765075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3D39F4-6D5C-C052-9775-09DC10AC9DD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64D2580A-3A68-335D-8107-8831ABE6888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CFD45FC-1F76-8270-E43C-28CE59DF6606}"/>
              </a:ext>
            </a:extLst>
          </p:cNvPr>
          <p:cNvSpPr>
            <a:spLocks noGrp="1"/>
          </p:cNvSpPr>
          <p:nvPr>
            <p:ph type="dt" sz="half" idx="10"/>
          </p:nvPr>
        </p:nvSpPr>
        <p:spPr/>
        <p:txBody>
          <a:bodyPr/>
          <a:lstStyle/>
          <a:p>
            <a:fld id="{64BAFAE5-086F-4F34-8F80-AE709C4B68E4}" type="datetimeFigureOut">
              <a:rPr lang="en-GB" smtClean="0"/>
              <a:t>08/10/2025</a:t>
            </a:fld>
            <a:endParaRPr lang="en-GB"/>
          </a:p>
        </p:txBody>
      </p:sp>
      <p:sp>
        <p:nvSpPr>
          <p:cNvPr id="5" name="Footer Placeholder 4">
            <a:extLst>
              <a:ext uri="{FF2B5EF4-FFF2-40B4-BE49-F238E27FC236}">
                <a16:creationId xmlns:a16="http://schemas.microsoft.com/office/drawing/2014/main" id="{C995E41C-0CEA-88B0-158A-5BC31ED1CF3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FFDB62A-6BFD-91C2-D275-F0D8A01791A1}"/>
              </a:ext>
            </a:extLst>
          </p:cNvPr>
          <p:cNvSpPr>
            <a:spLocks noGrp="1"/>
          </p:cNvSpPr>
          <p:nvPr>
            <p:ph type="sldNum" sz="quarter" idx="12"/>
          </p:nvPr>
        </p:nvSpPr>
        <p:spPr/>
        <p:txBody>
          <a:bodyPr/>
          <a:lstStyle/>
          <a:p>
            <a:fld id="{2198D24F-52AF-4EEA-9DCC-F0F225456FFE}" type="slidenum">
              <a:rPr lang="en-GB" smtClean="0"/>
              <a:t>‹#›</a:t>
            </a:fld>
            <a:endParaRPr lang="en-GB"/>
          </a:p>
        </p:txBody>
      </p:sp>
    </p:spTree>
    <p:extLst>
      <p:ext uri="{BB962C8B-B14F-4D97-AF65-F5344CB8AC3E}">
        <p14:creationId xmlns:p14="http://schemas.microsoft.com/office/powerpoint/2010/main" val="40283900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CC1BF1-CECC-0E21-2789-6E3191D7993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4B0A435-44ED-46B0-BCAF-27ACD437C1B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964A5556-DE52-28B0-0545-871ED05D52E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2C9F218C-E56E-264E-9C69-617B5466732A}"/>
              </a:ext>
            </a:extLst>
          </p:cNvPr>
          <p:cNvSpPr>
            <a:spLocks noGrp="1"/>
          </p:cNvSpPr>
          <p:nvPr>
            <p:ph type="dt" sz="half" idx="10"/>
          </p:nvPr>
        </p:nvSpPr>
        <p:spPr/>
        <p:txBody>
          <a:bodyPr/>
          <a:lstStyle/>
          <a:p>
            <a:fld id="{64BAFAE5-086F-4F34-8F80-AE709C4B68E4}" type="datetimeFigureOut">
              <a:rPr lang="en-GB" smtClean="0"/>
              <a:t>08/10/2025</a:t>
            </a:fld>
            <a:endParaRPr lang="en-GB"/>
          </a:p>
        </p:txBody>
      </p:sp>
      <p:sp>
        <p:nvSpPr>
          <p:cNvPr id="6" name="Footer Placeholder 5">
            <a:extLst>
              <a:ext uri="{FF2B5EF4-FFF2-40B4-BE49-F238E27FC236}">
                <a16:creationId xmlns:a16="http://schemas.microsoft.com/office/drawing/2014/main" id="{745AFA33-B9C6-A9A8-FFEA-518E1E20353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C6F4CD4-DDBB-CC48-704E-E39F33DE84B0}"/>
              </a:ext>
            </a:extLst>
          </p:cNvPr>
          <p:cNvSpPr>
            <a:spLocks noGrp="1"/>
          </p:cNvSpPr>
          <p:nvPr>
            <p:ph type="sldNum" sz="quarter" idx="12"/>
          </p:nvPr>
        </p:nvSpPr>
        <p:spPr/>
        <p:txBody>
          <a:bodyPr/>
          <a:lstStyle/>
          <a:p>
            <a:fld id="{2198D24F-52AF-4EEA-9DCC-F0F225456FFE}" type="slidenum">
              <a:rPr lang="en-GB" smtClean="0"/>
              <a:t>‹#›</a:t>
            </a:fld>
            <a:endParaRPr lang="en-GB"/>
          </a:p>
        </p:txBody>
      </p:sp>
    </p:spTree>
    <p:extLst>
      <p:ext uri="{BB962C8B-B14F-4D97-AF65-F5344CB8AC3E}">
        <p14:creationId xmlns:p14="http://schemas.microsoft.com/office/powerpoint/2010/main" val="37882105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D7665C-7CE7-F943-21C3-79841DB5AA86}"/>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5065F5F-AEF5-4DE4-0AC3-BD739544975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3BBD1D3-AB69-29BE-4524-C57631C29E9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2A1D56A-C371-90D7-BFCB-D6456015D91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49BAC42-5691-8038-66FE-7FCBF174280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EB5527B4-FADF-2F23-A6C7-F71CB7D7C4E6}"/>
              </a:ext>
            </a:extLst>
          </p:cNvPr>
          <p:cNvSpPr>
            <a:spLocks noGrp="1"/>
          </p:cNvSpPr>
          <p:nvPr>
            <p:ph type="dt" sz="half" idx="10"/>
          </p:nvPr>
        </p:nvSpPr>
        <p:spPr/>
        <p:txBody>
          <a:bodyPr/>
          <a:lstStyle/>
          <a:p>
            <a:fld id="{64BAFAE5-086F-4F34-8F80-AE709C4B68E4}" type="datetimeFigureOut">
              <a:rPr lang="en-GB" smtClean="0"/>
              <a:t>08/10/2025</a:t>
            </a:fld>
            <a:endParaRPr lang="en-GB"/>
          </a:p>
        </p:txBody>
      </p:sp>
      <p:sp>
        <p:nvSpPr>
          <p:cNvPr id="8" name="Footer Placeholder 7">
            <a:extLst>
              <a:ext uri="{FF2B5EF4-FFF2-40B4-BE49-F238E27FC236}">
                <a16:creationId xmlns:a16="http://schemas.microsoft.com/office/drawing/2014/main" id="{7ABA9ED5-BBD8-656F-C065-26C27852C237}"/>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E87D0ED5-FC07-8A60-8AE9-8D0EA706BB08}"/>
              </a:ext>
            </a:extLst>
          </p:cNvPr>
          <p:cNvSpPr>
            <a:spLocks noGrp="1"/>
          </p:cNvSpPr>
          <p:nvPr>
            <p:ph type="sldNum" sz="quarter" idx="12"/>
          </p:nvPr>
        </p:nvSpPr>
        <p:spPr/>
        <p:txBody>
          <a:bodyPr/>
          <a:lstStyle/>
          <a:p>
            <a:fld id="{2198D24F-52AF-4EEA-9DCC-F0F225456FFE}" type="slidenum">
              <a:rPr lang="en-GB" smtClean="0"/>
              <a:t>‹#›</a:t>
            </a:fld>
            <a:endParaRPr lang="en-GB"/>
          </a:p>
        </p:txBody>
      </p:sp>
    </p:spTree>
    <p:extLst>
      <p:ext uri="{BB962C8B-B14F-4D97-AF65-F5344CB8AC3E}">
        <p14:creationId xmlns:p14="http://schemas.microsoft.com/office/powerpoint/2010/main" val="26519100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EAD2AB-A270-D09A-1043-61D38F878C86}"/>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B7646886-BBFE-946A-6972-889A3D752B03}"/>
              </a:ext>
            </a:extLst>
          </p:cNvPr>
          <p:cNvSpPr>
            <a:spLocks noGrp="1"/>
          </p:cNvSpPr>
          <p:nvPr>
            <p:ph type="dt" sz="half" idx="10"/>
          </p:nvPr>
        </p:nvSpPr>
        <p:spPr/>
        <p:txBody>
          <a:bodyPr/>
          <a:lstStyle/>
          <a:p>
            <a:fld id="{64BAFAE5-086F-4F34-8F80-AE709C4B68E4}" type="datetimeFigureOut">
              <a:rPr lang="en-GB" smtClean="0"/>
              <a:t>08/10/2025</a:t>
            </a:fld>
            <a:endParaRPr lang="en-GB"/>
          </a:p>
        </p:txBody>
      </p:sp>
      <p:sp>
        <p:nvSpPr>
          <p:cNvPr id="4" name="Footer Placeholder 3">
            <a:extLst>
              <a:ext uri="{FF2B5EF4-FFF2-40B4-BE49-F238E27FC236}">
                <a16:creationId xmlns:a16="http://schemas.microsoft.com/office/drawing/2014/main" id="{00AD6712-33BF-AF72-8FAD-14C4DFBFA27B}"/>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D3139A9-5DFB-BABB-D2BB-C38447D056B0}"/>
              </a:ext>
            </a:extLst>
          </p:cNvPr>
          <p:cNvSpPr>
            <a:spLocks noGrp="1"/>
          </p:cNvSpPr>
          <p:nvPr>
            <p:ph type="sldNum" sz="quarter" idx="12"/>
          </p:nvPr>
        </p:nvSpPr>
        <p:spPr/>
        <p:txBody>
          <a:bodyPr/>
          <a:lstStyle/>
          <a:p>
            <a:fld id="{2198D24F-52AF-4EEA-9DCC-F0F225456FFE}" type="slidenum">
              <a:rPr lang="en-GB" smtClean="0"/>
              <a:t>‹#›</a:t>
            </a:fld>
            <a:endParaRPr lang="en-GB"/>
          </a:p>
        </p:txBody>
      </p:sp>
    </p:spTree>
    <p:extLst>
      <p:ext uri="{BB962C8B-B14F-4D97-AF65-F5344CB8AC3E}">
        <p14:creationId xmlns:p14="http://schemas.microsoft.com/office/powerpoint/2010/main" val="33335493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9A93B2B-3841-0BD6-18EF-27D4F59831FB}"/>
              </a:ext>
            </a:extLst>
          </p:cNvPr>
          <p:cNvSpPr>
            <a:spLocks noGrp="1"/>
          </p:cNvSpPr>
          <p:nvPr>
            <p:ph type="dt" sz="half" idx="10"/>
          </p:nvPr>
        </p:nvSpPr>
        <p:spPr/>
        <p:txBody>
          <a:bodyPr/>
          <a:lstStyle/>
          <a:p>
            <a:fld id="{64BAFAE5-086F-4F34-8F80-AE709C4B68E4}" type="datetimeFigureOut">
              <a:rPr lang="en-GB" smtClean="0"/>
              <a:t>08/10/2025</a:t>
            </a:fld>
            <a:endParaRPr lang="en-GB"/>
          </a:p>
        </p:txBody>
      </p:sp>
      <p:sp>
        <p:nvSpPr>
          <p:cNvPr id="3" name="Footer Placeholder 2">
            <a:extLst>
              <a:ext uri="{FF2B5EF4-FFF2-40B4-BE49-F238E27FC236}">
                <a16:creationId xmlns:a16="http://schemas.microsoft.com/office/drawing/2014/main" id="{C124E683-9D51-4DED-C098-72C9A2CF8501}"/>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A9871FCC-BD5E-54A8-5A65-00EFB9B766A5}"/>
              </a:ext>
            </a:extLst>
          </p:cNvPr>
          <p:cNvSpPr>
            <a:spLocks noGrp="1"/>
          </p:cNvSpPr>
          <p:nvPr>
            <p:ph type="sldNum" sz="quarter" idx="12"/>
          </p:nvPr>
        </p:nvSpPr>
        <p:spPr/>
        <p:txBody>
          <a:bodyPr/>
          <a:lstStyle/>
          <a:p>
            <a:fld id="{2198D24F-52AF-4EEA-9DCC-F0F225456FFE}" type="slidenum">
              <a:rPr lang="en-GB" smtClean="0"/>
              <a:t>‹#›</a:t>
            </a:fld>
            <a:endParaRPr lang="en-GB"/>
          </a:p>
        </p:txBody>
      </p:sp>
    </p:spTree>
    <p:extLst>
      <p:ext uri="{BB962C8B-B14F-4D97-AF65-F5344CB8AC3E}">
        <p14:creationId xmlns:p14="http://schemas.microsoft.com/office/powerpoint/2010/main" val="14364549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87E1A6-0066-968C-D047-FE7D4DEC962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F3E3D03D-1747-36B8-26C5-46402265915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3EF75094-FA01-0A4E-5B3F-F012FDE0A91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916E027-3BC0-F65F-AA7D-E33B0D8DFB37}"/>
              </a:ext>
            </a:extLst>
          </p:cNvPr>
          <p:cNvSpPr>
            <a:spLocks noGrp="1"/>
          </p:cNvSpPr>
          <p:nvPr>
            <p:ph type="dt" sz="half" idx="10"/>
          </p:nvPr>
        </p:nvSpPr>
        <p:spPr/>
        <p:txBody>
          <a:bodyPr/>
          <a:lstStyle/>
          <a:p>
            <a:fld id="{64BAFAE5-086F-4F34-8F80-AE709C4B68E4}" type="datetimeFigureOut">
              <a:rPr lang="en-GB" smtClean="0"/>
              <a:t>08/10/2025</a:t>
            </a:fld>
            <a:endParaRPr lang="en-GB"/>
          </a:p>
        </p:txBody>
      </p:sp>
      <p:sp>
        <p:nvSpPr>
          <p:cNvPr id="6" name="Footer Placeholder 5">
            <a:extLst>
              <a:ext uri="{FF2B5EF4-FFF2-40B4-BE49-F238E27FC236}">
                <a16:creationId xmlns:a16="http://schemas.microsoft.com/office/drawing/2014/main" id="{FBCD1BDD-0768-88EE-BAD6-CD8EF49B768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B7DAA9D-B0FA-F0BE-F1D8-7B93FB888E5C}"/>
              </a:ext>
            </a:extLst>
          </p:cNvPr>
          <p:cNvSpPr>
            <a:spLocks noGrp="1"/>
          </p:cNvSpPr>
          <p:nvPr>
            <p:ph type="sldNum" sz="quarter" idx="12"/>
          </p:nvPr>
        </p:nvSpPr>
        <p:spPr/>
        <p:txBody>
          <a:bodyPr/>
          <a:lstStyle/>
          <a:p>
            <a:fld id="{2198D24F-52AF-4EEA-9DCC-F0F225456FFE}" type="slidenum">
              <a:rPr lang="en-GB" smtClean="0"/>
              <a:t>‹#›</a:t>
            </a:fld>
            <a:endParaRPr lang="en-GB"/>
          </a:p>
        </p:txBody>
      </p:sp>
    </p:spTree>
    <p:extLst>
      <p:ext uri="{BB962C8B-B14F-4D97-AF65-F5344CB8AC3E}">
        <p14:creationId xmlns:p14="http://schemas.microsoft.com/office/powerpoint/2010/main" val="24614191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9865DA-5F4E-E999-771D-9DA38C1F904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E9AF06A3-208E-9CF1-64B0-AF403217DE2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393FDC2A-0E45-E750-1AD6-BFEF34496E2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413890C-7CE9-5773-F545-A95BB14E6666}"/>
              </a:ext>
            </a:extLst>
          </p:cNvPr>
          <p:cNvSpPr>
            <a:spLocks noGrp="1"/>
          </p:cNvSpPr>
          <p:nvPr>
            <p:ph type="dt" sz="half" idx="10"/>
          </p:nvPr>
        </p:nvSpPr>
        <p:spPr/>
        <p:txBody>
          <a:bodyPr/>
          <a:lstStyle/>
          <a:p>
            <a:fld id="{64BAFAE5-086F-4F34-8F80-AE709C4B68E4}" type="datetimeFigureOut">
              <a:rPr lang="en-GB" smtClean="0"/>
              <a:t>08/10/2025</a:t>
            </a:fld>
            <a:endParaRPr lang="en-GB"/>
          </a:p>
        </p:txBody>
      </p:sp>
      <p:sp>
        <p:nvSpPr>
          <p:cNvPr id="6" name="Footer Placeholder 5">
            <a:extLst>
              <a:ext uri="{FF2B5EF4-FFF2-40B4-BE49-F238E27FC236}">
                <a16:creationId xmlns:a16="http://schemas.microsoft.com/office/drawing/2014/main" id="{CB19168E-8745-05CE-0E3B-F5D550F26D3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34FB345-DD30-9AF4-3051-29DF803D04A3}"/>
              </a:ext>
            </a:extLst>
          </p:cNvPr>
          <p:cNvSpPr>
            <a:spLocks noGrp="1"/>
          </p:cNvSpPr>
          <p:nvPr>
            <p:ph type="sldNum" sz="quarter" idx="12"/>
          </p:nvPr>
        </p:nvSpPr>
        <p:spPr/>
        <p:txBody>
          <a:bodyPr/>
          <a:lstStyle/>
          <a:p>
            <a:fld id="{2198D24F-52AF-4EEA-9DCC-F0F225456FFE}" type="slidenum">
              <a:rPr lang="en-GB" smtClean="0"/>
              <a:t>‹#›</a:t>
            </a:fld>
            <a:endParaRPr lang="en-GB"/>
          </a:p>
        </p:txBody>
      </p:sp>
    </p:spTree>
    <p:extLst>
      <p:ext uri="{BB962C8B-B14F-4D97-AF65-F5344CB8AC3E}">
        <p14:creationId xmlns:p14="http://schemas.microsoft.com/office/powerpoint/2010/main" val="10879819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764C22-A218-73E1-7E63-83906D43C02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D2A5150-2394-9754-CBEF-A72C022FBEB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D8FB072-9EEB-4093-D29D-7EB5F5BDF34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4BAFAE5-086F-4F34-8F80-AE709C4B68E4}" type="datetimeFigureOut">
              <a:rPr lang="en-GB" smtClean="0"/>
              <a:t>08/10/2025</a:t>
            </a:fld>
            <a:endParaRPr lang="en-GB"/>
          </a:p>
        </p:txBody>
      </p:sp>
      <p:sp>
        <p:nvSpPr>
          <p:cNvPr id="5" name="Footer Placeholder 4">
            <a:extLst>
              <a:ext uri="{FF2B5EF4-FFF2-40B4-BE49-F238E27FC236}">
                <a16:creationId xmlns:a16="http://schemas.microsoft.com/office/drawing/2014/main" id="{90F75172-1EA8-8D79-9AA2-BCAD789B663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DC05E0CD-17E9-F6EE-6742-E065B9E82E3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198D24F-52AF-4EEA-9DCC-F0F225456FFE}" type="slidenum">
              <a:rPr lang="en-GB" smtClean="0"/>
              <a:t>‹#›</a:t>
            </a:fld>
            <a:endParaRPr lang="en-GB"/>
          </a:p>
        </p:txBody>
      </p:sp>
    </p:spTree>
    <p:extLst>
      <p:ext uri="{BB962C8B-B14F-4D97-AF65-F5344CB8AC3E}">
        <p14:creationId xmlns:p14="http://schemas.microsoft.com/office/powerpoint/2010/main" val="7204696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4.png"/><Relationship Id="rId5" Type="http://schemas.openxmlformats.org/officeDocument/2006/relationships/image" Target="../media/image12.jpe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4.png"/><Relationship Id="rId5" Type="http://schemas.openxmlformats.org/officeDocument/2006/relationships/image" Target="../media/image12.jpe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4.png"/><Relationship Id="rId5" Type="http://schemas.openxmlformats.org/officeDocument/2006/relationships/image" Target="../media/image13.jpe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8" Type="http://schemas.openxmlformats.org/officeDocument/2006/relationships/hyperlink" Target="https://www.wypartnership.co.uk/publications/icb-placement-strategy" TargetMode="External"/><Relationship Id="rId3" Type="http://schemas.openxmlformats.org/officeDocument/2006/relationships/slideLayout" Target="../slideLayouts/slideLayout13.xml"/><Relationship Id="rId7" Type="http://schemas.openxmlformats.org/officeDocument/2006/relationships/image" Target="../media/image7.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notesSlide" Target="../notesSlides/notesSlide13.xml"/><Relationship Id="rId9"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4.png"/><Relationship Id="rId5" Type="http://schemas.openxmlformats.org/officeDocument/2006/relationships/image" Target="../media/image8.jpe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4.png"/><Relationship Id="rId5" Type="http://schemas.openxmlformats.org/officeDocument/2006/relationships/image" Target="../media/image9.jpe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4.png"/><Relationship Id="rId5" Type="http://schemas.openxmlformats.org/officeDocument/2006/relationships/image" Target="../media/image10.jpe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4.png"/><Relationship Id="rId5" Type="http://schemas.openxmlformats.org/officeDocument/2006/relationships/image" Target="../media/image11.jpe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00BA6-DE9D-C2D9-DCF8-BFDBF2ABFEC9}"/>
              </a:ext>
            </a:extLst>
          </p:cNvPr>
          <p:cNvSpPr>
            <a:spLocks noGrp="1"/>
          </p:cNvSpPr>
          <p:nvPr>
            <p:ph type="ctrTitle"/>
          </p:nvPr>
        </p:nvSpPr>
        <p:spPr>
          <a:xfrm>
            <a:off x="670555" y="2016157"/>
            <a:ext cx="11260188" cy="720346"/>
          </a:xfrm>
        </p:spPr>
        <p:txBody>
          <a:bodyPr>
            <a:normAutofit fontScale="90000"/>
          </a:bodyPr>
          <a:lstStyle/>
          <a:p>
            <a:r>
              <a:rPr lang="en-GB" dirty="0"/>
              <a:t>West Yorkshire Learner Passport</a:t>
            </a:r>
            <a:endParaRPr lang="en-GB" dirty="0">
              <a:solidFill>
                <a:srgbClr val="002060"/>
              </a:solidFill>
            </a:endParaRPr>
          </a:p>
        </p:txBody>
      </p:sp>
      <p:sp>
        <p:nvSpPr>
          <p:cNvPr id="7" name="TextBox 6">
            <a:extLst>
              <a:ext uri="{FF2B5EF4-FFF2-40B4-BE49-F238E27FC236}">
                <a16:creationId xmlns:a16="http://schemas.microsoft.com/office/drawing/2014/main" id="{AA4BE609-336C-7A2F-09E2-1CB4CE9FB962}"/>
              </a:ext>
            </a:extLst>
          </p:cNvPr>
          <p:cNvSpPr txBox="1"/>
          <p:nvPr/>
        </p:nvSpPr>
        <p:spPr>
          <a:xfrm>
            <a:off x="670555" y="2967335"/>
            <a:ext cx="7863846" cy="461665"/>
          </a:xfrm>
          <a:prstGeom prst="rect">
            <a:avLst/>
          </a:prstGeom>
          <a:noFill/>
        </p:spPr>
        <p:txBody>
          <a:bodyPr wrap="square">
            <a:spAutoFit/>
          </a:bodyPr>
          <a:lstStyle/>
          <a:p>
            <a:r>
              <a:rPr lang="en-GB" sz="2400" dirty="0"/>
              <a:t>Guidance for Staff Supporting Students on Placement</a:t>
            </a:r>
          </a:p>
        </p:txBody>
      </p:sp>
      <p:pic>
        <p:nvPicPr>
          <p:cNvPr id="3" name="Picture 2" descr="Thumbnail Image A clean, professional booklet-style mockup titled 'West Yorkshire Learner Passport'. The cover should resemble a CV or personal development document, with a soft NHS-inspired colour palette (light blue, white, and grey). Include three main sections on the front: 'About Me', 'Communication Preferences', and 'Help Me to Thrive'. Use simple icons for each section (e.g., person icon, speech bubble, heart or support hands). The layout should be minimal and modern, suitable for use in a PowerPoint presentation or printed handout.">
            <a:extLst>
              <a:ext uri="{FF2B5EF4-FFF2-40B4-BE49-F238E27FC236}">
                <a16:creationId xmlns:a16="http://schemas.microsoft.com/office/drawing/2014/main" id="{CCA8F722-E4E8-645E-9AAA-3809FEC837D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44882" y="1897911"/>
            <a:ext cx="2833667" cy="2833667"/>
          </a:xfrm>
          <a:prstGeom prst="rect">
            <a:avLst/>
          </a:prstGeom>
          <a:noFill/>
          <a:extLst>
            <a:ext uri="{909E8E84-426E-40DD-AFC4-6F175D3DCCD1}">
              <a14:hiddenFill xmlns:a14="http://schemas.microsoft.com/office/drawing/2010/main">
                <a:solidFill>
                  <a:srgbClr val="FFFFFF"/>
                </a:solidFill>
              </a14:hiddenFill>
            </a:ext>
          </a:extLst>
        </p:spPr>
      </p:pic>
      <p:pic>
        <p:nvPicPr>
          <p:cNvPr id="4" name="Recorded Sound">
            <a:hlinkClick r:id="" action="ppaction://media"/>
            <a:extLst>
              <a:ext uri="{FF2B5EF4-FFF2-40B4-BE49-F238E27FC236}">
                <a16:creationId xmlns:a16="http://schemas.microsoft.com/office/drawing/2014/main" id="{A34BF726-94C1-CF1F-8285-A2871F08690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70555" y="363059"/>
            <a:ext cx="406400" cy="406400"/>
          </a:xfrm>
          <a:prstGeom prst="rect">
            <a:avLst/>
          </a:prstGeom>
        </p:spPr>
      </p:pic>
    </p:spTree>
    <p:extLst>
      <p:ext uri="{BB962C8B-B14F-4D97-AF65-F5344CB8AC3E}">
        <p14:creationId xmlns:p14="http://schemas.microsoft.com/office/powerpoint/2010/main" val="673188182"/>
      </p:ext>
    </p:extLst>
  </p:cSld>
  <p:clrMapOvr>
    <a:masterClrMapping/>
  </p:clrMapOvr>
  <mc:AlternateContent xmlns:mc="http://schemas.openxmlformats.org/markup-compatibility/2006" xmlns:p14="http://schemas.microsoft.com/office/powerpoint/2010/main">
    <mc:Choice Requires="p14">
      <p:transition spd="slow" p14:dur="2000" advTm="80095"/>
    </mc:Choice>
    <mc:Fallback xmlns="">
      <p:transition spd="slow" advTm="800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09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5B18A20-79D4-0E19-34B8-E60A8E231A86}"/>
              </a:ext>
            </a:extLst>
          </p:cNvPr>
          <p:cNvSpPr>
            <a:spLocks noGrp="1"/>
          </p:cNvSpPr>
          <p:nvPr>
            <p:ph type="title"/>
          </p:nvPr>
        </p:nvSpPr>
        <p:spPr>
          <a:xfrm>
            <a:off x="659437" y="435039"/>
            <a:ext cx="7175740" cy="651035"/>
          </a:xfrm>
        </p:spPr>
        <p:txBody>
          <a:bodyPr>
            <a:normAutofit fontScale="90000"/>
          </a:bodyPr>
          <a:lstStyle/>
          <a:p>
            <a:r>
              <a:rPr lang="en-GB" dirty="0"/>
              <a:t>The process from start to finish</a:t>
            </a:r>
          </a:p>
        </p:txBody>
      </p:sp>
      <p:sp>
        <p:nvSpPr>
          <p:cNvPr id="8" name="Content Placeholder 7">
            <a:extLst>
              <a:ext uri="{FF2B5EF4-FFF2-40B4-BE49-F238E27FC236}">
                <a16:creationId xmlns:a16="http://schemas.microsoft.com/office/drawing/2014/main" id="{05190EFB-A4D1-7ED9-B70F-8298D0ECBAF2}"/>
              </a:ext>
            </a:extLst>
          </p:cNvPr>
          <p:cNvSpPr>
            <a:spLocks noGrp="1"/>
          </p:cNvSpPr>
          <p:nvPr>
            <p:ph idx="1"/>
          </p:nvPr>
        </p:nvSpPr>
        <p:spPr>
          <a:xfrm>
            <a:off x="583019" y="1542026"/>
            <a:ext cx="7891129" cy="4667388"/>
          </a:xfrm>
        </p:spPr>
        <p:txBody>
          <a:bodyPr>
            <a:normAutofit/>
          </a:bodyPr>
          <a:lstStyle/>
          <a:p>
            <a:pPr marL="342900" indent="-342900">
              <a:buAutoNum type="arabicPeriod"/>
            </a:pPr>
            <a:r>
              <a:rPr lang="en-GB" b="1" dirty="0"/>
              <a:t>Education Provider </a:t>
            </a:r>
            <a:r>
              <a:rPr lang="en-GB" dirty="0"/>
              <a:t>introduces learner passport </a:t>
            </a:r>
            <a:r>
              <a:rPr lang="en-GB" b="1" dirty="0"/>
              <a:t>to Learner </a:t>
            </a:r>
            <a:r>
              <a:rPr lang="en-GB" dirty="0"/>
              <a:t>with guidance.</a:t>
            </a:r>
          </a:p>
          <a:p>
            <a:pPr marL="342900" indent="-342900">
              <a:buAutoNum type="arabicPeriod"/>
            </a:pPr>
            <a:r>
              <a:rPr lang="en-GB" b="1" dirty="0"/>
              <a:t>Learner </a:t>
            </a:r>
            <a:r>
              <a:rPr lang="en-GB" dirty="0"/>
              <a:t>completes their learner passport (with or without support from </a:t>
            </a:r>
            <a:r>
              <a:rPr lang="en-GB" b="1" dirty="0"/>
              <a:t>Education provider</a:t>
            </a:r>
            <a:r>
              <a:rPr lang="en-GB" dirty="0"/>
              <a:t>)</a:t>
            </a:r>
          </a:p>
          <a:p>
            <a:pPr marL="342900" indent="-342900">
              <a:buAutoNum type="arabicPeriod"/>
            </a:pPr>
            <a:r>
              <a:rPr lang="en-GB" b="1" dirty="0"/>
              <a:t>Education provider </a:t>
            </a:r>
            <a:r>
              <a:rPr lang="en-GB" dirty="0"/>
              <a:t>allocates placement and informs </a:t>
            </a:r>
            <a:r>
              <a:rPr lang="en-GB" b="1" dirty="0"/>
              <a:t>Learner</a:t>
            </a:r>
            <a:r>
              <a:rPr lang="en-GB" dirty="0"/>
              <a:t> of the allocation.</a:t>
            </a:r>
          </a:p>
          <a:p>
            <a:pPr marL="342900" indent="-342900">
              <a:buAutoNum type="arabicPeriod"/>
            </a:pPr>
            <a:r>
              <a:rPr lang="en-GB" dirty="0"/>
              <a:t>The </a:t>
            </a:r>
            <a:r>
              <a:rPr lang="en-GB" b="1" dirty="0"/>
              <a:t>Education provider </a:t>
            </a:r>
            <a:r>
              <a:rPr lang="en-GB" dirty="0"/>
              <a:t>will signpost and support the </a:t>
            </a:r>
            <a:r>
              <a:rPr lang="en-GB" b="1" dirty="0"/>
              <a:t>Learner</a:t>
            </a:r>
            <a:r>
              <a:rPr lang="en-GB" dirty="0"/>
              <a:t> to send the passport to the relevant contact at the placement. In most cases, the </a:t>
            </a:r>
            <a:r>
              <a:rPr lang="en-GB" b="1" dirty="0"/>
              <a:t>Learner</a:t>
            </a:r>
            <a:r>
              <a:rPr lang="en-GB" dirty="0"/>
              <a:t> will contact the placement provider and introduce themselves and ask for the passport to be shared.</a:t>
            </a:r>
          </a:p>
          <a:p>
            <a:pPr marL="342900" indent="-342900">
              <a:buAutoNum type="arabicPeriod"/>
            </a:pPr>
            <a:r>
              <a:rPr lang="en-GB" b="1" dirty="0"/>
              <a:t>Staff supporting learner </a:t>
            </a:r>
            <a:r>
              <a:rPr lang="en-GB" dirty="0"/>
              <a:t>receives the passport</a:t>
            </a:r>
          </a:p>
          <a:p>
            <a:pPr marL="342900" indent="-342900">
              <a:buAutoNum type="arabicPeriod"/>
            </a:pPr>
            <a:endParaRPr lang="en-GB" dirty="0"/>
          </a:p>
        </p:txBody>
      </p:sp>
      <p:pic>
        <p:nvPicPr>
          <p:cNvPr id="6146" name="Picture 2" descr="1,300+ Follow Steps Stock Illustrations, Royalty-Free Vector Graphics &amp;  Clip Art - iStock | Process, Target, Step by step">
            <a:extLst>
              <a:ext uri="{FF2B5EF4-FFF2-40B4-BE49-F238E27FC236}">
                <a16:creationId xmlns:a16="http://schemas.microsoft.com/office/drawing/2014/main" id="{5433D082-65B6-F7B5-1894-83E73E49A11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25909" y="1988289"/>
            <a:ext cx="3110024" cy="2073349"/>
          </a:xfrm>
          <a:prstGeom prst="rect">
            <a:avLst/>
          </a:prstGeom>
          <a:noFill/>
          <a:extLst>
            <a:ext uri="{909E8E84-426E-40DD-AFC4-6F175D3DCCD1}">
              <a14:hiddenFill xmlns:a14="http://schemas.microsoft.com/office/drawing/2010/main">
                <a:solidFill>
                  <a:srgbClr val="FFFFFF"/>
                </a:solidFill>
              </a14:hiddenFill>
            </a:ext>
          </a:extLst>
        </p:spPr>
      </p:pic>
      <p:pic>
        <p:nvPicPr>
          <p:cNvPr id="2" name="Recorded Sound">
            <a:hlinkClick r:id="" action="ppaction://media"/>
            <a:extLst>
              <a:ext uri="{FF2B5EF4-FFF2-40B4-BE49-F238E27FC236}">
                <a16:creationId xmlns:a16="http://schemas.microsoft.com/office/drawing/2014/main" id="{E7CC3BB2-0BB6-0091-C5EB-16E80C61A73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53037" y="223724"/>
            <a:ext cx="406400" cy="406400"/>
          </a:xfrm>
          <a:prstGeom prst="rect">
            <a:avLst/>
          </a:prstGeom>
        </p:spPr>
      </p:pic>
    </p:spTree>
    <p:extLst>
      <p:ext uri="{BB962C8B-B14F-4D97-AF65-F5344CB8AC3E}">
        <p14:creationId xmlns:p14="http://schemas.microsoft.com/office/powerpoint/2010/main" val="930227621"/>
      </p:ext>
    </p:extLst>
  </p:cSld>
  <p:clrMapOvr>
    <a:masterClrMapping/>
  </p:clrMapOvr>
  <mc:AlternateContent xmlns:mc="http://schemas.openxmlformats.org/markup-compatibility/2006">
    <mc:Choice xmlns:p14="http://schemas.microsoft.com/office/powerpoint/2010/main" Requires="p14">
      <p:transition spd="slow" p14:dur="2000" advTm="63283"/>
    </mc:Choice>
    <mc:Fallback>
      <p:transition spd="slow" advTm="632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328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7DE1A8-3DAC-9403-1141-5FF355CF127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9C45CD7C-8C1D-210B-59D2-149446628FA2}"/>
              </a:ext>
            </a:extLst>
          </p:cNvPr>
          <p:cNvSpPr>
            <a:spLocks noGrp="1"/>
          </p:cNvSpPr>
          <p:nvPr>
            <p:ph type="title"/>
          </p:nvPr>
        </p:nvSpPr>
        <p:spPr>
          <a:xfrm>
            <a:off x="964237" y="323068"/>
            <a:ext cx="7175740" cy="651035"/>
          </a:xfrm>
        </p:spPr>
        <p:txBody>
          <a:bodyPr>
            <a:normAutofit fontScale="90000"/>
          </a:bodyPr>
          <a:lstStyle/>
          <a:p>
            <a:r>
              <a:rPr lang="en-GB" dirty="0"/>
              <a:t>The process from start to finish</a:t>
            </a:r>
          </a:p>
        </p:txBody>
      </p:sp>
      <p:sp>
        <p:nvSpPr>
          <p:cNvPr id="8" name="Content Placeholder 7">
            <a:extLst>
              <a:ext uri="{FF2B5EF4-FFF2-40B4-BE49-F238E27FC236}">
                <a16:creationId xmlns:a16="http://schemas.microsoft.com/office/drawing/2014/main" id="{30194CBC-8D8F-B20A-14D8-D00AC87E833B}"/>
              </a:ext>
            </a:extLst>
          </p:cNvPr>
          <p:cNvSpPr>
            <a:spLocks noGrp="1"/>
          </p:cNvSpPr>
          <p:nvPr>
            <p:ph idx="1"/>
          </p:nvPr>
        </p:nvSpPr>
        <p:spPr>
          <a:xfrm>
            <a:off x="583020" y="1542026"/>
            <a:ext cx="7048958" cy="4667388"/>
          </a:xfrm>
        </p:spPr>
        <p:txBody>
          <a:bodyPr/>
          <a:lstStyle/>
          <a:p>
            <a:pPr marL="342900" indent="-342900">
              <a:buFont typeface="+mj-lt"/>
              <a:buAutoNum type="arabicPeriod" startAt="6"/>
            </a:pPr>
            <a:r>
              <a:rPr lang="en-GB" b="1" dirty="0"/>
              <a:t>Staff supporting placement </a:t>
            </a:r>
            <a:r>
              <a:rPr lang="en-GB" dirty="0"/>
              <a:t>reviews the passport and considers any adjustments, asking for appropriate support if required.</a:t>
            </a:r>
          </a:p>
          <a:p>
            <a:pPr marL="342900" indent="-342900">
              <a:buFont typeface="+mj-lt"/>
              <a:buAutoNum type="arabicPeriod" startAt="6"/>
            </a:pPr>
            <a:r>
              <a:rPr lang="en-GB" b="1" dirty="0"/>
              <a:t>Learner </a:t>
            </a:r>
            <a:r>
              <a:rPr lang="en-GB" dirty="0"/>
              <a:t>stars placement, where passport is acknowledged and discussed to support learning.</a:t>
            </a:r>
          </a:p>
          <a:p>
            <a:pPr marL="342900" indent="-342900">
              <a:buFont typeface="+mj-lt"/>
              <a:buAutoNum type="arabicPeriod" startAt="6"/>
            </a:pPr>
            <a:r>
              <a:rPr lang="en-GB" dirty="0"/>
              <a:t>During placement – </a:t>
            </a:r>
            <a:r>
              <a:rPr lang="en-GB" b="1" dirty="0"/>
              <a:t>Learner</a:t>
            </a:r>
            <a:r>
              <a:rPr lang="en-GB" dirty="0"/>
              <a:t> communicates any changes in circumstances.</a:t>
            </a:r>
          </a:p>
          <a:p>
            <a:pPr marL="342900" indent="-342900">
              <a:buFont typeface="+mj-lt"/>
              <a:buAutoNum type="arabicPeriod" startAt="6"/>
            </a:pPr>
            <a:r>
              <a:rPr lang="en-GB" dirty="0"/>
              <a:t>End of placement – </a:t>
            </a:r>
            <a:r>
              <a:rPr lang="en-GB" b="1" dirty="0"/>
              <a:t>Learner</a:t>
            </a:r>
            <a:r>
              <a:rPr lang="en-GB" dirty="0"/>
              <a:t> reviews and updates their passport, identifying strategies they have found useful in preparation for their next placement.</a:t>
            </a:r>
          </a:p>
          <a:p>
            <a:endParaRPr lang="en-GB" dirty="0"/>
          </a:p>
        </p:txBody>
      </p:sp>
      <p:pic>
        <p:nvPicPr>
          <p:cNvPr id="6146" name="Picture 2" descr="1,300+ Follow Steps Stock Illustrations, Royalty-Free Vector Graphics &amp;  Clip Art - iStock | Process, Target, Step by step">
            <a:extLst>
              <a:ext uri="{FF2B5EF4-FFF2-40B4-BE49-F238E27FC236}">
                <a16:creationId xmlns:a16="http://schemas.microsoft.com/office/drawing/2014/main" id="{A7CAAFCA-E801-B5D0-841E-E9C28F9E278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83008" y="1977656"/>
            <a:ext cx="3125972" cy="2083981"/>
          </a:xfrm>
          <a:prstGeom prst="rect">
            <a:avLst/>
          </a:prstGeom>
          <a:noFill/>
          <a:extLst>
            <a:ext uri="{909E8E84-426E-40DD-AFC4-6F175D3DCCD1}">
              <a14:hiddenFill xmlns:a14="http://schemas.microsoft.com/office/drawing/2010/main">
                <a:solidFill>
                  <a:srgbClr val="FFFFFF"/>
                </a:solidFill>
              </a14:hiddenFill>
            </a:ext>
          </a:extLst>
        </p:spPr>
      </p:pic>
      <p:pic>
        <p:nvPicPr>
          <p:cNvPr id="2" name="Recorded Sound">
            <a:hlinkClick r:id="" action="ppaction://media"/>
            <a:extLst>
              <a:ext uri="{FF2B5EF4-FFF2-40B4-BE49-F238E27FC236}">
                <a16:creationId xmlns:a16="http://schemas.microsoft.com/office/drawing/2014/main" id="{79966B64-3DB2-150F-D567-D49BA3B6BEE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53037" y="223724"/>
            <a:ext cx="406400" cy="406400"/>
          </a:xfrm>
          <a:prstGeom prst="rect">
            <a:avLst/>
          </a:prstGeom>
        </p:spPr>
      </p:pic>
    </p:spTree>
    <p:extLst>
      <p:ext uri="{BB962C8B-B14F-4D97-AF65-F5344CB8AC3E}">
        <p14:creationId xmlns:p14="http://schemas.microsoft.com/office/powerpoint/2010/main" val="1053454503"/>
      </p:ext>
    </p:extLst>
  </p:cSld>
  <p:clrMapOvr>
    <a:masterClrMapping/>
  </p:clrMapOvr>
  <mc:AlternateContent xmlns:mc="http://schemas.openxmlformats.org/markup-compatibility/2006">
    <mc:Choice xmlns:p14="http://schemas.microsoft.com/office/powerpoint/2010/main" Requires="p14">
      <p:transition spd="slow" p14:dur="2000" advTm="36060"/>
    </mc:Choice>
    <mc:Fallback>
      <p:transition spd="slow" advTm="360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0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F95756A-3C5C-4D0D-A634-BC34F8BBB75B}"/>
              </a:ext>
            </a:extLst>
          </p:cNvPr>
          <p:cNvSpPr>
            <a:spLocks noGrp="1"/>
          </p:cNvSpPr>
          <p:nvPr>
            <p:ph type="title"/>
          </p:nvPr>
        </p:nvSpPr>
        <p:spPr>
          <a:xfrm>
            <a:off x="838201" y="941215"/>
            <a:ext cx="7175740" cy="651035"/>
          </a:xfrm>
        </p:spPr>
        <p:txBody>
          <a:bodyPr>
            <a:normAutofit fontScale="90000"/>
          </a:bodyPr>
          <a:lstStyle/>
          <a:p>
            <a:r>
              <a:rPr lang="en-GB" dirty="0"/>
              <a:t>Next Steps</a:t>
            </a:r>
          </a:p>
        </p:txBody>
      </p:sp>
      <p:sp>
        <p:nvSpPr>
          <p:cNvPr id="4" name="Content Placeholder 3">
            <a:extLst>
              <a:ext uri="{FF2B5EF4-FFF2-40B4-BE49-F238E27FC236}">
                <a16:creationId xmlns:a16="http://schemas.microsoft.com/office/drawing/2014/main" id="{EA81C703-59D3-4191-7E07-28377D045431}"/>
              </a:ext>
            </a:extLst>
          </p:cNvPr>
          <p:cNvSpPr>
            <a:spLocks noGrp="1"/>
          </p:cNvSpPr>
          <p:nvPr>
            <p:ph idx="1"/>
          </p:nvPr>
        </p:nvSpPr>
        <p:spPr>
          <a:xfrm>
            <a:off x="838201" y="2073349"/>
            <a:ext cx="6194424" cy="3700416"/>
          </a:xfrm>
        </p:spPr>
        <p:txBody>
          <a:bodyPr/>
          <a:lstStyle/>
          <a:p>
            <a:pPr marL="285750" indent="-285750">
              <a:buFont typeface="Arial" panose="020B0604020202020204" pitchFamily="34" charset="0"/>
              <a:buChar char="•"/>
            </a:pPr>
            <a:r>
              <a:rPr lang="en-GB" dirty="0"/>
              <a:t>Continue to raise awareness of the West Yorkshire Learner Passport</a:t>
            </a:r>
          </a:p>
          <a:p>
            <a:pPr marL="285750" indent="-285750">
              <a:buFont typeface="Arial" panose="020B0604020202020204" pitchFamily="34" charset="0"/>
              <a:buChar char="•"/>
            </a:pPr>
            <a:r>
              <a:rPr lang="en-GB" dirty="0"/>
              <a:t>Review progress early next year, receiving feedback from educators, learners and education providers.</a:t>
            </a:r>
          </a:p>
          <a:p>
            <a:pPr marL="285750" indent="-285750">
              <a:buFont typeface="Arial" panose="020B0604020202020204" pitchFamily="34" charset="0"/>
              <a:buChar char="•"/>
            </a:pPr>
            <a:r>
              <a:rPr lang="en-GB" dirty="0"/>
              <a:t>Recorded PowerPoint available to support implementation.</a:t>
            </a:r>
          </a:p>
          <a:p>
            <a:pPr marL="285750" indent="-285750">
              <a:buFont typeface="Arial" panose="020B0604020202020204" pitchFamily="34" charset="0"/>
              <a:buChar char="•"/>
            </a:pPr>
            <a:r>
              <a:rPr lang="en-GB" dirty="0"/>
              <a:t>Video highlighting purpose and benefits of the Learner passport from Fatima Khan-Shah, West Yorkshire Inclusivity Champion. Made available in same location.</a:t>
            </a:r>
          </a:p>
          <a:p>
            <a:pPr marL="285750" indent="-285750">
              <a:buFont typeface="Arial" panose="020B0604020202020204" pitchFamily="34" charset="0"/>
              <a:buChar char="•"/>
            </a:pPr>
            <a:endParaRPr lang="en-GB" dirty="0"/>
          </a:p>
        </p:txBody>
      </p:sp>
      <p:pic>
        <p:nvPicPr>
          <p:cNvPr id="7170" name="Picture 2" descr="7,900+ Next Steps Stock Photos, Pictures &amp; Royalty-Free Images - iStock |  Steps, Next steps blue, Next steps icon">
            <a:extLst>
              <a:ext uri="{FF2B5EF4-FFF2-40B4-BE49-F238E27FC236}">
                <a16:creationId xmlns:a16="http://schemas.microsoft.com/office/drawing/2014/main" id="{BCB03639-8A5D-80C0-FAD4-AECE10A2C90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2461"/>
          <a:stretch/>
        </p:blipFill>
        <p:spPr bwMode="auto">
          <a:xfrm>
            <a:off x="8556202" y="2073349"/>
            <a:ext cx="2532627" cy="2323052"/>
          </a:xfrm>
          <a:prstGeom prst="rect">
            <a:avLst/>
          </a:prstGeom>
          <a:noFill/>
          <a:extLst>
            <a:ext uri="{909E8E84-426E-40DD-AFC4-6F175D3DCCD1}">
              <a14:hiddenFill xmlns:a14="http://schemas.microsoft.com/office/drawing/2010/main">
                <a:solidFill>
                  <a:srgbClr val="FFFFFF"/>
                </a:solidFill>
              </a14:hiddenFill>
            </a:ext>
          </a:extLst>
        </p:spPr>
      </p:pic>
      <p:pic>
        <p:nvPicPr>
          <p:cNvPr id="2" name="Recorded Sound">
            <a:hlinkClick r:id="" action="ppaction://media"/>
            <a:extLst>
              <a:ext uri="{FF2B5EF4-FFF2-40B4-BE49-F238E27FC236}">
                <a16:creationId xmlns:a16="http://schemas.microsoft.com/office/drawing/2014/main" id="{58F88B93-E35F-C7FE-821C-18EE76DCE6E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53572" y="294266"/>
            <a:ext cx="406400" cy="406400"/>
          </a:xfrm>
          <a:prstGeom prst="rect">
            <a:avLst/>
          </a:prstGeom>
        </p:spPr>
      </p:pic>
    </p:spTree>
    <p:extLst>
      <p:ext uri="{BB962C8B-B14F-4D97-AF65-F5344CB8AC3E}">
        <p14:creationId xmlns:p14="http://schemas.microsoft.com/office/powerpoint/2010/main" val="1383434224"/>
      </p:ext>
    </p:extLst>
  </p:cSld>
  <p:clrMapOvr>
    <a:masterClrMapping/>
  </p:clrMapOvr>
  <mc:AlternateContent xmlns:mc="http://schemas.openxmlformats.org/markup-compatibility/2006">
    <mc:Choice xmlns:p14="http://schemas.microsoft.com/office/powerpoint/2010/main" Requires="p14">
      <p:transition spd="slow" p14:dur="2000" advTm="45892"/>
    </mc:Choice>
    <mc:Fallback>
      <p:transition spd="slow" advTm="458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89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26E0734-5B59-A617-12F8-BC5FC67A6B03}"/>
              </a:ext>
            </a:extLst>
          </p:cNvPr>
          <p:cNvSpPr>
            <a:spLocks noGrp="1"/>
          </p:cNvSpPr>
          <p:nvPr>
            <p:ph type="title"/>
          </p:nvPr>
        </p:nvSpPr>
        <p:spPr>
          <a:xfrm>
            <a:off x="678712" y="484015"/>
            <a:ext cx="7175740" cy="651035"/>
          </a:xfrm>
        </p:spPr>
        <p:txBody>
          <a:bodyPr>
            <a:normAutofit fontScale="90000"/>
          </a:bodyPr>
          <a:lstStyle/>
          <a:p>
            <a:r>
              <a:rPr lang="en-GB" dirty="0"/>
              <a:t>Resources to support you</a:t>
            </a:r>
          </a:p>
        </p:txBody>
      </p:sp>
      <p:pic>
        <p:nvPicPr>
          <p:cNvPr id="6" name="Picture 5">
            <a:extLst>
              <a:ext uri="{FF2B5EF4-FFF2-40B4-BE49-F238E27FC236}">
                <a16:creationId xmlns:a16="http://schemas.microsoft.com/office/drawing/2014/main" id="{C1A52E76-0C51-D239-5A1D-4660FCEAE4E6}"/>
              </a:ext>
            </a:extLst>
          </p:cNvPr>
          <p:cNvPicPr>
            <a:picLocks noChangeAspect="1"/>
          </p:cNvPicPr>
          <p:nvPr/>
        </p:nvPicPr>
        <p:blipFill>
          <a:blip r:embed="rId5"/>
          <a:stretch>
            <a:fillRect/>
          </a:stretch>
        </p:blipFill>
        <p:spPr>
          <a:xfrm>
            <a:off x="705379" y="1578792"/>
            <a:ext cx="2255873" cy="3194708"/>
          </a:xfrm>
          <a:prstGeom prst="rect">
            <a:avLst/>
          </a:prstGeom>
        </p:spPr>
      </p:pic>
      <p:pic>
        <p:nvPicPr>
          <p:cNvPr id="8" name="Picture 7">
            <a:extLst>
              <a:ext uri="{FF2B5EF4-FFF2-40B4-BE49-F238E27FC236}">
                <a16:creationId xmlns:a16="http://schemas.microsoft.com/office/drawing/2014/main" id="{8F92A2C3-48A3-212B-0AC8-5D24620AF5E1}"/>
              </a:ext>
            </a:extLst>
          </p:cNvPr>
          <p:cNvPicPr>
            <a:picLocks noChangeAspect="1"/>
          </p:cNvPicPr>
          <p:nvPr/>
        </p:nvPicPr>
        <p:blipFill>
          <a:blip r:embed="rId6"/>
          <a:stretch>
            <a:fillRect/>
          </a:stretch>
        </p:blipFill>
        <p:spPr>
          <a:xfrm>
            <a:off x="3243760" y="1551002"/>
            <a:ext cx="2363165" cy="3222498"/>
          </a:xfrm>
          <a:prstGeom prst="rect">
            <a:avLst/>
          </a:prstGeom>
        </p:spPr>
      </p:pic>
      <p:pic>
        <p:nvPicPr>
          <p:cNvPr id="10" name="Picture 9">
            <a:extLst>
              <a:ext uri="{FF2B5EF4-FFF2-40B4-BE49-F238E27FC236}">
                <a16:creationId xmlns:a16="http://schemas.microsoft.com/office/drawing/2014/main" id="{B429FBB1-D7E1-2228-2B65-56B0536D0846}"/>
              </a:ext>
            </a:extLst>
          </p:cNvPr>
          <p:cNvPicPr>
            <a:picLocks noChangeAspect="1"/>
          </p:cNvPicPr>
          <p:nvPr/>
        </p:nvPicPr>
        <p:blipFill>
          <a:blip r:embed="rId7"/>
          <a:stretch>
            <a:fillRect/>
          </a:stretch>
        </p:blipFill>
        <p:spPr>
          <a:xfrm>
            <a:off x="809663" y="4901835"/>
            <a:ext cx="1723139" cy="1723139"/>
          </a:xfrm>
          <a:prstGeom prst="rect">
            <a:avLst/>
          </a:prstGeom>
        </p:spPr>
      </p:pic>
      <p:sp>
        <p:nvSpPr>
          <p:cNvPr id="11" name="TextBox 10">
            <a:extLst>
              <a:ext uri="{FF2B5EF4-FFF2-40B4-BE49-F238E27FC236}">
                <a16:creationId xmlns:a16="http://schemas.microsoft.com/office/drawing/2014/main" id="{2292B0A7-E90C-832E-76F8-A355D8FF7372}"/>
              </a:ext>
            </a:extLst>
          </p:cNvPr>
          <p:cNvSpPr txBox="1"/>
          <p:nvPr/>
        </p:nvSpPr>
        <p:spPr>
          <a:xfrm>
            <a:off x="2849526" y="5106872"/>
            <a:ext cx="2757399" cy="1200329"/>
          </a:xfrm>
          <a:prstGeom prst="rect">
            <a:avLst/>
          </a:prstGeom>
          <a:noFill/>
        </p:spPr>
        <p:txBody>
          <a:bodyPr wrap="square" rtlCol="0">
            <a:spAutoFit/>
          </a:bodyPr>
          <a:lstStyle/>
          <a:p>
            <a:r>
              <a:rPr lang="en-GB" dirty="0">
                <a:hlinkClick r:id="rId8"/>
              </a:rPr>
              <a:t>West Yorkshire ICB Placement Strategy :: West Yorkshire Health &amp; Care Partnership</a:t>
            </a:r>
            <a:endParaRPr lang="en-GB" dirty="0"/>
          </a:p>
        </p:txBody>
      </p:sp>
      <p:sp>
        <p:nvSpPr>
          <p:cNvPr id="15" name="Rectangle: Rounded Corners 14">
            <a:extLst>
              <a:ext uri="{FF2B5EF4-FFF2-40B4-BE49-F238E27FC236}">
                <a16:creationId xmlns:a16="http://schemas.microsoft.com/office/drawing/2014/main" id="{880BAEA0-E1E1-8F38-BE38-227FCF5AE8B9}"/>
              </a:ext>
            </a:extLst>
          </p:cNvPr>
          <p:cNvSpPr/>
          <p:nvPr/>
        </p:nvSpPr>
        <p:spPr>
          <a:xfrm>
            <a:off x="6730410" y="1751384"/>
            <a:ext cx="4242391" cy="142476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a:t>Video – Link to follow</a:t>
            </a:r>
          </a:p>
        </p:txBody>
      </p:sp>
      <p:sp>
        <p:nvSpPr>
          <p:cNvPr id="16" name="Rectangle: Rounded Corners 15">
            <a:extLst>
              <a:ext uri="{FF2B5EF4-FFF2-40B4-BE49-F238E27FC236}">
                <a16:creationId xmlns:a16="http://schemas.microsoft.com/office/drawing/2014/main" id="{6643E578-B7D5-94C3-523F-9378FE700CF9}"/>
              </a:ext>
            </a:extLst>
          </p:cNvPr>
          <p:cNvSpPr/>
          <p:nvPr/>
        </p:nvSpPr>
        <p:spPr>
          <a:xfrm>
            <a:off x="6730410" y="3477073"/>
            <a:ext cx="4242391" cy="142476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a:t>Recorded Presentation – Link to follow</a:t>
            </a:r>
          </a:p>
        </p:txBody>
      </p:sp>
      <p:pic>
        <p:nvPicPr>
          <p:cNvPr id="2" name="Recorded Sound">
            <a:hlinkClick r:id="" action="ppaction://media"/>
            <a:extLst>
              <a:ext uri="{FF2B5EF4-FFF2-40B4-BE49-F238E27FC236}">
                <a16:creationId xmlns:a16="http://schemas.microsoft.com/office/drawing/2014/main" id="{CEACFA28-098C-5851-F7E3-A4C52CCFCA78}"/>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255379" y="280815"/>
            <a:ext cx="406400" cy="406400"/>
          </a:xfrm>
          <a:prstGeom prst="rect">
            <a:avLst/>
          </a:prstGeom>
        </p:spPr>
      </p:pic>
    </p:spTree>
    <p:extLst>
      <p:ext uri="{BB962C8B-B14F-4D97-AF65-F5344CB8AC3E}">
        <p14:creationId xmlns:p14="http://schemas.microsoft.com/office/powerpoint/2010/main" val="3448698017"/>
      </p:ext>
    </p:extLst>
  </p:cSld>
  <p:clrMapOvr>
    <a:masterClrMapping/>
  </p:clrMapOvr>
  <mc:AlternateContent xmlns:mc="http://schemas.openxmlformats.org/markup-compatibility/2006">
    <mc:Choice xmlns:p14="http://schemas.microsoft.com/office/powerpoint/2010/main" Requires="p14">
      <p:transition spd="slow" p14:dur="2000" advTm="30172"/>
    </mc:Choice>
    <mc:Fallback>
      <p:transition spd="slow" advTm="301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17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338A3E6-9720-95AE-F60E-207201FEF950}"/>
              </a:ext>
            </a:extLst>
          </p:cNvPr>
          <p:cNvSpPr>
            <a:spLocks noGrp="1"/>
          </p:cNvSpPr>
          <p:nvPr>
            <p:ph type="title"/>
          </p:nvPr>
        </p:nvSpPr>
        <p:spPr>
          <a:xfrm>
            <a:off x="590190" y="572825"/>
            <a:ext cx="7175740" cy="651035"/>
          </a:xfrm>
        </p:spPr>
        <p:txBody>
          <a:bodyPr>
            <a:normAutofit fontScale="90000"/>
          </a:bodyPr>
          <a:lstStyle/>
          <a:p>
            <a:r>
              <a:rPr lang="en-GB" dirty="0"/>
              <a:t>Purpose of this session</a:t>
            </a:r>
          </a:p>
        </p:txBody>
      </p:sp>
      <p:sp>
        <p:nvSpPr>
          <p:cNvPr id="4" name="Content Placeholder 3">
            <a:extLst>
              <a:ext uri="{FF2B5EF4-FFF2-40B4-BE49-F238E27FC236}">
                <a16:creationId xmlns:a16="http://schemas.microsoft.com/office/drawing/2014/main" id="{30C4E925-61EC-380D-37B8-BA9C8D1D8242}"/>
              </a:ext>
            </a:extLst>
          </p:cNvPr>
          <p:cNvSpPr>
            <a:spLocks noGrp="1"/>
          </p:cNvSpPr>
          <p:nvPr>
            <p:ph idx="1"/>
          </p:nvPr>
        </p:nvSpPr>
        <p:spPr>
          <a:xfrm>
            <a:off x="498541" y="1680329"/>
            <a:ext cx="7359038" cy="4279328"/>
          </a:xfrm>
        </p:spPr>
        <p:txBody>
          <a:bodyPr>
            <a:normAutofit/>
          </a:bodyPr>
          <a:lstStyle/>
          <a:p>
            <a:pPr marL="285750" indent="-285750">
              <a:buFont typeface="Arial" panose="020B0604020202020204" pitchFamily="34" charset="0"/>
              <a:buChar char="•"/>
            </a:pPr>
            <a:r>
              <a:rPr lang="en-GB" sz="2000" dirty="0"/>
              <a:t>Provide an overview of what the passport is – and what it is not</a:t>
            </a:r>
          </a:p>
          <a:p>
            <a:pPr marL="285750" indent="-285750">
              <a:buFont typeface="Arial" panose="020B0604020202020204" pitchFamily="34" charset="0"/>
              <a:buChar char="•"/>
            </a:pPr>
            <a:r>
              <a:rPr lang="en-GB" sz="2000" dirty="0"/>
              <a:t>Outline the content of the passport and where to access it</a:t>
            </a:r>
          </a:p>
          <a:p>
            <a:pPr marL="285750" indent="-285750">
              <a:buFont typeface="Arial" panose="020B0604020202020204" pitchFamily="34" charset="0"/>
              <a:buChar char="•"/>
            </a:pPr>
            <a:r>
              <a:rPr lang="en-GB" sz="2000" dirty="0"/>
              <a:t>Clarify responsibilities:</a:t>
            </a:r>
          </a:p>
          <a:p>
            <a:pPr marL="1028700" lvl="1" indent="-342900">
              <a:buFont typeface="Courier New" panose="02070309020205020404" pitchFamily="49" charset="0"/>
              <a:buChar char="o"/>
            </a:pPr>
            <a:r>
              <a:rPr lang="en-GB" sz="2000" dirty="0"/>
              <a:t>Learners</a:t>
            </a:r>
          </a:p>
          <a:p>
            <a:pPr marL="1028700" lvl="1" indent="-342900">
              <a:buFont typeface="Courier New" panose="02070309020205020404" pitchFamily="49" charset="0"/>
              <a:buChar char="o"/>
            </a:pPr>
            <a:r>
              <a:rPr lang="en-GB" sz="2000" dirty="0"/>
              <a:t>Education providers</a:t>
            </a:r>
          </a:p>
          <a:p>
            <a:pPr marL="1028700" lvl="1" indent="-342900">
              <a:buFont typeface="Courier New" panose="02070309020205020404" pitchFamily="49" charset="0"/>
              <a:buChar char="o"/>
            </a:pPr>
            <a:r>
              <a:rPr lang="en-GB" sz="2000" dirty="0"/>
              <a:t>Staff supporting learners on placement.</a:t>
            </a:r>
          </a:p>
          <a:p>
            <a:endParaRPr lang="en-GB" sz="2000" dirty="0"/>
          </a:p>
          <a:p>
            <a:pPr marL="285750" indent="-285750">
              <a:buFont typeface="Arial" panose="020B0604020202020204" pitchFamily="34" charset="0"/>
              <a:buChar char="•"/>
            </a:pPr>
            <a:r>
              <a:rPr lang="en-GB" sz="2000" dirty="0"/>
              <a:t>Walk through the full process from start to finish</a:t>
            </a:r>
          </a:p>
          <a:p>
            <a:pPr marL="285750" indent="-285750">
              <a:buFont typeface="Arial" panose="020B0604020202020204" pitchFamily="34" charset="0"/>
              <a:buChar char="•"/>
            </a:pPr>
            <a:r>
              <a:rPr lang="en-GB" sz="2000" dirty="0"/>
              <a:t>Next steps</a:t>
            </a:r>
          </a:p>
          <a:p>
            <a:pPr marL="285750" indent="-285750">
              <a:buFont typeface="Arial" panose="020B0604020202020204" pitchFamily="34" charset="0"/>
              <a:buChar char="•"/>
            </a:pPr>
            <a:r>
              <a:rPr lang="en-GB" sz="2000" dirty="0"/>
              <a:t>Share additional resources and support available.</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p:txBody>
      </p:sp>
      <p:pic>
        <p:nvPicPr>
          <p:cNvPr id="5" name="Picture 4" descr="Thumbnail Image A clean, professional booklet-style mockup titled 'West Yorkshire Learner Passport'. The cover should resemble a CV or personal development document, with a soft NHS-inspired colour palette (light blue, white, and grey). Include three main sections on the front: 'About Me', 'Communication Preferences', and 'Help Me to Thrive'. Use simple icons for each section (e.g., person icon, speech bubble, heart or support hands). The layout should be minimal and modern, suitable for use in a PowerPoint presentation or printed handout.">
            <a:extLst>
              <a:ext uri="{FF2B5EF4-FFF2-40B4-BE49-F238E27FC236}">
                <a16:creationId xmlns:a16="http://schemas.microsoft.com/office/drawing/2014/main" id="{477E730B-74C2-5948-0D8E-09318CD2F45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44882" y="2012166"/>
            <a:ext cx="2833667" cy="2833667"/>
          </a:xfrm>
          <a:prstGeom prst="rect">
            <a:avLst/>
          </a:prstGeom>
          <a:noFill/>
          <a:extLst>
            <a:ext uri="{909E8E84-426E-40DD-AFC4-6F175D3DCCD1}">
              <a14:hiddenFill xmlns:a14="http://schemas.microsoft.com/office/drawing/2010/main">
                <a:solidFill>
                  <a:srgbClr val="FFFFFF"/>
                </a:solidFill>
              </a14:hiddenFill>
            </a:ext>
          </a:extLst>
        </p:spPr>
      </p:pic>
      <p:pic>
        <p:nvPicPr>
          <p:cNvPr id="2" name="Recorded Sound">
            <a:hlinkClick r:id="" action="ppaction://media"/>
            <a:extLst>
              <a:ext uri="{FF2B5EF4-FFF2-40B4-BE49-F238E27FC236}">
                <a16:creationId xmlns:a16="http://schemas.microsoft.com/office/drawing/2014/main" id="{707526A6-DFF3-CA92-E05F-EE1945FA995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95341" y="166425"/>
            <a:ext cx="406400" cy="406400"/>
          </a:xfrm>
          <a:prstGeom prst="rect">
            <a:avLst/>
          </a:prstGeom>
        </p:spPr>
      </p:pic>
    </p:spTree>
    <p:extLst>
      <p:ext uri="{BB962C8B-B14F-4D97-AF65-F5344CB8AC3E}">
        <p14:creationId xmlns:p14="http://schemas.microsoft.com/office/powerpoint/2010/main" val="2883502760"/>
      </p:ext>
    </p:extLst>
  </p:cSld>
  <p:clrMapOvr>
    <a:masterClrMapping/>
  </p:clrMapOvr>
  <mc:AlternateContent xmlns:mc="http://schemas.openxmlformats.org/markup-compatibility/2006" xmlns:p14="http://schemas.microsoft.com/office/powerpoint/2010/main">
    <mc:Choice Requires="p14">
      <p:transition spd="slow" p14:dur="2000" advTm="37673"/>
    </mc:Choice>
    <mc:Fallback xmlns="">
      <p:transition spd="slow" advTm="376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67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0999355-F41F-E8DE-A33B-3762F6EE6E6C}"/>
              </a:ext>
            </a:extLst>
          </p:cNvPr>
          <p:cNvSpPr>
            <a:spLocks noGrp="1"/>
          </p:cNvSpPr>
          <p:nvPr>
            <p:ph type="title"/>
          </p:nvPr>
        </p:nvSpPr>
        <p:spPr>
          <a:xfrm>
            <a:off x="629588" y="799238"/>
            <a:ext cx="7175740" cy="651035"/>
          </a:xfrm>
        </p:spPr>
        <p:txBody>
          <a:bodyPr>
            <a:normAutofit fontScale="90000"/>
          </a:bodyPr>
          <a:lstStyle/>
          <a:p>
            <a:r>
              <a:rPr lang="en-GB" dirty="0"/>
              <a:t>What is the Learner Passport</a:t>
            </a:r>
          </a:p>
        </p:txBody>
      </p:sp>
      <p:sp>
        <p:nvSpPr>
          <p:cNvPr id="4" name="Content Placeholder 3">
            <a:extLst>
              <a:ext uri="{FF2B5EF4-FFF2-40B4-BE49-F238E27FC236}">
                <a16:creationId xmlns:a16="http://schemas.microsoft.com/office/drawing/2014/main" id="{89D6D531-0BA1-671B-9636-0FB69462CB57}"/>
              </a:ext>
            </a:extLst>
          </p:cNvPr>
          <p:cNvSpPr>
            <a:spLocks noGrp="1"/>
          </p:cNvSpPr>
          <p:nvPr>
            <p:ph idx="1"/>
          </p:nvPr>
        </p:nvSpPr>
        <p:spPr>
          <a:xfrm>
            <a:off x="772591" y="1932252"/>
            <a:ext cx="6194424" cy="4126510"/>
          </a:xfrm>
        </p:spPr>
        <p:txBody>
          <a:bodyPr>
            <a:normAutofit fontScale="85000" lnSpcReduction="10000"/>
          </a:bodyPr>
          <a:lstStyle/>
          <a:p>
            <a:pPr marL="285750" lvl="0" indent="-285750">
              <a:buFont typeface="Arial" panose="020B0604020202020204" pitchFamily="34" charset="0"/>
              <a:buChar char="•"/>
            </a:pPr>
            <a:r>
              <a:rPr lang="en-GB" sz="2000" dirty="0"/>
              <a:t>It is a learner-owned document.</a:t>
            </a:r>
          </a:p>
          <a:p>
            <a:pPr marL="285750" lvl="0" indent="-285750">
              <a:buFont typeface="Arial" panose="020B0604020202020204" pitchFamily="34" charset="0"/>
              <a:buChar char="•"/>
            </a:pPr>
            <a:r>
              <a:rPr lang="en-GB" sz="2000" dirty="0"/>
              <a:t>Designed so learners can introduce themselves and highlight any health or wellbeing considerations prior to the placement start date. </a:t>
            </a:r>
          </a:p>
          <a:p>
            <a:pPr marL="285750" lvl="0" indent="-285750">
              <a:buFont typeface="Arial" panose="020B0604020202020204" pitchFamily="34" charset="0"/>
              <a:buChar char="•"/>
            </a:pPr>
            <a:r>
              <a:rPr lang="en-GB" sz="2000" dirty="0"/>
              <a:t>It can also guide initial placement meetings and mid point reviews.</a:t>
            </a:r>
          </a:p>
          <a:p>
            <a:pPr marL="285750" lvl="0" indent="-285750">
              <a:buFont typeface="Arial" panose="020B0604020202020204" pitchFamily="34" charset="0"/>
              <a:buChar char="•"/>
            </a:pPr>
            <a:r>
              <a:rPr lang="en-GB" sz="2000" dirty="0"/>
              <a:t>Not mandatory and cannot be enforced. </a:t>
            </a:r>
          </a:p>
          <a:p>
            <a:pPr marL="285750" lvl="0" indent="-285750">
              <a:buFont typeface="Arial" panose="020B0604020202020204" pitchFamily="34" charset="0"/>
              <a:buChar char="•"/>
            </a:pPr>
            <a:r>
              <a:rPr lang="en-GB" sz="2000" dirty="0"/>
              <a:t>Learners will decide what they feel comfortable to share.</a:t>
            </a:r>
          </a:p>
          <a:p>
            <a:pPr marL="285750" lvl="0" indent="-285750">
              <a:buFont typeface="Arial" panose="020B0604020202020204" pitchFamily="34" charset="0"/>
              <a:buChar char="•"/>
            </a:pPr>
            <a:r>
              <a:rPr lang="en-GB" sz="2000" dirty="0"/>
              <a:t>For every learner </a:t>
            </a:r>
          </a:p>
          <a:p>
            <a:pPr marL="285750" lvl="0" indent="-285750">
              <a:buFont typeface="Arial" panose="020B0604020202020204" pitchFamily="34" charset="0"/>
              <a:buChar char="•"/>
            </a:pPr>
            <a:r>
              <a:rPr lang="en-GB" sz="2000" dirty="0"/>
              <a:t>Developed by the system, to benefit the system.</a:t>
            </a:r>
          </a:p>
          <a:p>
            <a:pPr marL="285750" lvl="0" indent="-285750">
              <a:buFont typeface="Arial" panose="020B0604020202020204" pitchFamily="34" charset="0"/>
              <a:buChar char="•"/>
            </a:pPr>
            <a:endParaRPr lang="en-GB" dirty="0"/>
          </a:p>
          <a:p>
            <a:pPr marL="285750" lvl="0" indent="-285750">
              <a:buFont typeface="Arial" panose="020B0604020202020204" pitchFamily="34" charset="0"/>
              <a:buChar char="•"/>
            </a:pPr>
            <a:endParaRPr lang="en-GB" dirty="0"/>
          </a:p>
          <a:p>
            <a:endParaRPr lang="en-GB" dirty="0"/>
          </a:p>
        </p:txBody>
      </p:sp>
      <p:pic>
        <p:nvPicPr>
          <p:cNvPr id="9" name="Picture 8">
            <a:extLst>
              <a:ext uri="{FF2B5EF4-FFF2-40B4-BE49-F238E27FC236}">
                <a16:creationId xmlns:a16="http://schemas.microsoft.com/office/drawing/2014/main" id="{961D43AC-648D-6311-CDE9-F65D8FCC4F23}"/>
              </a:ext>
            </a:extLst>
          </p:cNvPr>
          <p:cNvPicPr>
            <a:picLocks noChangeAspect="1"/>
          </p:cNvPicPr>
          <p:nvPr/>
        </p:nvPicPr>
        <p:blipFill>
          <a:blip r:embed="rId5"/>
          <a:stretch>
            <a:fillRect/>
          </a:stretch>
        </p:blipFill>
        <p:spPr>
          <a:xfrm>
            <a:off x="8166835" y="1932252"/>
            <a:ext cx="2683830" cy="2642884"/>
          </a:xfrm>
          <a:prstGeom prst="rect">
            <a:avLst/>
          </a:prstGeom>
        </p:spPr>
      </p:pic>
      <p:pic>
        <p:nvPicPr>
          <p:cNvPr id="2" name="Recorded Sound">
            <a:hlinkClick r:id="" action="ppaction://media"/>
            <a:extLst>
              <a:ext uri="{FF2B5EF4-FFF2-40B4-BE49-F238E27FC236}">
                <a16:creationId xmlns:a16="http://schemas.microsoft.com/office/drawing/2014/main" id="{5AD03795-929C-DC18-8FF4-F00C8C47D81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23188" y="317259"/>
            <a:ext cx="406400" cy="406400"/>
          </a:xfrm>
          <a:prstGeom prst="rect">
            <a:avLst/>
          </a:prstGeom>
        </p:spPr>
      </p:pic>
    </p:spTree>
    <p:extLst>
      <p:ext uri="{BB962C8B-B14F-4D97-AF65-F5344CB8AC3E}">
        <p14:creationId xmlns:p14="http://schemas.microsoft.com/office/powerpoint/2010/main" val="2119996361"/>
      </p:ext>
    </p:extLst>
  </p:cSld>
  <p:clrMapOvr>
    <a:masterClrMapping/>
  </p:clrMapOvr>
  <mc:AlternateContent xmlns:mc="http://schemas.openxmlformats.org/markup-compatibility/2006" xmlns:p14="http://schemas.microsoft.com/office/powerpoint/2010/main">
    <mc:Choice Requires="p14">
      <p:transition spd="slow" p14:dur="2000" advTm="71039"/>
    </mc:Choice>
    <mc:Fallback xmlns="">
      <p:transition spd="slow" advTm="710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103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BEA835F-E71E-F514-6105-8B5FC4623A8F}"/>
              </a:ext>
            </a:extLst>
          </p:cNvPr>
          <p:cNvSpPr>
            <a:spLocks noGrp="1"/>
          </p:cNvSpPr>
          <p:nvPr>
            <p:ph type="title"/>
          </p:nvPr>
        </p:nvSpPr>
        <p:spPr>
          <a:xfrm>
            <a:off x="838201" y="967621"/>
            <a:ext cx="7175740" cy="651035"/>
          </a:xfrm>
        </p:spPr>
        <p:txBody>
          <a:bodyPr>
            <a:normAutofit fontScale="90000"/>
          </a:bodyPr>
          <a:lstStyle/>
          <a:p>
            <a:r>
              <a:rPr lang="en-GB" dirty="0"/>
              <a:t>What the Learner passport is not</a:t>
            </a:r>
          </a:p>
        </p:txBody>
      </p:sp>
      <p:sp>
        <p:nvSpPr>
          <p:cNvPr id="4" name="Content Placeholder 3">
            <a:extLst>
              <a:ext uri="{FF2B5EF4-FFF2-40B4-BE49-F238E27FC236}">
                <a16:creationId xmlns:a16="http://schemas.microsoft.com/office/drawing/2014/main" id="{E414DF02-1446-1572-64A3-94E0B8D32206}"/>
              </a:ext>
            </a:extLst>
          </p:cNvPr>
          <p:cNvSpPr>
            <a:spLocks noGrp="1"/>
          </p:cNvSpPr>
          <p:nvPr>
            <p:ph idx="1"/>
          </p:nvPr>
        </p:nvSpPr>
        <p:spPr>
          <a:xfrm>
            <a:off x="838201" y="2189963"/>
            <a:ext cx="6194424" cy="3700416"/>
          </a:xfrm>
        </p:spPr>
        <p:txBody>
          <a:bodyPr/>
          <a:lstStyle/>
          <a:p>
            <a:pPr marL="285750" lvl="0" indent="-285750">
              <a:buFont typeface="Arial" panose="020B0604020202020204" pitchFamily="34" charset="0"/>
              <a:buChar char="•"/>
            </a:pPr>
            <a:r>
              <a:rPr lang="en-GB" sz="2000" dirty="0"/>
              <a:t>This is an information document not a request document.</a:t>
            </a:r>
          </a:p>
          <a:p>
            <a:pPr marL="285750" lvl="0" indent="-285750">
              <a:buFont typeface="Arial" panose="020B0604020202020204" pitchFamily="34" charset="0"/>
              <a:buChar char="•"/>
            </a:pPr>
            <a:r>
              <a:rPr lang="en-GB" sz="2000" dirty="0"/>
              <a:t>It doesn’t guarantee a placement can be adapted for all preferences.</a:t>
            </a:r>
          </a:p>
          <a:p>
            <a:pPr marL="285750" lvl="0" indent="-285750">
              <a:buFont typeface="Arial" panose="020B0604020202020204" pitchFamily="34" charset="0"/>
              <a:buChar char="•"/>
            </a:pPr>
            <a:r>
              <a:rPr lang="en-GB" sz="2000" dirty="0"/>
              <a:t>It is not designed to replace any existing university or college placement reasonable adjustment plans. Please follow existing education provider processes for these documents.</a:t>
            </a:r>
          </a:p>
          <a:p>
            <a:endParaRPr lang="en-GB" dirty="0"/>
          </a:p>
        </p:txBody>
      </p:sp>
      <p:pic>
        <p:nvPicPr>
          <p:cNvPr id="5124" name="Picture 4" descr="Red cross not OK vector icon | Free SVG">
            <a:extLst>
              <a:ext uri="{FF2B5EF4-FFF2-40B4-BE49-F238E27FC236}">
                <a16:creationId xmlns:a16="http://schemas.microsoft.com/office/drawing/2014/main" id="{C51A75F5-2B15-F222-A9C7-C52538F04C3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05923" y="1967022"/>
            <a:ext cx="2226292" cy="2226292"/>
          </a:xfrm>
          <a:prstGeom prst="rect">
            <a:avLst/>
          </a:prstGeom>
          <a:noFill/>
          <a:extLst>
            <a:ext uri="{909E8E84-426E-40DD-AFC4-6F175D3DCCD1}">
              <a14:hiddenFill xmlns:a14="http://schemas.microsoft.com/office/drawing/2010/main">
                <a:solidFill>
                  <a:srgbClr val="FFFFFF"/>
                </a:solidFill>
              </a14:hiddenFill>
            </a:ext>
          </a:extLst>
        </p:spPr>
      </p:pic>
      <p:pic>
        <p:nvPicPr>
          <p:cNvPr id="2" name="Recorded Sound">
            <a:hlinkClick r:id="" action="ppaction://media"/>
            <a:extLst>
              <a:ext uri="{FF2B5EF4-FFF2-40B4-BE49-F238E27FC236}">
                <a16:creationId xmlns:a16="http://schemas.microsoft.com/office/drawing/2014/main" id="{E23170C5-AF43-CFD1-154D-868A5C7414D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65761" y="254000"/>
            <a:ext cx="406400" cy="406400"/>
          </a:xfrm>
          <a:prstGeom prst="rect">
            <a:avLst/>
          </a:prstGeom>
        </p:spPr>
      </p:pic>
    </p:spTree>
    <p:extLst>
      <p:ext uri="{BB962C8B-B14F-4D97-AF65-F5344CB8AC3E}">
        <p14:creationId xmlns:p14="http://schemas.microsoft.com/office/powerpoint/2010/main" val="3487049939"/>
      </p:ext>
    </p:extLst>
  </p:cSld>
  <p:clrMapOvr>
    <a:masterClrMapping/>
  </p:clrMapOvr>
  <mc:AlternateContent xmlns:mc="http://schemas.openxmlformats.org/markup-compatibility/2006" xmlns:p14="http://schemas.microsoft.com/office/powerpoint/2010/main">
    <mc:Choice Requires="p14">
      <p:transition spd="slow" p14:dur="2000" advTm="51557"/>
    </mc:Choice>
    <mc:Fallback xmlns="">
      <p:transition spd="slow" advTm="515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155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680E1EE-7510-0416-FCE1-6AFC20AEC8E8}"/>
              </a:ext>
            </a:extLst>
          </p:cNvPr>
          <p:cNvSpPr>
            <a:spLocks noGrp="1"/>
          </p:cNvSpPr>
          <p:nvPr>
            <p:ph type="title"/>
          </p:nvPr>
        </p:nvSpPr>
        <p:spPr>
          <a:xfrm>
            <a:off x="838200" y="339706"/>
            <a:ext cx="7175740" cy="651035"/>
          </a:xfrm>
        </p:spPr>
        <p:txBody>
          <a:bodyPr>
            <a:normAutofit fontScale="90000"/>
          </a:bodyPr>
          <a:lstStyle/>
          <a:p>
            <a:r>
              <a:rPr lang="en-GB" dirty="0"/>
              <a:t>Learner Passport Content</a:t>
            </a:r>
          </a:p>
        </p:txBody>
      </p:sp>
      <p:sp>
        <p:nvSpPr>
          <p:cNvPr id="4" name="Content Placeholder 3">
            <a:extLst>
              <a:ext uri="{FF2B5EF4-FFF2-40B4-BE49-F238E27FC236}">
                <a16:creationId xmlns:a16="http://schemas.microsoft.com/office/drawing/2014/main" id="{B175D6F2-D09D-03D7-0E06-8F68D81D31C2}"/>
              </a:ext>
            </a:extLst>
          </p:cNvPr>
          <p:cNvSpPr>
            <a:spLocks noGrp="1"/>
          </p:cNvSpPr>
          <p:nvPr>
            <p:ph idx="1"/>
          </p:nvPr>
        </p:nvSpPr>
        <p:spPr>
          <a:xfrm>
            <a:off x="838200" y="1377387"/>
            <a:ext cx="7819662" cy="4919561"/>
          </a:xfrm>
        </p:spPr>
        <p:txBody>
          <a:bodyPr>
            <a:normAutofit fontScale="92500" lnSpcReduction="10000"/>
          </a:bodyPr>
          <a:lstStyle/>
          <a:p>
            <a:r>
              <a:rPr lang="en-GB" sz="2000" b="1" dirty="0"/>
              <a:t>1. About me</a:t>
            </a:r>
          </a:p>
          <a:p>
            <a:pPr marL="971550" lvl="1" indent="-285750"/>
            <a:r>
              <a:rPr lang="en-GB" sz="2000" dirty="0"/>
              <a:t>Name, Pronouns, Course, Year of training, education providers. </a:t>
            </a:r>
          </a:p>
          <a:p>
            <a:pPr marL="971550" lvl="1" indent="-285750"/>
            <a:r>
              <a:rPr lang="en-GB" sz="2000" dirty="0"/>
              <a:t>Any previous experience in health or care</a:t>
            </a:r>
          </a:p>
          <a:p>
            <a:pPr marL="971550" lvl="1" indent="-285750"/>
            <a:r>
              <a:rPr lang="en-GB" sz="2000" dirty="0"/>
              <a:t>Any personal commitments, circumstances of appointments</a:t>
            </a:r>
          </a:p>
          <a:p>
            <a:pPr marL="971550" lvl="1" indent="-285750"/>
            <a:r>
              <a:rPr lang="en-GB" sz="2000" dirty="0"/>
              <a:t>Travel</a:t>
            </a:r>
          </a:p>
          <a:p>
            <a:pPr lvl="1" indent="0">
              <a:buNone/>
            </a:pPr>
            <a:endParaRPr lang="en-GB" sz="2000" dirty="0"/>
          </a:p>
          <a:p>
            <a:r>
              <a:rPr lang="en-GB" sz="2000" b="1" dirty="0"/>
              <a:t>2. Learning preferences</a:t>
            </a:r>
          </a:p>
          <a:p>
            <a:r>
              <a:rPr lang="en-GB" sz="2000" b="1" dirty="0"/>
              <a:t>3. My health and support needs</a:t>
            </a:r>
          </a:p>
          <a:p>
            <a:pPr marL="971550" lvl="1" indent="-285750"/>
            <a:r>
              <a:rPr lang="en-GB" sz="2000" dirty="0"/>
              <a:t>Placement reasonable adjustment plans</a:t>
            </a:r>
          </a:p>
          <a:p>
            <a:pPr marL="971550" lvl="1" indent="-285750"/>
            <a:r>
              <a:rPr lang="en-GB" sz="2000" dirty="0"/>
              <a:t>Health, wellbeing or welfare considerations</a:t>
            </a:r>
          </a:p>
          <a:p>
            <a:pPr marL="971550" lvl="1" indent="-285750"/>
            <a:r>
              <a:rPr lang="en-GB" sz="2000" dirty="0"/>
              <a:t>Sensitive topics</a:t>
            </a:r>
          </a:p>
          <a:p>
            <a:pPr lvl="1" indent="0">
              <a:buNone/>
            </a:pPr>
            <a:endParaRPr lang="en-GB" sz="2000" dirty="0"/>
          </a:p>
          <a:p>
            <a:r>
              <a:rPr lang="en-GB" sz="2000" b="1" dirty="0"/>
              <a:t>4. Any additional information learners would like to share</a:t>
            </a:r>
          </a:p>
          <a:p>
            <a:r>
              <a:rPr lang="en-GB" sz="2000" b="1" dirty="0"/>
              <a:t>5. Date passport was last updated</a:t>
            </a:r>
          </a:p>
          <a:p>
            <a:pPr marL="285750" indent="-285750">
              <a:buFont typeface="Arial" panose="020B0604020202020204" pitchFamily="34" charset="0"/>
              <a:buChar char="•"/>
            </a:pPr>
            <a:endParaRPr lang="en-GB" dirty="0"/>
          </a:p>
        </p:txBody>
      </p:sp>
      <p:pic>
        <p:nvPicPr>
          <p:cNvPr id="6" name="Picture 5">
            <a:extLst>
              <a:ext uri="{FF2B5EF4-FFF2-40B4-BE49-F238E27FC236}">
                <a16:creationId xmlns:a16="http://schemas.microsoft.com/office/drawing/2014/main" id="{74012D01-3956-36CD-6039-B8E5AD1C652C}"/>
              </a:ext>
            </a:extLst>
          </p:cNvPr>
          <p:cNvPicPr>
            <a:picLocks noChangeAspect="1"/>
          </p:cNvPicPr>
          <p:nvPr/>
        </p:nvPicPr>
        <p:blipFill>
          <a:blip r:embed="rId5"/>
          <a:stretch>
            <a:fillRect/>
          </a:stretch>
        </p:blipFill>
        <p:spPr>
          <a:xfrm>
            <a:off x="9510159" y="2036134"/>
            <a:ext cx="2143125" cy="2143125"/>
          </a:xfrm>
          <a:prstGeom prst="rect">
            <a:avLst/>
          </a:prstGeom>
        </p:spPr>
      </p:pic>
      <p:sp>
        <p:nvSpPr>
          <p:cNvPr id="7" name="TextBox 6">
            <a:extLst>
              <a:ext uri="{FF2B5EF4-FFF2-40B4-BE49-F238E27FC236}">
                <a16:creationId xmlns:a16="http://schemas.microsoft.com/office/drawing/2014/main" id="{5DEE2815-A078-CE55-24D3-22EF268D9C68}"/>
              </a:ext>
            </a:extLst>
          </p:cNvPr>
          <p:cNvSpPr txBox="1"/>
          <p:nvPr/>
        </p:nvSpPr>
        <p:spPr>
          <a:xfrm>
            <a:off x="9460542" y="4136730"/>
            <a:ext cx="2235274" cy="64633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dirty="0"/>
              <a:t>Link to passport template and guide</a:t>
            </a:r>
          </a:p>
        </p:txBody>
      </p:sp>
      <p:pic>
        <p:nvPicPr>
          <p:cNvPr id="2" name="Recorded Sound">
            <a:hlinkClick r:id="" action="ppaction://media"/>
            <a:extLst>
              <a:ext uri="{FF2B5EF4-FFF2-40B4-BE49-F238E27FC236}">
                <a16:creationId xmlns:a16="http://schemas.microsoft.com/office/drawing/2014/main" id="{34D3E553-4BB6-0162-2F37-376F63CDDB1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12090" y="339706"/>
            <a:ext cx="406400" cy="406400"/>
          </a:xfrm>
          <a:prstGeom prst="rect">
            <a:avLst/>
          </a:prstGeom>
        </p:spPr>
      </p:pic>
    </p:spTree>
    <p:extLst>
      <p:ext uri="{BB962C8B-B14F-4D97-AF65-F5344CB8AC3E}">
        <p14:creationId xmlns:p14="http://schemas.microsoft.com/office/powerpoint/2010/main" val="3260935694"/>
      </p:ext>
    </p:extLst>
  </p:cSld>
  <p:clrMapOvr>
    <a:masterClrMapping/>
  </p:clrMapOvr>
  <mc:AlternateContent xmlns:mc="http://schemas.openxmlformats.org/markup-compatibility/2006" xmlns:p14="http://schemas.microsoft.com/office/powerpoint/2010/main">
    <mc:Choice Requires="p14">
      <p:transition spd="slow" p14:dur="2000" advTm="174182"/>
    </mc:Choice>
    <mc:Fallback xmlns="">
      <p:transition spd="slow" advTm="1741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418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FA27E94-DC0F-FECC-D3DF-9D8D6F263EA2}"/>
              </a:ext>
            </a:extLst>
          </p:cNvPr>
          <p:cNvSpPr>
            <a:spLocks noGrp="1"/>
          </p:cNvSpPr>
          <p:nvPr>
            <p:ph type="title"/>
          </p:nvPr>
        </p:nvSpPr>
        <p:spPr>
          <a:xfrm>
            <a:off x="726830" y="373952"/>
            <a:ext cx="7175740" cy="651035"/>
          </a:xfrm>
        </p:spPr>
        <p:txBody>
          <a:bodyPr>
            <a:normAutofit fontScale="90000"/>
          </a:bodyPr>
          <a:lstStyle/>
          <a:p>
            <a:r>
              <a:rPr lang="en-GB" dirty="0"/>
              <a:t>Students Responsibilities</a:t>
            </a:r>
          </a:p>
        </p:txBody>
      </p:sp>
      <p:sp>
        <p:nvSpPr>
          <p:cNvPr id="4" name="Content Placeholder 3">
            <a:extLst>
              <a:ext uri="{FF2B5EF4-FFF2-40B4-BE49-F238E27FC236}">
                <a16:creationId xmlns:a16="http://schemas.microsoft.com/office/drawing/2014/main" id="{ECD74513-BEA2-4CBD-194B-6C48407E76F6}"/>
              </a:ext>
            </a:extLst>
          </p:cNvPr>
          <p:cNvSpPr>
            <a:spLocks noGrp="1"/>
          </p:cNvSpPr>
          <p:nvPr>
            <p:ph idx="1"/>
          </p:nvPr>
        </p:nvSpPr>
        <p:spPr>
          <a:xfrm>
            <a:off x="726830" y="1430181"/>
            <a:ext cx="6737226" cy="4958173"/>
          </a:xfrm>
        </p:spPr>
        <p:txBody>
          <a:bodyPr>
            <a:normAutofit/>
          </a:bodyPr>
          <a:lstStyle/>
          <a:p>
            <a:r>
              <a:rPr lang="en-GB" sz="1700" b="1" dirty="0"/>
              <a:t>Complete the passport </a:t>
            </a:r>
          </a:p>
          <a:p>
            <a:pPr marL="285750" indent="-285750">
              <a:buFont typeface="Arial" panose="020B0604020202020204" pitchFamily="34" charset="0"/>
              <a:buChar char="•"/>
            </a:pPr>
            <a:r>
              <a:rPr lang="en-GB" sz="1700" dirty="0"/>
              <a:t>Fill in before the placement starts, use the document throughout your training and update details when circumstances change. Continue to communicate any changes with your educators. Seeking support from personal tutor if needed.</a:t>
            </a:r>
          </a:p>
          <a:p>
            <a:r>
              <a:rPr lang="en-GB" sz="1700" b="1" dirty="0"/>
              <a:t>Sharing your passport</a:t>
            </a:r>
          </a:p>
          <a:p>
            <a:pPr marL="285750" indent="-285750">
              <a:buFont typeface="Arial" panose="020B0604020202020204" pitchFamily="34" charset="0"/>
              <a:buChar char="•"/>
            </a:pPr>
            <a:r>
              <a:rPr lang="en-GB" sz="1700" dirty="0"/>
              <a:t>Aim to share with staff supporting the placement at least 2 weeks before. This can be sent via email. Staff reviewing the passport may follow up with you if there is anything that would benefit further discussion. </a:t>
            </a:r>
          </a:p>
          <a:p>
            <a:r>
              <a:rPr lang="en-GB" sz="1700" b="1" dirty="0"/>
              <a:t>You decide what you feel comfortable sharing.</a:t>
            </a:r>
          </a:p>
          <a:p>
            <a:r>
              <a:rPr lang="en-GB" sz="1700" b="1" dirty="0"/>
              <a:t>Information provided will be used to support students, never to disadvantage them</a:t>
            </a:r>
          </a:p>
        </p:txBody>
      </p:sp>
      <p:pic>
        <p:nvPicPr>
          <p:cNvPr id="1030" name="Picture 6" descr="Person typing on a laptop at a wooden desk.">
            <a:extLst>
              <a:ext uri="{FF2B5EF4-FFF2-40B4-BE49-F238E27FC236}">
                <a16:creationId xmlns:a16="http://schemas.microsoft.com/office/drawing/2014/main" id="{124DB684-3969-00F6-C30C-8D1293607D9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4941" r="10026"/>
          <a:stretch/>
        </p:blipFill>
        <p:spPr bwMode="auto">
          <a:xfrm>
            <a:off x="8795883" y="2578395"/>
            <a:ext cx="2807511" cy="2105247"/>
          </a:xfrm>
          <a:prstGeom prst="rect">
            <a:avLst/>
          </a:prstGeom>
          <a:noFill/>
          <a:extLst>
            <a:ext uri="{909E8E84-426E-40DD-AFC4-6F175D3DCCD1}">
              <a14:hiddenFill xmlns:a14="http://schemas.microsoft.com/office/drawing/2010/main">
                <a:solidFill>
                  <a:srgbClr val="FFFFFF"/>
                </a:solidFill>
              </a14:hiddenFill>
            </a:ext>
          </a:extLst>
        </p:spPr>
      </p:pic>
      <p:pic>
        <p:nvPicPr>
          <p:cNvPr id="2" name="Recorded Sound">
            <a:hlinkClick r:id="" action="ppaction://media"/>
            <a:extLst>
              <a:ext uri="{FF2B5EF4-FFF2-40B4-BE49-F238E27FC236}">
                <a16:creationId xmlns:a16="http://schemas.microsoft.com/office/drawing/2014/main" id="{BC5D05B5-0AE8-08A8-FA6D-C41412B1111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20430" y="266446"/>
            <a:ext cx="406400" cy="406400"/>
          </a:xfrm>
          <a:prstGeom prst="rect">
            <a:avLst/>
          </a:prstGeom>
        </p:spPr>
      </p:pic>
    </p:spTree>
    <p:extLst>
      <p:ext uri="{BB962C8B-B14F-4D97-AF65-F5344CB8AC3E}">
        <p14:creationId xmlns:p14="http://schemas.microsoft.com/office/powerpoint/2010/main" val="1422519730"/>
      </p:ext>
    </p:extLst>
  </p:cSld>
  <p:clrMapOvr>
    <a:masterClrMapping/>
  </p:clrMapOvr>
  <mc:AlternateContent xmlns:mc="http://schemas.openxmlformats.org/markup-compatibility/2006" xmlns:p14="http://schemas.microsoft.com/office/powerpoint/2010/main">
    <mc:Choice Requires="p14">
      <p:transition spd="slow" p14:dur="2000" advTm="91078"/>
    </mc:Choice>
    <mc:Fallback xmlns="">
      <p:transition spd="slow" advTm="910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107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39D16E2-D345-C046-55CF-BAD2B702F929}"/>
              </a:ext>
            </a:extLst>
          </p:cNvPr>
          <p:cNvSpPr>
            <a:spLocks noGrp="1"/>
          </p:cNvSpPr>
          <p:nvPr>
            <p:ph type="title"/>
          </p:nvPr>
        </p:nvSpPr>
        <p:spPr>
          <a:xfrm>
            <a:off x="838201" y="615698"/>
            <a:ext cx="7175740" cy="651035"/>
          </a:xfrm>
        </p:spPr>
        <p:txBody>
          <a:bodyPr>
            <a:normAutofit fontScale="90000"/>
          </a:bodyPr>
          <a:lstStyle/>
          <a:p>
            <a:r>
              <a:rPr lang="en-GB" dirty="0"/>
              <a:t>Education Provider responsibilities</a:t>
            </a:r>
          </a:p>
        </p:txBody>
      </p:sp>
      <p:sp>
        <p:nvSpPr>
          <p:cNvPr id="4" name="Content Placeholder 3">
            <a:extLst>
              <a:ext uri="{FF2B5EF4-FFF2-40B4-BE49-F238E27FC236}">
                <a16:creationId xmlns:a16="http://schemas.microsoft.com/office/drawing/2014/main" id="{F7565C47-8A4B-009E-E227-7C8569DF8976}"/>
              </a:ext>
            </a:extLst>
          </p:cNvPr>
          <p:cNvSpPr>
            <a:spLocks noGrp="1"/>
          </p:cNvSpPr>
          <p:nvPr>
            <p:ph idx="1"/>
          </p:nvPr>
        </p:nvSpPr>
        <p:spPr>
          <a:xfrm>
            <a:off x="838201" y="1851948"/>
            <a:ext cx="6194424" cy="4041767"/>
          </a:xfrm>
        </p:spPr>
        <p:txBody>
          <a:bodyPr/>
          <a:lstStyle/>
          <a:p>
            <a:pPr marL="285750" indent="-285750">
              <a:buFont typeface="Arial" panose="020B0604020202020204" pitchFamily="34" charset="0"/>
              <a:buChar char="•"/>
            </a:pPr>
            <a:r>
              <a:rPr lang="en-GB" dirty="0"/>
              <a:t>Introduce the passport to learners and provide details on how they can access the template and guidance.</a:t>
            </a:r>
          </a:p>
          <a:p>
            <a:pPr marL="285750" indent="-285750">
              <a:buFont typeface="Arial" panose="020B0604020202020204" pitchFamily="34" charset="0"/>
              <a:buChar char="•"/>
            </a:pPr>
            <a:r>
              <a:rPr lang="en-GB" dirty="0"/>
              <a:t>Encourage that students complete the passport as part of preparation for placement.</a:t>
            </a:r>
          </a:p>
          <a:p>
            <a:pPr marL="285750" indent="-285750">
              <a:buFont typeface="Arial" panose="020B0604020202020204" pitchFamily="34" charset="0"/>
              <a:buChar char="•"/>
            </a:pPr>
            <a:r>
              <a:rPr lang="en-GB" dirty="0"/>
              <a:t>Support learners – offer help with completing the passport if required, including signposting to personal tutors or other support available.</a:t>
            </a:r>
          </a:p>
          <a:p>
            <a:pPr marL="285750" indent="-285750">
              <a:buFont typeface="Arial" panose="020B0604020202020204" pitchFamily="34" charset="0"/>
              <a:buChar char="•"/>
            </a:pPr>
            <a:r>
              <a:rPr lang="en-GB" dirty="0"/>
              <a:t>If learners disclose welfare, wellbeing or other aspects on their passport, be aware that this may require an education provider discussion and/or response.</a:t>
            </a:r>
          </a:p>
          <a:p>
            <a:pPr marL="285750" indent="-285750">
              <a:buFont typeface="Arial" panose="020B0604020202020204" pitchFamily="34" charset="0"/>
              <a:buChar char="•"/>
            </a:pPr>
            <a:endParaRPr lang="en-GB" dirty="0"/>
          </a:p>
        </p:txBody>
      </p:sp>
      <p:pic>
        <p:nvPicPr>
          <p:cNvPr id="2056" name="Picture 8" descr="man and woman sitting on chairs">
            <a:extLst>
              <a:ext uri="{FF2B5EF4-FFF2-40B4-BE49-F238E27FC236}">
                <a16:creationId xmlns:a16="http://schemas.microsoft.com/office/drawing/2014/main" id="{07FA0B03-68F8-4BDE-1B51-19986EDDEA1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51863" y="2440124"/>
            <a:ext cx="3178137" cy="1977751"/>
          </a:xfrm>
          <a:prstGeom prst="rect">
            <a:avLst/>
          </a:prstGeom>
          <a:noFill/>
          <a:extLst>
            <a:ext uri="{909E8E84-426E-40DD-AFC4-6F175D3DCCD1}">
              <a14:hiddenFill xmlns:a14="http://schemas.microsoft.com/office/drawing/2010/main">
                <a:solidFill>
                  <a:srgbClr val="FFFFFF"/>
                </a:solidFill>
              </a14:hiddenFill>
            </a:ext>
          </a:extLst>
        </p:spPr>
      </p:pic>
      <p:pic>
        <p:nvPicPr>
          <p:cNvPr id="2" name="Recorded Sound">
            <a:hlinkClick r:id="" action="ppaction://media"/>
            <a:extLst>
              <a:ext uri="{FF2B5EF4-FFF2-40B4-BE49-F238E27FC236}">
                <a16:creationId xmlns:a16="http://schemas.microsoft.com/office/drawing/2014/main" id="{C16B2F5D-D65A-7574-B14E-8EC485A2E15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38760" y="209298"/>
            <a:ext cx="406400" cy="406400"/>
          </a:xfrm>
          <a:prstGeom prst="rect">
            <a:avLst/>
          </a:prstGeom>
        </p:spPr>
      </p:pic>
    </p:spTree>
    <p:extLst>
      <p:ext uri="{BB962C8B-B14F-4D97-AF65-F5344CB8AC3E}">
        <p14:creationId xmlns:p14="http://schemas.microsoft.com/office/powerpoint/2010/main" val="1970623109"/>
      </p:ext>
    </p:extLst>
  </p:cSld>
  <p:clrMapOvr>
    <a:masterClrMapping/>
  </p:clrMapOvr>
  <mc:AlternateContent xmlns:mc="http://schemas.openxmlformats.org/markup-compatibility/2006" xmlns:p14="http://schemas.microsoft.com/office/powerpoint/2010/main">
    <mc:Choice Requires="p14">
      <p:transition spd="slow" p14:dur="2000" advTm="65792"/>
    </mc:Choice>
    <mc:Fallback xmlns="">
      <p:transition spd="slow" advTm="657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579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3E3F1F0-A6FD-97A0-9B01-94116719F4CE}"/>
              </a:ext>
            </a:extLst>
          </p:cNvPr>
          <p:cNvSpPr>
            <a:spLocks noGrp="1"/>
          </p:cNvSpPr>
          <p:nvPr>
            <p:ph type="title"/>
          </p:nvPr>
        </p:nvSpPr>
        <p:spPr>
          <a:xfrm>
            <a:off x="803477" y="447574"/>
            <a:ext cx="7175740" cy="651035"/>
          </a:xfrm>
        </p:spPr>
        <p:txBody>
          <a:bodyPr>
            <a:normAutofit fontScale="90000"/>
          </a:bodyPr>
          <a:lstStyle/>
          <a:p>
            <a:r>
              <a:rPr lang="en-GB" dirty="0"/>
              <a:t>Staff supporting Learner's responsibilities </a:t>
            </a:r>
          </a:p>
        </p:txBody>
      </p:sp>
      <p:sp>
        <p:nvSpPr>
          <p:cNvPr id="4" name="Content Placeholder 3">
            <a:extLst>
              <a:ext uri="{FF2B5EF4-FFF2-40B4-BE49-F238E27FC236}">
                <a16:creationId xmlns:a16="http://schemas.microsoft.com/office/drawing/2014/main" id="{E95EBB72-39B1-C68C-3F50-10C36D8E8183}"/>
              </a:ext>
            </a:extLst>
          </p:cNvPr>
          <p:cNvSpPr>
            <a:spLocks noGrp="1"/>
          </p:cNvSpPr>
          <p:nvPr>
            <p:ph idx="1"/>
          </p:nvPr>
        </p:nvSpPr>
        <p:spPr>
          <a:xfrm>
            <a:off x="711397" y="1446837"/>
            <a:ext cx="7738122" cy="4695946"/>
          </a:xfrm>
        </p:spPr>
        <p:txBody>
          <a:bodyPr>
            <a:normAutofit/>
          </a:bodyPr>
          <a:lstStyle/>
          <a:p>
            <a:pPr marL="342900" indent="-342900">
              <a:buFont typeface="Arial" panose="020B0604020202020204" pitchFamily="34" charset="0"/>
              <a:buChar char="•"/>
            </a:pPr>
            <a:r>
              <a:rPr lang="en-GB" dirty="0"/>
              <a:t>On first contact, check if the learner has a passport and encourage them to share it with you, if they haven’t already.  Learners should aim to send this 2 weeks before their placement start date. Who this is sent to within your organisation may differ.</a:t>
            </a:r>
            <a:endParaRPr lang="en-GB" b="1" dirty="0"/>
          </a:p>
          <a:p>
            <a:pPr marL="342900" lvl="0" indent="-342900">
              <a:buFont typeface="Arial" panose="020B0604020202020204" pitchFamily="34" charset="0"/>
              <a:buChar char="•"/>
            </a:pPr>
            <a:r>
              <a:rPr lang="en-GB" b="1" dirty="0"/>
              <a:t>Review the passport</a:t>
            </a:r>
            <a:r>
              <a:rPr lang="en-GB" dirty="0"/>
              <a:t>: Take time to read and consider how it may inform planning, preparation or support. </a:t>
            </a:r>
          </a:p>
          <a:p>
            <a:pPr marL="342900" lvl="0" indent="-342900">
              <a:buFont typeface="Arial" panose="020B0604020202020204" pitchFamily="34" charset="0"/>
              <a:buChar char="•"/>
            </a:pPr>
            <a:r>
              <a:rPr lang="en-GB" b="1" dirty="0"/>
              <a:t>Support initial conversations</a:t>
            </a:r>
            <a:r>
              <a:rPr lang="en-GB" dirty="0"/>
              <a:t>: Use the passport to guide initial placement meetings, helping to personalise the learner’s placement experience. It can be helpful to refer to again during longer placements such as T-Level placements.</a:t>
            </a:r>
          </a:p>
          <a:p>
            <a:pPr marL="342900" lvl="0" indent="-342900">
              <a:buFont typeface="Arial" panose="020B0604020202020204" pitchFamily="34" charset="0"/>
              <a:buChar char="•"/>
            </a:pPr>
            <a:r>
              <a:rPr lang="en-GB" b="1" dirty="0"/>
              <a:t>Check for reasonable adjustments</a:t>
            </a:r>
            <a:r>
              <a:rPr lang="en-GB" dirty="0"/>
              <a:t>: Learners with a Placement Reasonable Adjustment Plan are encouraged to share this with you</a:t>
            </a:r>
            <a:r>
              <a:rPr lang="en-GB" sz="1600" dirty="0"/>
              <a:t>.</a:t>
            </a:r>
          </a:p>
          <a:p>
            <a:endParaRPr lang="en-GB" dirty="0"/>
          </a:p>
          <a:p>
            <a:endParaRPr lang="en-GB" dirty="0"/>
          </a:p>
        </p:txBody>
      </p:sp>
      <p:pic>
        <p:nvPicPr>
          <p:cNvPr id="3074" name="Picture 2" descr="person using laptop">
            <a:extLst>
              <a:ext uri="{FF2B5EF4-FFF2-40B4-BE49-F238E27FC236}">
                <a16:creationId xmlns:a16="http://schemas.microsoft.com/office/drawing/2014/main" id="{7BCF07B9-5D39-0E6E-0304-A9800EF5963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26919" y="2402957"/>
            <a:ext cx="2647508" cy="1765005"/>
          </a:xfrm>
          <a:prstGeom prst="rect">
            <a:avLst/>
          </a:prstGeom>
          <a:noFill/>
          <a:extLst>
            <a:ext uri="{909E8E84-426E-40DD-AFC4-6F175D3DCCD1}">
              <a14:hiddenFill xmlns:a14="http://schemas.microsoft.com/office/drawing/2010/main">
                <a:solidFill>
                  <a:srgbClr val="FFFFFF"/>
                </a:solidFill>
              </a14:hiddenFill>
            </a:ext>
          </a:extLst>
        </p:spPr>
      </p:pic>
      <p:pic>
        <p:nvPicPr>
          <p:cNvPr id="5" name="Recorded Sound">
            <a:hlinkClick r:id="" action="ppaction://media"/>
            <a:extLst>
              <a:ext uri="{FF2B5EF4-FFF2-40B4-BE49-F238E27FC236}">
                <a16:creationId xmlns:a16="http://schemas.microsoft.com/office/drawing/2014/main" id="{884D1392-884F-9F08-7244-09214D4BEB3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23717" y="244374"/>
            <a:ext cx="406400" cy="406400"/>
          </a:xfrm>
          <a:prstGeom prst="rect">
            <a:avLst/>
          </a:prstGeom>
        </p:spPr>
      </p:pic>
    </p:spTree>
    <p:extLst>
      <p:ext uri="{BB962C8B-B14F-4D97-AF65-F5344CB8AC3E}">
        <p14:creationId xmlns:p14="http://schemas.microsoft.com/office/powerpoint/2010/main" val="443697580"/>
      </p:ext>
    </p:extLst>
  </p:cSld>
  <p:clrMapOvr>
    <a:masterClrMapping/>
  </p:clrMapOvr>
  <mc:AlternateContent xmlns:mc="http://schemas.openxmlformats.org/markup-compatibility/2006" xmlns:p14="http://schemas.microsoft.com/office/powerpoint/2010/main">
    <mc:Choice Requires="p14">
      <p:transition spd="slow" p14:dur="2000" advTm="103384"/>
    </mc:Choice>
    <mc:Fallback xmlns="">
      <p:transition spd="slow" advTm="1033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120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B82D9D9-46DB-C807-1B4B-16600307202D}"/>
              </a:ext>
            </a:extLst>
          </p:cNvPr>
          <p:cNvSpPr>
            <a:spLocks noGrp="1"/>
          </p:cNvSpPr>
          <p:nvPr>
            <p:ph type="title"/>
          </p:nvPr>
        </p:nvSpPr>
        <p:spPr>
          <a:xfrm>
            <a:off x="598715" y="630061"/>
            <a:ext cx="7175740" cy="651035"/>
          </a:xfrm>
        </p:spPr>
        <p:txBody>
          <a:bodyPr>
            <a:normAutofit fontScale="90000"/>
          </a:bodyPr>
          <a:lstStyle/>
          <a:p>
            <a:r>
              <a:rPr lang="en-GB" dirty="0"/>
              <a:t>Staff supporting Learner's responsibilities </a:t>
            </a:r>
          </a:p>
        </p:txBody>
      </p:sp>
      <p:sp>
        <p:nvSpPr>
          <p:cNvPr id="4" name="Content Placeholder 3">
            <a:extLst>
              <a:ext uri="{FF2B5EF4-FFF2-40B4-BE49-F238E27FC236}">
                <a16:creationId xmlns:a16="http://schemas.microsoft.com/office/drawing/2014/main" id="{0826868B-DE68-1629-A079-4FF18E2A1CD1}"/>
              </a:ext>
            </a:extLst>
          </p:cNvPr>
          <p:cNvSpPr>
            <a:spLocks noGrp="1"/>
          </p:cNvSpPr>
          <p:nvPr>
            <p:ph idx="1"/>
          </p:nvPr>
        </p:nvSpPr>
        <p:spPr>
          <a:xfrm>
            <a:off x="400079" y="2024743"/>
            <a:ext cx="7573012" cy="3994852"/>
          </a:xfrm>
        </p:spPr>
        <p:txBody>
          <a:bodyPr>
            <a:normAutofit/>
          </a:bodyPr>
          <a:lstStyle/>
          <a:p>
            <a:pPr marL="342900" lvl="0" indent="-342900">
              <a:buFont typeface="Arial" panose="020B0604020202020204" pitchFamily="34" charset="0"/>
              <a:buChar char="•"/>
            </a:pPr>
            <a:r>
              <a:rPr lang="en-GB" sz="2000" b="1" dirty="0"/>
              <a:t>Respect confidentiality</a:t>
            </a:r>
            <a:r>
              <a:rPr lang="en-GB" sz="2000" dirty="0"/>
              <a:t>: Learners are asked in the passport whether they consent to sharing it with wider team members:</a:t>
            </a:r>
          </a:p>
          <a:p>
            <a:pPr lvl="1">
              <a:buFont typeface="Courier New" panose="02070309020205020404" pitchFamily="49" charset="0"/>
              <a:buChar char="o"/>
            </a:pPr>
            <a:r>
              <a:rPr lang="en-GB" sz="2000" dirty="0"/>
              <a:t>always respect their wishes</a:t>
            </a:r>
          </a:p>
          <a:p>
            <a:pPr lvl="1">
              <a:buFont typeface="Courier New" panose="02070309020205020404" pitchFamily="49" charset="0"/>
              <a:buChar char="o"/>
            </a:pPr>
            <a:r>
              <a:rPr lang="en-GB" sz="2000" dirty="0"/>
              <a:t>balance confidentiality with the need to ensure safety</a:t>
            </a:r>
          </a:p>
          <a:p>
            <a:pPr lvl="1">
              <a:buFont typeface="Courier New" panose="02070309020205020404" pitchFamily="49" charset="0"/>
              <a:buChar char="o"/>
            </a:pPr>
            <a:r>
              <a:rPr lang="en-GB" sz="2000" dirty="0"/>
              <a:t>discuss with the learner if clarification is needed</a:t>
            </a:r>
          </a:p>
          <a:p>
            <a:pPr marL="457200" lvl="1" indent="0">
              <a:buNone/>
            </a:pPr>
            <a:endParaRPr lang="en-GB" sz="2000" dirty="0"/>
          </a:p>
          <a:p>
            <a:pPr marL="342900" lvl="0" indent="-342900">
              <a:buFont typeface="Arial" panose="020B0604020202020204" pitchFamily="34" charset="0"/>
              <a:buChar char="•"/>
            </a:pPr>
            <a:r>
              <a:rPr lang="en-GB" sz="2000" dirty="0"/>
              <a:t>The passport is intended for informational purposes. If concerns arise that may require further support or attention, be sure to discuss them with the learner and confirm that the education provider is informed.</a:t>
            </a:r>
          </a:p>
          <a:p>
            <a:endParaRPr lang="en-GB" sz="2000" dirty="0"/>
          </a:p>
        </p:txBody>
      </p:sp>
      <p:pic>
        <p:nvPicPr>
          <p:cNvPr id="4098" name="Picture 2" descr="Confidentiality Stock Illustrations – 18,125 Confidentiality Stock  Illustrations, Vectors &amp; Clipart - Dreamstime">
            <a:extLst>
              <a:ext uri="{FF2B5EF4-FFF2-40B4-BE49-F238E27FC236}">
                <a16:creationId xmlns:a16="http://schemas.microsoft.com/office/drawing/2014/main" id="{B4972351-D31E-EF5A-3698-03429BEF750A}"/>
              </a:ext>
            </a:extLst>
          </p:cNvPr>
          <p:cNvPicPr>
            <a:picLocks noGrp="1" noChangeAspect="1" noChangeArrowheads="1"/>
          </p:cNvPicPr>
          <p:nvPr>
            <p:ph idx="10"/>
          </p:nvPr>
        </p:nvPicPr>
        <p:blipFill>
          <a:blip r:embed="rId5">
            <a:extLst>
              <a:ext uri="{28A0092B-C50C-407E-A947-70E740481C1C}">
                <a14:useLocalDpi xmlns:a14="http://schemas.microsoft.com/office/drawing/2010/main" val="0"/>
              </a:ext>
            </a:extLst>
          </a:blip>
          <a:srcRect/>
          <a:stretch>
            <a:fillRect/>
          </a:stretch>
        </p:blipFill>
        <p:spPr bwMode="auto">
          <a:xfrm>
            <a:off x="8819005" y="2024743"/>
            <a:ext cx="2413000" cy="2413000"/>
          </a:xfrm>
          <a:prstGeom prst="rect">
            <a:avLst/>
          </a:prstGeom>
          <a:noFill/>
          <a:extLst>
            <a:ext uri="{909E8E84-426E-40DD-AFC4-6F175D3DCCD1}">
              <a14:hiddenFill xmlns:a14="http://schemas.microsoft.com/office/drawing/2010/main">
                <a:solidFill>
                  <a:srgbClr val="FFFFFF"/>
                </a:solidFill>
              </a14:hiddenFill>
            </a:ext>
          </a:extLst>
        </p:spPr>
      </p:pic>
      <p:pic>
        <p:nvPicPr>
          <p:cNvPr id="2" name="Recorded Sound">
            <a:hlinkClick r:id="" action="ppaction://media"/>
            <a:extLst>
              <a:ext uri="{FF2B5EF4-FFF2-40B4-BE49-F238E27FC236}">
                <a16:creationId xmlns:a16="http://schemas.microsoft.com/office/drawing/2014/main" id="{2C17429F-B0C9-4D14-43F1-5CEC4479538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00079" y="284762"/>
            <a:ext cx="406400" cy="406400"/>
          </a:xfrm>
          <a:prstGeom prst="rect">
            <a:avLst/>
          </a:prstGeom>
        </p:spPr>
      </p:pic>
    </p:spTree>
    <p:extLst>
      <p:ext uri="{BB962C8B-B14F-4D97-AF65-F5344CB8AC3E}">
        <p14:creationId xmlns:p14="http://schemas.microsoft.com/office/powerpoint/2010/main" val="3639861622"/>
      </p:ext>
    </p:extLst>
  </p:cSld>
  <p:clrMapOvr>
    <a:masterClrMapping/>
  </p:clrMapOvr>
  <mc:AlternateContent xmlns:mc="http://schemas.openxmlformats.org/markup-compatibility/2006" xmlns:p14="http://schemas.microsoft.com/office/powerpoint/2010/main">
    <mc:Choice Requires="p14">
      <p:transition spd="slow" p14:dur="2000" advTm="86364"/>
    </mc:Choice>
    <mc:Fallback xmlns="">
      <p:transition spd="slow" advTm="863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636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lcf76f155ced4ddcb4097134ff3c332f xmlns="f7609fd2-a6b6-4711-a55a-4d6eedcc9fd6">
      <Terms xmlns="http://schemas.microsoft.com/office/infopath/2007/PartnerControls"/>
    </lcf76f155ced4ddcb4097134ff3c332f>
    <TaxCatchAll xmlns="b105bc62-e86c-4427-9fa8-160a11b6b24e" xsi:nil="true"/>
    <_ip_UnifiedCompliancePolicyProperties xmlns="http://schemas.microsoft.com/sharepoint/v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B1FF9F2A5D67BC4FA92CBCDF90F99319" ma:contentTypeVersion="18" ma:contentTypeDescription="Create a new document." ma:contentTypeScope="" ma:versionID="167e68abee0265f0f2270a1d5d147453">
  <xsd:schema xmlns:xsd="http://www.w3.org/2001/XMLSchema" xmlns:xs="http://www.w3.org/2001/XMLSchema" xmlns:p="http://schemas.microsoft.com/office/2006/metadata/properties" xmlns:ns1="http://schemas.microsoft.com/sharepoint/v3" xmlns:ns2="f7609fd2-a6b6-4711-a55a-4d6eedcc9fd6" xmlns:ns3="b105bc62-e86c-4427-9fa8-160a11b6b24e" targetNamespace="http://schemas.microsoft.com/office/2006/metadata/properties" ma:root="true" ma:fieldsID="c3248b2cfc2e1991412f95ec1cba5abb" ns1:_="" ns2:_="" ns3:_="">
    <xsd:import namespace="http://schemas.microsoft.com/sharepoint/v3"/>
    <xsd:import namespace="f7609fd2-a6b6-4711-a55a-4d6eedcc9fd6"/>
    <xsd:import namespace="b105bc62-e86c-4427-9fa8-160a11b6b24e"/>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ObjectDetectorVersions" minOccurs="0"/>
                <xsd:element ref="ns1:_ip_UnifiedCompliancePolicyProperties" minOccurs="0"/>
                <xsd:element ref="ns1:_ip_UnifiedCompliancePolicyUIAction" minOccurs="0"/>
                <xsd:element ref="ns2:MediaServiceSearchProperties" minOccurs="0"/>
                <xsd:element ref="ns2:MediaServiceLoca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1" nillable="true" ma:displayName="Unified Compliance Policy Properties" ma:hidden="true" ma:internalName="_ip_UnifiedCompliancePolicyProperties">
      <xsd:simpleType>
        <xsd:restriction base="dms:Note"/>
      </xsd:simpleType>
    </xsd:element>
    <xsd:element name="_ip_UnifiedCompliancePolicyUIAction" ma:index="22"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7609fd2-a6b6-4711-a55a-4d6eedcc9fd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2c8d5fda-b97d-42c6-97e2-f76465e161c0"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ServiceLocation" ma:index="24" nillable="true" ma:displayName="Location" ma:indexed="true" ma:internalName="MediaServiceLocation" ma:readOnly="true">
      <xsd:simpleType>
        <xsd:restriction base="dms:Text"/>
      </xsd:simpleType>
    </xsd:element>
    <xsd:element name="MediaServiceBillingMetadata" ma:index="25"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105bc62-e86c-4427-9fa8-160a11b6b24e"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4" nillable="true" ma:displayName="Taxonomy Catch All Column" ma:hidden="true" ma:list="{9bd55689-e789-410e-b594-b8fc26dc0c66}" ma:internalName="TaxCatchAll" ma:showField="CatchAllData" ma:web="b105bc62-e86c-4427-9fa8-160a11b6b24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96ED2AE-9E6D-4C92-A663-DBC7E2A06BD7}">
  <ds:schemaRefs>
    <ds:schemaRef ds:uri="http://schemas.microsoft.com/sharepoint/v3/contenttype/forms"/>
  </ds:schemaRefs>
</ds:datastoreItem>
</file>

<file path=customXml/itemProps2.xml><?xml version="1.0" encoding="utf-8"?>
<ds:datastoreItem xmlns:ds="http://schemas.openxmlformats.org/officeDocument/2006/customXml" ds:itemID="{B37FD66D-A77B-4821-81D3-F7BC099734A8}">
  <ds:schemaRefs>
    <ds:schemaRef ds:uri="http://purl.org/dc/elements/1.1/"/>
    <ds:schemaRef ds:uri="b105bc62-e86c-4427-9fa8-160a11b6b24e"/>
    <ds:schemaRef ds:uri="http://schemas.microsoft.com/office/2006/metadata/properties"/>
    <ds:schemaRef ds:uri="http://purl.org/dc/dcmitype/"/>
    <ds:schemaRef ds:uri="http://schemas.microsoft.com/office/2006/documentManagement/types"/>
    <ds:schemaRef ds:uri="f7609fd2-a6b6-4711-a55a-4d6eedcc9fd6"/>
    <ds:schemaRef ds:uri="http://purl.org/dc/terms/"/>
    <ds:schemaRef ds:uri="http://schemas.microsoft.com/office/infopath/2007/PartnerControls"/>
    <ds:schemaRef ds:uri="http://schemas.openxmlformats.org/package/2006/metadata/core-properties"/>
    <ds:schemaRef ds:uri="http://schemas.microsoft.com/sharepoint/v3"/>
    <ds:schemaRef ds:uri="http://www.w3.org/XML/1998/namespace"/>
  </ds:schemaRefs>
</ds:datastoreItem>
</file>

<file path=customXml/itemProps3.xml><?xml version="1.0" encoding="utf-8"?>
<ds:datastoreItem xmlns:ds="http://schemas.openxmlformats.org/officeDocument/2006/customXml" ds:itemID="{6D33A345-0BF6-4691-9A5C-8C151BCD5B0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f7609fd2-a6b6-4711-a55a-4d6eedcc9fd6"/>
    <ds:schemaRef ds:uri="b105bc62-e86c-4427-9fa8-160a11b6b24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37c354b2-85b0-47f5-b222-07b48d774ee3}" enabled="0" method="" siteId="{37c354b2-85b0-47f5-b222-07b48d774ee3}" removed="1"/>
</clbl:labelList>
</file>

<file path=docProps/app.xml><?xml version="1.0" encoding="utf-8"?>
<Properties xmlns="http://schemas.openxmlformats.org/officeDocument/2006/extended-properties" xmlns:vt="http://schemas.openxmlformats.org/officeDocument/2006/docPropsVTypes">
  <TotalTime>405</TotalTime>
  <Words>3697</Words>
  <Application>Microsoft Office PowerPoint</Application>
  <PresentationFormat>Widescreen</PresentationFormat>
  <Paragraphs>246</Paragraphs>
  <Slides>13</Slides>
  <Notes>13</Notes>
  <HiddenSlides>0</HiddenSlides>
  <MMClips>13</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Aptos</vt:lpstr>
      <vt:lpstr>Aptos Display</vt:lpstr>
      <vt:lpstr>Arial</vt:lpstr>
      <vt:lpstr>Courier New</vt:lpstr>
      <vt:lpstr>Office Theme</vt:lpstr>
      <vt:lpstr>West Yorkshire Learner Passport</vt:lpstr>
      <vt:lpstr>Purpose of this session</vt:lpstr>
      <vt:lpstr>What is the Learner Passport</vt:lpstr>
      <vt:lpstr>What the Learner passport is not</vt:lpstr>
      <vt:lpstr>Learner Passport Content</vt:lpstr>
      <vt:lpstr>Students Responsibilities</vt:lpstr>
      <vt:lpstr>Education Provider responsibilities</vt:lpstr>
      <vt:lpstr>Staff supporting Learner's responsibilities </vt:lpstr>
      <vt:lpstr>Staff supporting Learner's responsibilities </vt:lpstr>
      <vt:lpstr>The process from start to finish</vt:lpstr>
      <vt:lpstr>The process from start to finish</vt:lpstr>
      <vt:lpstr>Next Steps</vt:lpstr>
      <vt:lpstr>Resources to support you</vt:lpstr>
    </vt:vector>
  </TitlesOfParts>
  <Company>The Health Informatics Service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DUNNING, Jessica (NHS WEST YORKSHIRE ICB - 03R)</dc:creator>
  <cp:lastModifiedBy>DUNNING, Jessica (NHS WEST YORKSHIRE ICB - 03R)</cp:lastModifiedBy>
  <cp:revision>3</cp:revision>
  <dcterms:created xsi:type="dcterms:W3CDTF">2025-09-16T13:34:37Z</dcterms:created>
  <dcterms:modified xsi:type="dcterms:W3CDTF">2025-10-08T08:35:13Z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0x010100B1FF9F2A5D67BC4FA92CBCDF90F99319</vt:lpwstr>
  </property>
  <property fmtid="{D5CDD505-2E9C-101B-9397-08002B2CF9AE}" pid="3" name="MediaServiceImageTags">
    <vt:lpwstr/>
  </property>
</Properties>
</file>