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66" r:id="rId5"/>
    <p:sldId id="282" r:id="rId6"/>
    <p:sldId id="257" r:id="rId7"/>
    <p:sldId id="278" r:id="rId8"/>
    <p:sldId id="283" r:id="rId9"/>
    <p:sldId id="280" r:id="rId10"/>
    <p:sldId id="286" r:id="rId11"/>
    <p:sldId id="273" r:id="rId12"/>
    <p:sldId id="289" r:id="rId13"/>
    <p:sldId id="290" r:id="rId14"/>
    <p:sldId id="295" r:id="rId15"/>
    <p:sldId id="285" r:id="rId16"/>
    <p:sldId id="287" r:id="rId17"/>
    <p:sldId id="288" r:id="rId18"/>
    <p:sldId id="291" r:id="rId19"/>
    <p:sldId id="293" r:id="rId20"/>
    <p:sldId id="292" r:id="rId21"/>
    <p:sldId id="294" r:id="rId22"/>
    <p:sldId id="297" r:id="rId23"/>
    <p:sldId id="296" r:id="rId24"/>
    <p:sldId id="298" r:id="rId2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18"/>
    <p:restoredTop sz="94567"/>
  </p:normalViewPr>
  <p:slideViewPr>
    <p:cSldViewPr snapToGrid="0" snapToObjects="1" showGuides="1">
      <p:cViewPr varScale="1">
        <p:scale>
          <a:sx n="109" d="100"/>
          <a:sy n="109" d="100"/>
        </p:scale>
        <p:origin x="1974"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6802384-2A59-4886-84BA-DD6E8EF9168D}" type="datetimeFigureOut">
              <a:rPr lang="en-GB" smtClean="0"/>
              <a:t>10/03/2020</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6CAF3BD-71C8-4877-BC39-1EFE0ADA8DB4}" type="slidenum">
              <a:rPr lang="en-GB" smtClean="0"/>
              <a:t>‹#›</a:t>
            </a:fld>
            <a:endParaRPr lang="en-GB"/>
          </a:p>
        </p:txBody>
      </p:sp>
    </p:spTree>
    <p:extLst>
      <p:ext uri="{BB962C8B-B14F-4D97-AF65-F5344CB8AC3E}">
        <p14:creationId xmlns:p14="http://schemas.microsoft.com/office/powerpoint/2010/main" val="1456158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880BA95-E2B1-4F31-B393-E7BDEF2409B0}" type="datetimeFigureOut">
              <a:rPr lang="en-GB" smtClean="0"/>
              <a:t>10/03/2020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4D1A50A-4484-4EF0-A086-FC9195AEC9C1}" type="slidenum">
              <a:rPr lang="en-GB" smtClean="0"/>
              <a:t>‹#›</a:t>
            </a:fld>
            <a:endParaRPr lang="en-GB"/>
          </a:p>
        </p:txBody>
      </p:sp>
    </p:spTree>
    <p:extLst>
      <p:ext uri="{BB962C8B-B14F-4D97-AF65-F5344CB8AC3E}">
        <p14:creationId xmlns:p14="http://schemas.microsoft.com/office/powerpoint/2010/main" val="2389851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 LB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15ED9F-789A-5446-A11C-D78D1D47FE56}"/>
              </a:ext>
            </a:extLst>
          </p:cNvPr>
          <p:cNvPicPr>
            <a:picLocks noChangeAspect="1"/>
          </p:cNvPicPr>
          <p:nvPr userDrawn="1"/>
        </p:nvPicPr>
        <p:blipFill>
          <a:blip r:embed="rId2"/>
          <a:stretch>
            <a:fillRect/>
          </a:stretch>
        </p:blipFill>
        <p:spPr>
          <a:xfrm>
            <a:off x="378011" y="1341358"/>
            <a:ext cx="2575314" cy="1079580"/>
          </a:xfrm>
          <a:prstGeom prst="rect">
            <a:avLst/>
          </a:prstGeom>
        </p:spPr>
      </p:pic>
    </p:spTree>
    <p:extLst>
      <p:ext uri="{BB962C8B-B14F-4D97-AF65-F5344CB8AC3E}">
        <p14:creationId xmlns:p14="http://schemas.microsoft.com/office/powerpoint/2010/main" val="255794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78CD8D53-25B7-AE46-B05F-17693268724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8097712" cy="1353600"/>
          </a:xfrm>
          <a:prstGeom prst="rect">
            <a:avLst/>
          </a:prstGeom>
        </p:spPr>
      </p:pic>
    </p:spTree>
    <p:extLst>
      <p:ext uri="{BB962C8B-B14F-4D97-AF65-F5344CB8AC3E}">
        <p14:creationId xmlns:p14="http://schemas.microsoft.com/office/powerpoint/2010/main" val="165643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9AF3464E-F8ED-E44E-BFCD-703476C5CF5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885001" cy="1350000"/>
          </a:xfrm>
          <a:prstGeom prst="rect">
            <a:avLst/>
          </a:prstGeom>
        </p:spPr>
      </p:pic>
    </p:spTree>
    <p:extLst>
      <p:ext uri="{BB962C8B-B14F-4D97-AF65-F5344CB8AC3E}">
        <p14:creationId xmlns:p14="http://schemas.microsoft.com/office/powerpoint/2010/main" val="3283936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C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EF91816B-28C4-9443-A27E-5E67769CC6A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885001" cy="1350000"/>
          </a:xfrm>
          <a:prstGeom prst="rect">
            <a:avLst/>
          </a:prstGeom>
        </p:spPr>
      </p:pic>
    </p:spTree>
    <p:extLst>
      <p:ext uri="{BB962C8B-B14F-4D97-AF65-F5344CB8AC3E}">
        <p14:creationId xmlns:p14="http://schemas.microsoft.com/office/powerpoint/2010/main" val="2991671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FA4AF40-0E0C-8740-ACE2-CACFCE61F9C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296765" cy="1350000"/>
          </a:xfrm>
          <a:prstGeom prst="rect">
            <a:avLst/>
          </a:prstGeom>
        </p:spPr>
      </p:pic>
    </p:spTree>
    <p:extLst>
      <p:ext uri="{BB962C8B-B14F-4D97-AF65-F5344CB8AC3E}">
        <p14:creationId xmlns:p14="http://schemas.microsoft.com/office/powerpoint/2010/main" val="3357766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CSH">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793B5F55-D6B1-3D42-9BD1-62E04539255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296765" cy="1350000"/>
          </a:xfrm>
          <a:prstGeom prst="rect">
            <a:avLst/>
          </a:prstGeom>
        </p:spPr>
      </p:pic>
    </p:spTree>
    <p:extLst>
      <p:ext uri="{BB962C8B-B14F-4D97-AF65-F5344CB8AC3E}">
        <p14:creationId xmlns:p14="http://schemas.microsoft.com/office/powerpoint/2010/main" val="2651178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D1F0DC3-DE17-BD45-AE80-75791B1DB54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122646" cy="1350000"/>
          </a:xfrm>
          <a:prstGeom prst="rect">
            <a:avLst/>
          </a:prstGeom>
        </p:spPr>
      </p:pic>
    </p:spTree>
    <p:extLst>
      <p:ext uri="{BB962C8B-B14F-4D97-AF65-F5344CB8AC3E}">
        <p14:creationId xmlns:p14="http://schemas.microsoft.com/office/powerpoint/2010/main" val="2178303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CS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3ECE842A-B802-814C-8E6E-F4C09D41FEE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122646" cy="1350000"/>
          </a:xfrm>
          <a:prstGeom prst="rect">
            <a:avLst/>
          </a:prstGeom>
        </p:spPr>
      </p:pic>
    </p:spTree>
    <p:extLst>
      <p:ext uri="{BB962C8B-B14F-4D97-AF65-F5344CB8AC3E}">
        <p14:creationId xmlns:p14="http://schemas.microsoft.com/office/powerpoint/2010/main" val="2826664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E545076C-6B34-314D-97D3-1E910A315B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7766470" cy="1350000"/>
          </a:xfrm>
          <a:prstGeom prst="rect">
            <a:avLst/>
          </a:prstGeom>
        </p:spPr>
      </p:pic>
    </p:spTree>
    <p:extLst>
      <p:ext uri="{BB962C8B-B14F-4D97-AF65-F5344CB8AC3E}">
        <p14:creationId xmlns:p14="http://schemas.microsoft.com/office/powerpoint/2010/main" val="2666655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ETHM">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E418C9EA-907E-F24E-89DC-B61B0CA035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7766470" cy="1350000"/>
          </a:xfrm>
          <a:prstGeom prst="rect">
            <a:avLst/>
          </a:prstGeom>
        </p:spPr>
      </p:pic>
    </p:spTree>
    <p:extLst>
      <p:ext uri="{BB962C8B-B14F-4D97-AF65-F5344CB8AC3E}">
        <p14:creationId xmlns:p14="http://schemas.microsoft.com/office/powerpoint/2010/main" val="2224284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408353E-6365-8F44-A77E-55DFA1640C8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987646" cy="1350000"/>
          </a:xfrm>
          <a:prstGeom prst="rect">
            <a:avLst/>
          </a:prstGeom>
        </p:spPr>
      </p:pic>
    </p:spTree>
    <p:extLst>
      <p:ext uri="{BB962C8B-B14F-4D97-AF65-F5344CB8AC3E}">
        <p14:creationId xmlns:p14="http://schemas.microsoft.com/office/powerpoint/2010/main" val="273997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 LBU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12" name="Picture 11">
            <a:extLst>
              <a:ext uri="{FF2B5EF4-FFF2-40B4-BE49-F238E27FC236}">
                <a16:creationId xmlns:a16="http://schemas.microsoft.com/office/drawing/2014/main" id="{0D15ED9F-789A-5446-A11C-D78D1D47FE56}"/>
              </a:ext>
            </a:extLst>
          </p:cNvPr>
          <p:cNvPicPr>
            <a:picLocks noChangeAspect="1"/>
          </p:cNvPicPr>
          <p:nvPr userDrawn="1"/>
        </p:nvPicPr>
        <p:blipFill>
          <a:blip r:embed="rId2"/>
          <a:stretch>
            <a:fillRect/>
          </a:stretch>
        </p:blipFill>
        <p:spPr>
          <a:xfrm>
            <a:off x="378011" y="1341358"/>
            <a:ext cx="2575314" cy="1079580"/>
          </a:xfrm>
          <a:prstGeom prst="rect">
            <a:avLst/>
          </a:prstGeom>
        </p:spPr>
      </p:pic>
    </p:spTree>
    <p:extLst>
      <p:ext uri="{BB962C8B-B14F-4D97-AF65-F5344CB8AC3E}">
        <p14:creationId xmlns:p14="http://schemas.microsoft.com/office/powerpoint/2010/main" val="4078687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FMP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35A69226-3903-4E46-AA85-B44D3767EE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987646" cy="1350000"/>
          </a:xfrm>
          <a:prstGeom prst="rect">
            <a:avLst/>
          </a:prstGeom>
        </p:spPr>
      </p:pic>
    </p:spTree>
    <p:extLst>
      <p:ext uri="{BB962C8B-B14F-4D97-AF65-F5344CB8AC3E}">
        <p14:creationId xmlns:p14="http://schemas.microsoft.com/office/powerpoint/2010/main" val="3957456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A570970-1919-4D40-8D48-1019ACE2DB9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018824" cy="1350000"/>
          </a:xfrm>
          <a:prstGeom prst="rect">
            <a:avLst/>
          </a:prstGeom>
        </p:spPr>
      </p:pic>
    </p:spTree>
    <p:extLst>
      <p:ext uri="{BB962C8B-B14F-4D97-AF65-F5344CB8AC3E}">
        <p14:creationId xmlns:p14="http://schemas.microsoft.com/office/powerpoint/2010/main" val="763030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Slide-HC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161B4AFA-B069-DC40-A5F9-C0DCFA90519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018824" cy="1350000"/>
          </a:xfrm>
          <a:prstGeom prst="rect">
            <a:avLst/>
          </a:prstGeom>
        </p:spPr>
      </p:pic>
    </p:spTree>
    <p:extLst>
      <p:ext uri="{BB962C8B-B14F-4D97-AF65-F5344CB8AC3E}">
        <p14:creationId xmlns:p14="http://schemas.microsoft.com/office/powerpoint/2010/main" val="1647574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06CB462-6FD6-C049-BBB3-A1F5EC6BB6D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638235" cy="1350000"/>
          </a:xfrm>
          <a:prstGeom prst="rect">
            <a:avLst/>
          </a:prstGeom>
        </p:spPr>
      </p:pic>
    </p:spTree>
    <p:extLst>
      <p:ext uri="{BB962C8B-B14F-4D97-AF65-F5344CB8AC3E}">
        <p14:creationId xmlns:p14="http://schemas.microsoft.com/office/powerpoint/2010/main" val="28520241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LB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43AAF28E-EE82-B14B-AB39-862AE43DBE2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5638235" cy="1350000"/>
          </a:xfrm>
          <a:prstGeom prst="rect">
            <a:avLst/>
          </a:prstGeom>
        </p:spPr>
      </p:pic>
    </p:spTree>
    <p:extLst>
      <p:ext uri="{BB962C8B-B14F-4D97-AF65-F5344CB8AC3E}">
        <p14:creationId xmlns:p14="http://schemas.microsoft.com/office/powerpoint/2010/main" val="1136852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E54E049-DF0F-FA44-B3F3-82B0C2EAC0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4725000" cy="1350000"/>
          </a:xfrm>
          <a:prstGeom prst="rect">
            <a:avLst/>
          </a:prstGeom>
        </p:spPr>
      </p:pic>
    </p:spTree>
    <p:extLst>
      <p:ext uri="{BB962C8B-B14F-4D97-AF65-F5344CB8AC3E}">
        <p14:creationId xmlns:p14="http://schemas.microsoft.com/office/powerpoint/2010/main" val="54948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LL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63607142-9874-8441-A999-6D9FD8EF090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4725000" cy="1350000"/>
          </a:xfrm>
          <a:prstGeom prst="rect">
            <a:avLst/>
          </a:prstGeom>
        </p:spPr>
      </p:pic>
    </p:spTree>
    <p:extLst>
      <p:ext uri="{BB962C8B-B14F-4D97-AF65-F5344CB8AC3E}">
        <p14:creationId xmlns:p14="http://schemas.microsoft.com/office/powerpoint/2010/main" val="40654889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91CAAFD-A9B3-A94D-AB75-680C7FE16E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0812" y="1315464"/>
            <a:ext cx="5550882" cy="1350000"/>
          </a:xfrm>
          <a:prstGeom prst="rect">
            <a:avLst/>
          </a:prstGeom>
        </p:spPr>
      </p:pic>
    </p:spTree>
    <p:extLst>
      <p:ext uri="{BB962C8B-B14F-4D97-AF65-F5344CB8AC3E}">
        <p14:creationId xmlns:p14="http://schemas.microsoft.com/office/powerpoint/2010/main" val="3743992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NF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9CCF3C8E-D6DC-FE4E-9369-565D00C891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50812" y="1315464"/>
            <a:ext cx="5550882" cy="1350000"/>
          </a:xfrm>
          <a:prstGeom prst="rect">
            <a:avLst/>
          </a:prstGeom>
        </p:spPr>
      </p:pic>
    </p:spTree>
    <p:extLst>
      <p:ext uri="{BB962C8B-B14F-4D97-AF65-F5344CB8AC3E}">
        <p14:creationId xmlns:p14="http://schemas.microsoft.com/office/powerpoint/2010/main" val="414346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2BD5BAF-7CD4-7F4D-967F-2CE0D9E4644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2479" y="1416308"/>
            <a:ext cx="5536311" cy="1013802"/>
          </a:xfrm>
          <a:prstGeom prst="rect">
            <a:avLst/>
          </a:prstGeom>
        </p:spPr>
      </p:pic>
    </p:spTree>
    <p:extLst>
      <p:ext uri="{BB962C8B-B14F-4D97-AF65-F5344CB8AC3E}">
        <p14:creationId xmlns:p14="http://schemas.microsoft.com/office/powerpoint/2010/main" val="286546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53443E8-AE1F-9540-B39A-2476067EDD3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51018"/>
            <a:ext cx="5550883" cy="1350000"/>
          </a:xfrm>
          <a:prstGeom prst="rect">
            <a:avLst/>
          </a:prstGeom>
        </p:spPr>
      </p:pic>
    </p:spTree>
    <p:extLst>
      <p:ext uri="{BB962C8B-B14F-4D97-AF65-F5344CB8AC3E}">
        <p14:creationId xmlns:p14="http://schemas.microsoft.com/office/powerpoint/2010/main" val="1961388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S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D090A202-8C02-E84C-8FA0-6F04EAE780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2479" y="1416308"/>
            <a:ext cx="5536311" cy="1013802"/>
          </a:xfrm>
          <a:prstGeom prst="rect">
            <a:avLst/>
          </a:prstGeom>
        </p:spPr>
      </p:pic>
    </p:spTree>
    <p:extLst>
      <p:ext uri="{BB962C8B-B14F-4D97-AF65-F5344CB8AC3E}">
        <p14:creationId xmlns:p14="http://schemas.microsoft.com/office/powerpoint/2010/main" val="35611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47D27DF-28EA-FA40-8FA5-5DA4AD7FD0F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217942" cy="1350000"/>
          </a:xfrm>
          <a:prstGeom prst="rect">
            <a:avLst/>
          </a:prstGeom>
        </p:spPr>
      </p:pic>
    </p:spTree>
    <p:extLst>
      <p:ext uri="{BB962C8B-B14F-4D97-AF65-F5344CB8AC3E}">
        <p14:creationId xmlns:p14="http://schemas.microsoft.com/office/powerpoint/2010/main" val="2616641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SocSci">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80A65E14-CEA0-FA4E-B32D-945EFCF38C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6217942" cy="1350000"/>
          </a:xfrm>
          <a:prstGeom prst="rect">
            <a:avLst/>
          </a:prstGeom>
        </p:spPr>
      </p:pic>
    </p:spTree>
    <p:extLst>
      <p:ext uri="{BB962C8B-B14F-4D97-AF65-F5344CB8AC3E}">
        <p14:creationId xmlns:p14="http://schemas.microsoft.com/office/powerpoint/2010/main" val="896061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2049228"/>
            <a:ext cx="4213225" cy="2145059"/>
          </a:xfrm>
        </p:spPr>
        <p:txBody>
          <a:bodyPr anchor="b">
            <a:noAutofit/>
          </a:bodyPr>
          <a:lstStyle>
            <a:lvl1pPr algn="l">
              <a:defRPr sz="5400">
                <a:solidFill>
                  <a:schemeClr val="accent1"/>
                </a:solidFill>
              </a:defRPr>
            </a:lvl1pPr>
          </a:lstStyle>
          <a:p>
            <a:r>
              <a:rPr lang="en-US" dirty="0"/>
              <a:t>Insert presentation</a:t>
            </a:r>
            <a:br>
              <a:rPr lang="en-US" dirty="0"/>
            </a:br>
            <a:r>
              <a:rPr lang="en-US" dirty="0"/>
              <a:t>title here</a:t>
            </a:r>
          </a:p>
        </p:txBody>
      </p:sp>
      <p:sp>
        <p:nvSpPr>
          <p:cNvPr id="3" name="Subtitle 2"/>
          <p:cNvSpPr>
            <a:spLocks noGrp="1"/>
          </p:cNvSpPr>
          <p:nvPr>
            <p:ph type="subTitle" idx="1" hasCustomPrompt="1"/>
          </p:nvPr>
        </p:nvSpPr>
        <p:spPr>
          <a:xfrm>
            <a:off x="378012" y="4227740"/>
            <a:ext cx="4198773" cy="58103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8" name="Picture 7">
            <a:extLst>
              <a:ext uri="{FF2B5EF4-FFF2-40B4-BE49-F238E27FC236}">
                <a16:creationId xmlns:a16="http://schemas.microsoft.com/office/drawing/2014/main" id="{DBC05AC7-7927-8D4B-BD1C-738474C744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5734958" y="2968715"/>
            <a:ext cx="2196557" cy="920571"/>
          </a:xfrm>
          <a:prstGeom prst="rect">
            <a:avLst/>
          </a:prstGeom>
        </p:spPr>
      </p:pic>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23">
            <a:extLst>
              <a:ext uri="{FF2B5EF4-FFF2-40B4-BE49-F238E27FC236}">
                <a16:creationId xmlns:a16="http://schemas.microsoft.com/office/drawing/2014/main" id="{019CF9BC-6E00-604B-880B-7A2220C7C970}"/>
              </a:ext>
            </a:extLst>
          </p:cNvPr>
          <p:cNvSpPr>
            <a:spLocks noGrp="1"/>
          </p:cNvSpPr>
          <p:nvPr>
            <p:ph type="pic" sz="quarter" idx="10" hasCustomPrompt="1"/>
          </p:nvPr>
        </p:nvSpPr>
        <p:spPr>
          <a:xfrm>
            <a:off x="5739743" y="2968905"/>
            <a:ext cx="2191772" cy="920190"/>
          </a:xfrm>
          <a:noFill/>
        </p:spPr>
        <p:txBody>
          <a:bodyPr anchor="ctr">
            <a:noAutofit/>
          </a:bodyPr>
          <a:lstStyle>
            <a:lvl1pPr algn="ctr">
              <a:defRPr sz="1200"/>
            </a:lvl1pPr>
          </a:lstStyle>
          <a:p>
            <a:r>
              <a:rPr lang="en-US" dirty="0"/>
              <a:t>Insert school logo</a:t>
            </a:r>
          </a:p>
        </p:txBody>
      </p:sp>
    </p:spTree>
    <p:extLst>
      <p:ext uri="{BB962C8B-B14F-4D97-AF65-F5344CB8AC3E}">
        <p14:creationId xmlns:p14="http://schemas.microsoft.com/office/powerpoint/2010/main" val="118940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8775" y="2528520"/>
            <a:ext cx="7694539"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358774" y="4171653"/>
            <a:ext cx="7695106"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2" name="Picture 1">
            <a:extLst>
              <a:ext uri="{FF2B5EF4-FFF2-40B4-BE49-F238E27FC236}">
                <a16:creationId xmlns:a16="http://schemas.microsoft.com/office/drawing/2014/main" id="{14562EE6-CE5C-B94D-853A-6B83AAEB268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5250" y="1554033"/>
            <a:ext cx="1451155" cy="608329"/>
          </a:xfrm>
          <a:prstGeom prst="rect">
            <a:avLst/>
          </a:prstGeom>
        </p:spPr>
      </p:pic>
    </p:spTree>
    <p:extLst>
      <p:ext uri="{BB962C8B-B14F-4D97-AF65-F5344CB8AC3E}">
        <p14:creationId xmlns:p14="http://schemas.microsoft.com/office/powerpoint/2010/main" val="4202473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8775" y="2528520"/>
            <a:ext cx="7694539" cy="1463133"/>
          </a:xfrm>
        </p:spPr>
        <p:txBody>
          <a:bodyPr anchor="b">
            <a:noAutofit/>
          </a:bodyPr>
          <a:lstStyle>
            <a:lvl1pPr algn="l">
              <a:defRPr sz="5400">
                <a:solidFill>
                  <a:schemeClr val="accent1"/>
                </a:solidFill>
              </a:defRPr>
            </a:lvl1pPr>
          </a:lstStyle>
          <a:p>
            <a:r>
              <a:rPr lang="en-US" dirty="0"/>
              <a:t>Breaker</a:t>
            </a:r>
            <a:br>
              <a:rPr lang="en-US" dirty="0"/>
            </a:br>
            <a:r>
              <a:rPr lang="en-US" dirty="0"/>
              <a:t>heading text</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358774" y="4171653"/>
            <a:ext cx="7695106" cy="282388"/>
          </a:xfrm>
        </p:spPr>
        <p:txBody>
          <a:bodyPr/>
          <a:lstStyle>
            <a:lvl1pPr>
              <a:defRPr>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pic>
        <p:nvPicPr>
          <p:cNvPr id="9" name="Picture 8">
            <a:extLst>
              <a:ext uri="{FF2B5EF4-FFF2-40B4-BE49-F238E27FC236}">
                <a16:creationId xmlns:a16="http://schemas.microsoft.com/office/drawing/2014/main" id="{6CA444EE-0193-BC48-9494-C8D2CB3F919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67655" y="1547287"/>
            <a:ext cx="1440000" cy="603500"/>
          </a:xfrm>
          <a:prstGeom prst="rect">
            <a:avLst/>
          </a:prstGeom>
        </p:spPr>
      </p:pic>
    </p:spTree>
    <p:extLst>
      <p:ext uri="{BB962C8B-B14F-4D97-AF65-F5344CB8AC3E}">
        <p14:creationId xmlns:p14="http://schemas.microsoft.com/office/powerpoint/2010/main" val="1934902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E1726E6C-AD25-E441-8362-FEA28FFE6F48}"/>
              </a:ext>
            </a:extLst>
          </p:cNvPr>
          <p:cNvSpPr>
            <a:spLocks noGrp="1"/>
          </p:cNvSpPr>
          <p:nvPr>
            <p:ph type="body" sz="quarter" idx="10" hasCustomPrompt="1"/>
          </p:nvPr>
        </p:nvSpPr>
        <p:spPr>
          <a:xfrm>
            <a:off x="358774" y="4171653"/>
            <a:ext cx="7695106" cy="2823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Breaker sub-heading text</a:t>
            </a:r>
          </a:p>
        </p:txBody>
      </p:sp>
      <p:sp>
        <p:nvSpPr>
          <p:cNvPr id="9" name="Title 1">
            <a:extLst>
              <a:ext uri="{FF2B5EF4-FFF2-40B4-BE49-F238E27FC236}">
                <a16:creationId xmlns:a16="http://schemas.microsoft.com/office/drawing/2014/main" id="{5D8298D0-9789-3046-A0BA-E685BD3606A3}"/>
              </a:ext>
            </a:extLst>
          </p:cNvPr>
          <p:cNvSpPr>
            <a:spLocks noGrp="1"/>
          </p:cNvSpPr>
          <p:nvPr>
            <p:ph type="ctrTitle" hasCustomPrompt="1"/>
          </p:nvPr>
        </p:nvSpPr>
        <p:spPr>
          <a:xfrm>
            <a:off x="358775" y="2528520"/>
            <a:ext cx="7694539" cy="1463133"/>
          </a:xfrm>
        </p:spPr>
        <p:txBody>
          <a:bodyPr anchor="b">
            <a:noAutofit/>
          </a:bodyPr>
          <a:lstStyle>
            <a:lvl1pPr algn="l">
              <a:defRPr sz="5400">
                <a:solidFill>
                  <a:schemeClr val="bg1"/>
                </a:solidFill>
              </a:defRPr>
            </a:lvl1pPr>
          </a:lstStyle>
          <a:p>
            <a:r>
              <a:rPr lang="en-US" dirty="0"/>
              <a:t>Breaker</a:t>
            </a:r>
            <a:br>
              <a:rPr lang="en-US" dirty="0"/>
            </a:br>
            <a:r>
              <a:rPr lang="en-US" dirty="0"/>
              <a:t>heading text</a:t>
            </a:r>
          </a:p>
        </p:txBody>
      </p:sp>
      <p:pic>
        <p:nvPicPr>
          <p:cNvPr id="10" name="Picture 9">
            <a:extLst>
              <a:ext uri="{FF2B5EF4-FFF2-40B4-BE49-F238E27FC236}">
                <a16:creationId xmlns:a16="http://schemas.microsoft.com/office/drawing/2014/main" id="{8CC44543-1F8E-444C-B34B-453E0B9D99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75250" y="1554033"/>
            <a:ext cx="1451155" cy="608329"/>
          </a:xfrm>
          <a:prstGeom prst="rect">
            <a:avLst/>
          </a:prstGeom>
        </p:spPr>
      </p:pic>
    </p:spTree>
    <p:extLst>
      <p:ext uri="{BB962C8B-B14F-4D97-AF65-F5344CB8AC3E}">
        <p14:creationId xmlns:p14="http://schemas.microsoft.com/office/powerpoint/2010/main" val="2929737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8775" y="368300"/>
            <a:ext cx="7694539" cy="1422957"/>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358774" y="2166295"/>
            <a:ext cx="7695106" cy="3519286"/>
          </a:xfrm>
        </p:spPr>
        <p:txBody>
          <a:bodyPr>
            <a:norm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8773" y="6053100"/>
            <a:ext cx="1080000" cy="452626"/>
          </a:xfrm>
          <a:prstGeom prst="rect">
            <a:avLst/>
          </a:prstGeom>
        </p:spPr>
      </p:pic>
    </p:spTree>
    <p:extLst>
      <p:ext uri="{BB962C8B-B14F-4D97-AF65-F5344CB8AC3E}">
        <p14:creationId xmlns:p14="http://schemas.microsoft.com/office/powerpoint/2010/main" val="2387403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358774" y="2166295"/>
            <a:ext cx="7695106" cy="3519286"/>
          </a:xfrm>
        </p:spPr>
        <p:txBody>
          <a:bodyPr numCol="2"/>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8773" y="6053100"/>
            <a:ext cx="1080000" cy="452626"/>
          </a:xfrm>
          <a:prstGeom prst="rect">
            <a:avLst/>
          </a:prstGeom>
        </p:spPr>
      </p:pic>
      <p:sp>
        <p:nvSpPr>
          <p:cNvPr id="8" name="Title 1">
            <a:extLst>
              <a:ext uri="{FF2B5EF4-FFF2-40B4-BE49-F238E27FC236}">
                <a16:creationId xmlns:a16="http://schemas.microsoft.com/office/drawing/2014/main" id="{F12484ED-E041-CF48-8FAA-EA04666A3DA4}"/>
              </a:ext>
            </a:extLst>
          </p:cNvPr>
          <p:cNvSpPr>
            <a:spLocks noGrp="1"/>
          </p:cNvSpPr>
          <p:nvPr>
            <p:ph type="ctrTitle" hasCustomPrompt="1"/>
          </p:nvPr>
        </p:nvSpPr>
        <p:spPr>
          <a:xfrm>
            <a:off x="358775" y="368300"/>
            <a:ext cx="7694539" cy="1422957"/>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Tree>
    <p:extLst>
      <p:ext uri="{BB962C8B-B14F-4D97-AF65-F5344CB8AC3E}">
        <p14:creationId xmlns:p14="http://schemas.microsoft.com/office/powerpoint/2010/main" val="41533385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8773" y="6053100"/>
            <a:ext cx="1080000" cy="452626"/>
          </a:xfrm>
          <a:prstGeom prst="rect">
            <a:avLst/>
          </a:prstGeom>
        </p:spPr>
      </p:pic>
    </p:spTree>
    <p:extLst>
      <p:ext uri="{BB962C8B-B14F-4D97-AF65-F5344CB8AC3E}">
        <p14:creationId xmlns:p14="http://schemas.microsoft.com/office/powerpoint/2010/main" val="56395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AA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83F15B74-AD8A-5C42-8C85-5EFFD175029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51018"/>
            <a:ext cx="5550883" cy="1350000"/>
          </a:xfrm>
          <a:prstGeom prst="rect">
            <a:avLst/>
          </a:prstGeom>
        </p:spPr>
      </p:pic>
    </p:spTree>
    <p:extLst>
      <p:ext uri="{BB962C8B-B14F-4D97-AF65-F5344CB8AC3E}">
        <p14:creationId xmlns:p14="http://schemas.microsoft.com/office/powerpoint/2010/main" val="29265319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8776" y="368300"/>
            <a:ext cx="4212916"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358774" y="2166295"/>
            <a:ext cx="4213226"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8773" y="6053100"/>
            <a:ext cx="108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4931442" y="0"/>
            <a:ext cx="3492250" cy="68580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3529710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572003" y="368300"/>
            <a:ext cx="4212916"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539875"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572001" y="2166295"/>
            <a:ext cx="4213226"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8713" y="6053100"/>
            <a:ext cx="108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19875" y="0"/>
            <a:ext cx="3492250" cy="68580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1280746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572003" y="368300"/>
            <a:ext cx="4212916"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572001" y="2166295"/>
            <a:ext cx="4213226"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8713" y="6053100"/>
            <a:ext cx="1080000" cy="452626"/>
          </a:xfrm>
          <a:prstGeom prst="rect">
            <a:avLst/>
          </a:prstGeom>
        </p:spPr>
      </p:pic>
      <p:sp>
        <p:nvSpPr>
          <p:cNvPr id="9" name="Picture Placeholder 3">
            <a:extLst>
              <a:ext uri="{FF2B5EF4-FFF2-40B4-BE49-F238E27FC236}">
                <a16:creationId xmlns:a16="http://schemas.microsoft.com/office/drawing/2014/main" id="{B2A44E0D-AD37-B64A-8087-4B04C08A4454}"/>
              </a:ext>
            </a:extLst>
          </p:cNvPr>
          <p:cNvSpPr>
            <a:spLocks noGrp="1"/>
          </p:cNvSpPr>
          <p:nvPr>
            <p:ph type="pic" sz="quarter" idx="12" hasCustomPrompt="1"/>
          </p:nvPr>
        </p:nvSpPr>
        <p:spPr>
          <a:xfrm>
            <a:off x="540001" y="0"/>
            <a:ext cx="3671874" cy="3430800"/>
          </a:xfrm>
        </p:spPr>
        <p:txBody>
          <a:bodyPr anchor="ctr"/>
          <a:lstStyle>
            <a:lvl1pPr algn="ctr">
              <a:defRPr/>
            </a:lvl1pPr>
          </a:lstStyle>
          <a:p>
            <a:r>
              <a:rPr lang="en-US" dirty="0"/>
              <a:t>Insert image here</a:t>
            </a:r>
          </a:p>
        </p:txBody>
      </p:sp>
      <p:sp>
        <p:nvSpPr>
          <p:cNvPr id="13" name="Picture Placeholder 3">
            <a:extLst>
              <a:ext uri="{FF2B5EF4-FFF2-40B4-BE49-F238E27FC236}">
                <a16:creationId xmlns:a16="http://schemas.microsoft.com/office/drawing/2014/main" id="{AE15AA6C-F6DF-F943-A289-C06A927AF92D}"/>
              </a:ext>
            </a:extLst>
          </p:cNvPr>
          <p:cNvSpPr>
            <a:spLocks noGrp="1"/>
          </p:cNvSpPr>
          <p:nvPr>
            <p:ph type="pic" sz="quarter" idx="13" hasCustomPrompt="1"/>
          </p:nvPr>
        </p:nvSpPr>
        <p:spPr>
          <a:xfrm>
            <a:off x="540001" y="3429000"/>
            <a:ext cx="3671874" cy="34308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3269261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572003" y="368300"/>
            <a:ext cx="4212916"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572001" y="2166295"/>
            <a:ext cx="4213226"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8713" y="6053100"/>
            <a:ext cx="1080000" cy="452626"/>
          </a:xfrm>
          <a:prstGeom prst="rect">
            <a:avLst/>
          </a:prstGeom>
        </p:spPr>
      </p:pic>
      <p:sp>
        <p:nvSpPr>
          <p:cNvPr id="8" name="Picture Placeholder 3">
            <a:extLst>
              <a:ext uri="{FF2B5EF4-FFF2-40B4-BE49-F238E27FC236}">
                <a16:creationId xmlns:a16="http://schemas.microsoft.com/office/drawing/2014/main" id="{600F4128-B022-BF49-9B0B-ED727D588C4C}"/>
              </a:ext>
            </a:extLst>
          </p:cNvPr>
          <p:cNvSpPr>
            <a:spLocks noGrp="1"/>
          </p:cNvSpPr>
          <p:nvPr>
            <p:ph type="pic" sz="quarter" idx="11" hasCustomPrompt="1"/>
          </p:nvPr>
        </p:nvSpPr>
        <p:spPr>
          <a:xfrm>
            <a:off x="540000" y="0"/>
            <a:ext cx="3672125" cy="2286000"/>
          </a:xfrm>
        </p:spPr>
        <p:txBody>
          <a:bodyPr anchor="ctr"/>
          <a:lstStyle>
            <a:lvl1pPr algn="ctr">
              <a:defRPr/>
            </a:lvl1pPr>
          </a:lstStyle>
          <a:p>
            <a:r>
              <a:rPr lang="en-US" dirty="0"/>
              <a:t>Insert image here</a:t>
            </a:r>
          </a:p>
        </p:txBody>
      </p:sp>
      <p:sp>
        <p:nvSpPr>
          <p:cNvPr id="11" name="Picture Placeholder 3">
            <a:extLst>
              <a:ext uri="{FF2B5EF4-FFF2-40B4-BE49-F238E27FC236}">
                <a16:creationId xmlns:a16="http://schemas.microsoft.com/office/drawing/2014/main" id="{3768B268-3513-1646-B5F3-B131AA38FB4D}"/>
              </a:ext>
            </a:extLst>
          </p:cNvPr>
          <p:cNvSpPr>
            <a:spLocks noGrp="1"/>
          </p:cNvSpPr>
          <p:nvPr>
            <p:ph type="pic" sz="quarter" idx="12" hasCustomPrompt="1"/>
          </p:nvPr>
        </p:nvSpPr>
        <p:spPr>
          <a:xfrm>
            <a:off x="540000" y="4572000"/>
            <a:ext cx="3672125" cy="22860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12701770-7835-3041-B7FA-B708B6435CA4}"/>
              </a:ext>
            </a:extLst>
          </p:cNvPr>
          <p:cNvSpPr>
            <a:spLocks noGrp="1"/>
          </p:cNvSpPr>
          <p:nvPr>
            <p:ph type="pic" sz="quarter" idx="13" hasCustomPrompt="1"/>
          </p:nvPr>
        </p:nvSpPr>
        <p:spPr>
          <a:xfrm>
            <a:off x="540000" y="2286000"/>
            <a:ext cx="3672125" cy="22860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4648891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4572003" y="368300"/>
            <a:ext cx="4212916"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4572001" y="2166295"/>
            <a:ext cx="4213226"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668713" y="6053100"/>
            <a:ext cx="1080000" cy="452626"/>
          </a:xfrm>
          <a:prstGeom prst="rect">
            <a:avLst/>
          </a:prstGeom>
        </p:spPr>
      </p:pic>
      <p:sp>
        <p:nvSpPr>
          <p:cNvPr id="11" name="Picture Placeholder 3">
            <a:extLst>
              <a:ext uri="{FF2B5EF4-FFF2-40B4-BE49-F238E27FC236}">
                <a16:creationId xmlns:a16="http://schemas.microsoft.com/office/drawing/2014/main" id="{EF89479A-879C-FB47-AD26-296CC44EC066}"/>
              </a:ext>
            </a:extLst>
          </p:cNvPr>
          <p:cNvSpPr>
            <a:spLocks noGrp="1"/>
          </p:cNvSpPr>
          <p:nvPr>
            <p:ph type="pic" sz="quarter" idx="12" hasCustomPrompt="1"/>
          </p:nvPr>
        </p:nvSpPr>
        <p:spPr>
          <a:xfrm>
            <a:off x="540001" y="0"/>
            <a:ext cx="3671874" cy="1717200"/>
          </a:xfrm>
        </p:spPr>
        <p:txBody>
          <a:bodyPr anchor="ctr"/>
          <a:lstStyle>
            <a:lvl1pPr algn="ctr">
              <a:defRPr/>
            </a:lvl1pPr>
          </a:lstStyle>
          <a:p>
            <a:r>
              <a:rPr lang="en-US" dirty="0"/>
              <a:t>Insert image here</a:t>
            </a:r>
          </a:p>
        </p:txBody>
      </p:sp>
      <p:sp>
        <p:nvSpPr>
          <p:cNvPr id="14" name="Picture Placeholder 3">
            <a:extLst>
              <a:ext uri="{FF2B5EF4-FFF2-40B4-BE49-F238E27FC236}">
                <a16:creationId xmlns:a16="http://schemas.microsoft.com/office/drawing/2014/main" id="{84323833-A9C0-584F-ADEE-4E223A93396E}"/>
              </a:ext>
            </a:extLst>
          </p:cNvPr>
          <p:cNvSpPr>
            <a:spLocks noGrp="1"/>
          </p:cNvSpPr>
          <p:nvPr>
            <p:ph type="pic" sz="quarter" idx="13" hasCustomPrompt="1"/>
          </p:nvPr>
        </p:nvSpPr>
        <p:spPr>
          <a:xfrm>
            <a:off x="540001" y="1713600"/>
            <a:ext cx="3671874" cy="1717200"/>
          </a:xfrm>
        </p:spPr>
        <p:txBody>
          <a:bodyPr anchor="ctr"/>
          <a:lstStyle>
            <a:lvl1pPr algn="ctr">
              <a:defRPr/>
            </a:lvl1pPr>
          </a:lstStyle>
          <a:p>
            <a:r>
              <a:rPr lang="en-US" dirty="0"/>
              <a:t>Insert image here</a:t>
            </a:r>
          </a:p>
        </p:txBody>
      </p:sp>
      <p:sp>
        <p:nvSpPr>
          <p:cNvPr id="15" name="Picture Placeholder 3">
            <a:extLst>
              <a:ext uri="{FF2B5EF4-FFF2-40B4-BE49-F238E27FC236}">
                <a16:creationId xmlns:a16="http://schemas.microsoft.com/office/drawing/2014/main" id="{F091CC3E-CE50-ED48-AE9A-A0AEF9D16657}"/>
              </a:ext>
            </a:extLst>
          </p:cNvPr>
          <p:cNvSpPr>
            <a:spLocks noGrp="1"/>
          </p:cNvSpPr>
          <p:nvPr>
            <p:ph type="pic" sz="quarter" idx="14" hasCustomPrompt="1"/>
          </p:nvPr>
        </p:nvSpPr>
        <p:spPr>
          <a:xfrm>
            <a:off x="540001" y="5140800"/>
            <a:ext cx="3671874" cy="1717200"/>
          </a:xfrm>
        </p:spPr>
        <p:txBody>
          <a:bodyPr anchor="ctr"/>
          <a:lstStyle>
            <a:lvl1pPr algn="ctr">
              <a:defRPr/>
            </a:lvl1pPr>
          </a:lstStyle>
          <a:p>
            <a:r>
              <a:rPr lang="en-US" dirty="0"/>
              <a:t>Insert image here</a:t>
            </a:r>
          </a:p>
        </p:txBody>
      </p:sp>
      <p:sp>
        <p:nvSpPr>
          <p:cNvPr id="16" name="Picture Placeholder 3">
            <a:extLst>
              <a:ext uri="{FF2B5EF4-FFF2-40B4-BE49-F238E27FC236}">
                <a16:creationId xmlns:a16="http://schemas.microsoft.com/office/drawing/2014/main" id="{8FBE944B-B15E-6D42-BF79-08A252874409}"/>
              </a:ext>
            </a:extLst>
          </p:cNvPr>
          <p:cNvSpPr>
            <a:spLocks noGrp="1"/>
          </p:cNvSpPr>
          <p:nvPr>
            <p:ph type="pic" sz="quarter" idx="15" hasCustomPrompt="1"/>
          </p:nvPr>
        </p:nvSpPr>
        <p:spPr>
          <a:xfrm>
            <a:off x="540001" y="3427200"/>
            <a:ext cx="3671874" cy="17172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13355938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8775" y="368300"/>
            <a:ext cx="5261703"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860400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8423999"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358774" y="2166295"/>
            <a:ext cx="526209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58773" y="6053100"/>
            <a:ext cx="1080000" cy="452626"/>
          </a:xfrm>
          <a:prstGeom prst="rect">
            <a:avLst/>
          </a:prstGeom>
        </p:spPr>
      </p:pic>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5969950" y="0"/>
            <a:ext cx="2442905" cy="6858000"/>
          </a:xfrm>
        </p:spPr>
        <p:txBody>
          <a:bodyPr anchor="ctr"/>
          <a:lstStyle>
            <a:lvl1pPr algn="ctr">
              <a:defRPr/>
            </a:lvl1pPr>
          </a:lstStyle>
          <a:p>
            <a:r>
              <a:rPr lang="en-US" dirty="0"/>
              <a:t>Insert image here</a:t>
            </a:r>
          </a:p>
        </p:txBody>
      </p:sp>
    </p:spTree>
    <p:extLst>
      <p:ext uri="{BB962C8B-B14F-4D97-AF65-F5344CB8AC3E}">
        <p14:creationId xmlns:p14="http://schemas.microsoft.com/office/powerpoint/2010/main" val="1999228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6D06EE6-009C-3448-B0AD-7241B89C1644}"/>
              </a:ext>
            </a:extLst>
          </p:cNvPr>
          <p:cNvSpPr>
            <a:spLocks noGrp="1"/>
          </p:cNvSpPr>
          <p:nvPr>
            <p:ph type="pic" sz="quarter" idx="11" hasCustomPrompt="1"/>
          </p:nvPr>
        </p:nvSpPr>
        <p:spPr>
          <a:xfrm>
            <a:off x="714141" y="0"/>
            <a:ext cx="2442905" cy="6858000"/>
          </a:xfrm>
        </p:spPr>
        <p:txBody>
          <a:bodyPr anchor="ctr"/>
          <a:lstStyle>
            <a:lvl1pPr algn="ctr">
              <a:defRPr/>
            </a:lvl1pPr>
          </a:lstStyle>
          <a:p>
            <a:r>
              <a:rPr lang="en-US" dirty="0"/>
              <a:t>Insert image here</a:t>
            </a:r>
          </a:p>
        </p:txBody>
      </p:sp>
      <p:sp>
        <p:nvSpPr>
          <p:cNvPr id="3" name="Title 1">
            <a:extLst>
              <a:ext uri="{FF2B5EF4-FFF2-40B4-BE49-F238E27FC236}">
                <a16:creationId xmlns:a16="http://schemas.microsoft.com/office/drawing/2014/main" id="{FFBB473D-FAF0-D246-BC0C-0F89CEA32D11}"/>
              </a:ext>
            </a:extLst>
          </p:cNvPr>
          <p:cNvSpPr>
            <a:spLocks noGrp="1"/>
          </p:cNvSpPr>
          <p:nvPr>
            <p:ph type="ctrTitle" hasCustomPrompt="1"/>
          </p:nvPr>
        </p:nvSpPr>
        <p:spPr>
          <a:xfrm>
            <a:off x="3521680" y="368300"/>
            <a:ext cx="5261703" cy="1634973"/>
          </a:xfrm>
        </p:spPr>
        <p:txBody>
          <a:bodyPr anchor="b">
            <a:normAutofit/>
          </a:bodyPr>
          <a:lstStyle>
            <a:lvl1pPr algn="l">
              <a:defRPr sz="4400">
                <a:solidFill>
                  <a:schemeClr val="accent1"/>
                </a:solidFill>
              </a:defRPr>
            </a:lvl1pPr>
          </a:lstStyle>
          <a:p>
            <a:r>
              <a:rPr lang="en-US" dirty="0"/>
              <a:t>Insert heading</a:t>
            </a:r>
            <a:br>
              <a:rPr lang="en-US" dirty="0"/>
            </a:br>
            <a:r>
              <a:rPr lang="en-US" dirty="0"/>
              <a:t>text here</a:t>
            </a:r>
          </a:p>
        </p:txBody>
      </p:sp>
      <p:sp>
        <p:nvSpPr>
          <p:cNvPr id="6" name="Rectangle 5">
            <a:extLst>
              <a:ext uri="{FF2B5EF4-FFF2-40B4-BE49-F238E27FC236}">
                <a16:creationId xmlns:a16="http://schemas.microsoft.com/office/drawing/2014/main" id="{F068453E-2293-9C49-BCA8-4B1A9FE4CBDB}"/>
              </a:ext>
            </a:extLst>
          </p:cNvPr>
          <p:cNvSpPr/>
          <p:nvPr userDrawn="1"/>
        </p:nvSpPr>
        <p:spPr>
          <a:xfrm>
            <a:off x="0" y="0"/>
            <a:ext cx="540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BAED222-0BD1-2447-A8EE-6EBC925DD73C}"/>
              </a:ext>
            </a:extLst>
          </p:cNvPr>
          <p:cNvSpPr/>
          <p:nvPr userDrawn="1"/>
        </p:nvSpPr>
        <p:spPr>
          <a:xfrm>
            <a:off x="539387"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7A0A2494-5531-9947-BFCB-2EEFF9BC57AB}"/>
              </a:ext>
            </a:extLst>
          </p:cNvPr>
          <p:cNvSpPr>
            <a:spLocks noGrp="1"/>
          </p:cNvSpPr>
          <p:nvPr>
            <p:ph type="body" sz="quarter" idx="10"/>
          </p:nvPr>
        </p:nvSpPr>
        <p:spPr>
          <a:xfrm>
            <a:off x="3521679" y="2166295"/>
            <a:ext cx="5262090" cy="35192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9A39A85-645C-9E4B-B1FA-1371F6EB8E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05225" y="6053100"/>
            <a:ext cx="1080000" cy="452626"/>
          </a:xfrm>
          <a:prstGeom prst="rect">
            <a:avLst/>
          </a:prstGeom>
        </p:spPr>
      </p:pic>
    </p:spTree>
    <p:extLst>
      <p:ext uri="{BB962C8B-B14F-4D97-AF65-F5344CB8AC3E}">
        <p14:creationId xmlns:p14="http://schemas.microsoft.com/office/powerpoint/2010/main" val="2352319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LOGO End fram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358774" y="0"/>
            <a:ext cx="37954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4591237" y="3682554"/>
            <a:ext cx="4198773"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167" y="0"/>
            <a:ext cx="3576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3">
            <a:extLst>
              <a:ext uri="{FF2B5EF4-FFF2-40B4-BE49-F238E27FC236}">
                <a16:creationId xmlns:a16="http://schemas.microsoft.com/office/drawing/2014/main" id="{069DECC7-F80D-7242-8283-1BE620EBCEE0}"/>
              </a:ext>
            </a:extLst>
          </p:cNvPr>
          <p:cNvSpPr>
            <a:spLocks noGrp="1"/>
          </p:cNvSpPr>
          <p:nvPr>
            <p:ph type="pic" sz="quarter" idx="10" hasCustomPrompt="1"/>
          </p:nvPr>
        </p:nvSpPr>
        <p:spPr>
          <a:xfrm>
            <a:off x="995789" y="2935842"/>
            <a:ext cx="2348304" cy="985908"/>
          </a:xfrm>
          <a:noFill/>
        </p:spPr>
        <p:txBody>
          <a:bodyPr anchor="ctr">
            <a:noAutofit/>
          </a:bodyPr>
          <a:lstStyle>
            <a:lvl1pPr algn="ctr">
              <a:defRPr sz="1200"/>
            </a:lvl1pPr>
          </a:lstStyle>
          <a:p>
            <a:r>
              <a:rPr lang="en-US" dirty="0"/>
              <a:t>Insert school logo</a:t>
            </a:r>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4572000" y="2935842"/>
            <a:ext cx="4213225"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sp>
        <p:nvSpPr>
          <p:cNvPr id="10" name="Rectangle 9">
            <a:extLst>
              <a:ext uri="{FF2B5EF4-FFF2-40B4-BE49-F238E27FC236}">
                <a16:creationId xmlns:a16="http://schemas.microsoft.com/office/drawing/2014/main" id="{CE0FBEE5-2DE7-9C4D-BCED-467F88C072B7}"/>
              </a:ext>
            </a:extLst>
          </p:cNvPr>
          <p:cNvSpPr/>
          <p:nvPr userDrawn="1"/>
        </p:nvSpPr>
        <p:spPr>
          <a:xfrm>
            <a:off x="-5353236" y="-789786"/>
            <a:ext cx="5172011" cy="8974781"/>
          </a:xfrm>
          <a:prstGeom prst="rect">
            <a:avLst/>
          </a:prstGeom>
          <a:solidFill>
            <a:schemeClr val="bg2">
              <a:lumMod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l"/>
            <a:r>
              <a:rPr lang="en-GB" sz="1200" b="1" dirty="0"/>
              <a:t>How to insert your logo:</a:t>
            </a:r>
          </a:p>
          <a:p>
            <a:pPr algn="l"/>
            <a:endParaRPr lang="en-GB" sz="1200" b="1" dirty="0"/>
          </a:p>
          <a:p>
            <a:pPr algn="l"/>
            <a:r>
              <a:rPr lang="en-GB" sz="1200" b="1" dirty="0"/>
              <a:t>1.Click View in the</a:t>
            </a:r>
            <a:r>
              <a:rPr lang="en-GB" sz="1200" b="1" baseline="0" dirty="0"/>
              <a:t> tool bar</a:t>
            </a:r>
          </a:p>
          <a:p>
            <a:pPr algn="l"/>
            <a:r>
              <a:rPr lang="en-GB" sz="1200" b="1" baseline="0" dirty="0"/>
              <a:t> and </a:t>
            </a:r>
            <a:r>
              <a:rPr lang="en-GB" sz="1200" b="1" dirty="0"/>
              <a:t>Turn on guides.</a:t>
            </a:r>
          </a:p>
          <a:p>
            <a:pPr algn="l"/>
            <a:endParaRPr lang="en-GB" sz="1200" b="1" dirty="0"/>
          </a:p>
          <a:p>
            <a:pPr algn="l"/>
            <a:endParaRPr lang="en-GB" sz="1200" b="1" dirty="0"/>
          </a:p>
          <a:p>
            <a:pPr algn="l"/>
            <a:endParaRPr lang="en-GB" sz="1200" b="1" dirty="0"/>
          </a:p>
          <a:p>
            <a:pPr algn="l"/>
            <a:endParaRPr lang="en-GB" sz="1200" b="1" dirty="0"/>
          </a:p>
          <a:p>
            <a:pPr algn="l"/>
            <a:endParaRPr lang="en-GB" sz="1200" b="1" dirty="0"/>
          </a:p>
          <a:p>
            <a:pPr algn="l"/>
            <a:r>
              <a:rPr lang="en-GB" sz="1200" b="1" dirty="0"/>
              <a:t>2.DoubleClick</a:t>
            </a:r>
            <a:r>
              <a:rPr lang="en-GB" sz="1200" b="1" baseline="0" dirty="0"/>
              <a:t> insert school logo</a:t>
            </a:r>
          </a:p>
          <a:p>
            <a:pPr algn="l"/>
            <a:r>
              <a:rPr lang="en-GB" sz="1200" b="1" baseline="0" dirty="0"/>
              <a:t> and select your school logo.</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3. If your School logo does not fit within the box. </a:t>
            </a:r>
          </a:p>
          <a:p>
            <a:pPr algn="l"/>
            <a:r>
              <a:rPr lang="en-GB" sz="1200" b="1" baseline="0" dirty="0"/>
              <a:t>click the format tab (Drawing tool) </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4. Click the drop down arrow on crop and click Fit.</a:t>
            </a:r>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endParaRPr lang="en-GB" sz="1200" b="1" baseline="0" dirty="0"/>
          </a:p>
          <a:p>
            <a:pPr algn="l"/>
            <a:r>
              <a:rPr lang="en-GB" sz="1200" b="1" baseline="0" dirty="0"/>
              <a:t>6. The logo will now be scaled to the correct size.</a:t>
            </a:r>
          </a:p>
          <a:p>
            <a:pPr algn="l"/>
            <a:endParaRPr lang="en-GB" sz="1200" b="1" baseline="0" dirty="0"/>
          </a:p>
          <a:p>
            <a:pPr algn="l"/>
            <a:r>
              <a:rPr lang="en-GB" sz="1200" b="1" baseline="0" dirty="0"/>
              <a:t>7. If you wish to adjust the position use the guide lines as references.</a:t>
            </a:r>
          </a:p>
          <a:p>
            <a:pPr algn="l"/>
            <a:r>
              <a:rPr lang="en-GB" sz="1200" b="1" baseline="0" dirty="0"/>
              <a:t>8. If you wish to remove the guide lines - </a:t>
            </a:r>
            <a:r>
              <a:rPr lang="en-GB" sz="1200" b="1" dirty="0"/>
              <a:t>Click View in the</a:t>
            </a:r>
            <a:r>
              <a:rPr lang="en-GB" sz="1200" b="1" baseline="0" dirty="0"/>
              <a:t> tool bar and T</a:t>
            </a:r>
            <a:r>
              <a:rPr lang="en-GB" sz="1200" b="1" dirty="0"/>
              <a:t>urn off guides</a:t>
            </a:r>
          </a:p>
          <a:p>
            <a:pPr algn="l"/>
            <a:endParaRPr lang="en-GB" sz="1200" b="1" baseline="0" dirty="0"/>
          </a:p>
          <a:p>
            <a:pPr algn="l"/>
            <a:endParaRPr lang="en-GB" sz="1200" b="1" baseline="0" dirty="0"/>
          </a:p>
        </p:txBody>
      </p:sp>
      <p:pic>
        <p:nvPicPr>
          <p:cNvPr id="11" name="Picture 10">
            <a:extLst>
              <a:ext uri="{FF2B5EF4-FFF2-40B4-BE49-F238E27FC236}">
                <a16:creationId xmlns:a16="http://schemas.microsoft.com/office/drawing/2014/main" id="{AE27F97C-5A31-EB43-9F94-F0BB52BBEAEC}"/>
              </a:ext>
            </a:extLst>
          </p:cNvPr>
          <p:cNvPicPr>
            <a:picLocks noChangeAspect="1"/>
          </p:cNvPicPr>
          <p:nvPr userDrawn="1"/>
        </p:nvPicPr>
        <p:blipFill>
          <a:blip r:embed="rId2"/>
          <a:stretch>
            <a:fillRect/>
          </a:stretch>
        </p:blipFill>
        <p:spPr>
          <a:xfrm>
            <a:off x="-3144873" y="-582570"/>
            <a:ext cx="2785017" cy="1309196"/>
          </a:xfrm>
          <a:prstGeom prst="rect">
            <a:avLst/>
          </a:prstGeom>
        </p:spPr>
      </p:pic>
      <p:pic>
        <p:nvPicPr>
          <p:cNvPr id="12" name="Picture 11">
            <a:extLst>
              <a:ext uri="{FF2B5EF4-FFF2-40B4-BE49-F238E27FC236}">
                <a16:creationId xmlns:a16="http://schemas.microsoft.com/office/drawing/2014/main" id="{6EA37CF2-BDDB-4247-A95B-A66C3FE7770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3006455" y="1223906"/>
            <a:ext cx="2646599" cy="1601456"/>
          </a:xfrm>
          <a:prstGeom prst="rect">
            <a:avLst/>
          </a:prstGeom>
        </p:spPr>
      </p:pic>
      <p:pic>
        <p:nvPicPr>
          <p:cNvPr id="13" name="Picture 12">
            <a:extLst>
              <a:ext uri="{FF2B5EF4-FFF2-40B4-BE49-F238E27FC236}">
                <a16:creationId xmlns:a16="http://schemas.microsoft.com/office/drawing/2014/main" id="{989C7572-3587-3A47-AC8C-8C7F65AB46A9}"/>
              </a:ext>
            </a:extLst>
          </p:cNvPr>
          <p:cNvPicPr>
            <a:picLocks noChangeAspect="1"/>
          </p:cNvPicPr>
          <p:nvPr userDrawn="1"/>
        </p:nvPicPr>
        <p:blipFill>
          <a:blip r:embed="rId4"/>
          <a:stretch>
            <a:fillRect/>
          </a:stretch>
        </p:blipFill>
        <p:spPr>
          <a:xfrm>
            <a:off x="-3186753" y="3421638"/>
            <a:ext cx="2821719" cy="1255059"/>
          </a:xfrm>
          <a:prstGeom prst="rect">
            <a:avLst/>
          </a:prstGeom>
        </p:spPr>
      </p:pic>
      <p:pic>
        <p:nvPicPr>
          <p:cNvPr id="14" name="Picture 13">
            <a:extLst>
              <a:ext uri="{FF2B5EF4-FFF2-40B4-BE49-F238E27FC236}">
                <a16:creationId xmlns:a16="http://schemas.microsoft.com/office/drawing/2014/main" id="{F2D964DE-9AB1-1E45-A951-9A0E1D63B391}"/>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t="5943" b="9007"/>
          <a:stretch/>
        </p:blipFill>
        <p:spPr>
          <a:xfrm>
            <a:off x="-2767231" y="4981404"/>
            <a:ext cx="2041962" cy="1635273"/>
          </a:xfrm>
          <a:prstGeom prst="rect">
            <a:avLst/>
          </a:prstGeom>
        </p:spPr>
      </p:pic>
    </p:spTree>
    <p:extLst>
      <p:ext uri="{BB962C8B-B14F-4D97-AF65-F5344CB8AC3E}">
        <p14:creationId xmlns:p14="http://schemas.microsoft.com/office/powerpoint/2010/main" val="2712597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5E00F8-23E4-F74B-8C58-C57BA9DCB080}"/>
              </a:ext>
            </a:extLst>
          </p:cNvPr>
          <p:cNvSpPr/>
          <p:nvPr userDrawn="1"/>
        </p:nvSpPr>
        <p:spPr>
          <a:xfrm rot="10800000">
            <a:off x="358774" y="0"/>
            <a:ext cx="37954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2">
            <a:extLst>
              <a:ext uri="{FF2B5EF4-FFF2-40B4-BE49-F238E27FC236}">
                <a16:creationId xmlns:a16="http://schemas.microsoft.com/office/drawing/2014/main" id="{F1922829-9018-D846-ABC5-C445BD1245C5}"/>
              </a:ext>
            </a:extLst>
          </p:cNvPr>
          <p:cNvSpPr>
            <a:spLocks noGrp="1"/>
          </p:cNvSpPr>
          <p:nvPr>
            <p:ph type="subTitle" idx="1" hasCustomPrompt="1"/>
          </p:nvPr>
        </p:nvSpPr>
        <p:spPr>
          <a:xfrm>
            <a:off x="4591237" y="3682554"/>
            <a:ext cx="4198773" cy="23919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text here</a:t>
            </a:r>
          </a:p>
        </p:txBody>
      </p:sp>
      <p:sp>
        <p:nvSpPr>
          <p:cNvPr id="7" name="Rectangle 6">
            <a:extLst>
              <a:ext uri="{FF2B5EF4-FFF2-40B4-BE49-F238E27FC236}">
                <a16:creationId xmlns:a16="http://schemas.microsoft.com/office/drawing/2014/main" id="{B9725793-DA45-3A4B-9142-B0ECC42BB418}"/>
              </a:ext>
            </a:extLst>
          </p:cNvPr>
          <p:cNvSpPr/>
          <p:nvPr userDrawn="1"/>
        </p:nvSpPr>
        <p:spPr>
          <a:xfrm rot="10800000">
            <a:off x="1167" y="0"/>
            <a:ext cx="35760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DC57ACA-9630-8644-802F-4BA04C062E18}"/>
              </a:ext>
            </a:extLst>
          </p:cNvPr>
          <p:cNvSpPr txBox="1">
            <a:spLocks/>
          </p:cNvSpPr>
          <p:nvPr userDrawn="1"/>
        </p:nvSpPr>
        <p:spPr>
          <a:xfrm>
            <a:off x="4572000" y="2935842"/>
            <a:ext cx="4213225" cy="54606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5400" b="1" kern="1200" spc="-150">
                <a:solidFill>
                  <a:schemeClr val="accent1"/>
                </a:solidFill>
                <a:latin typeface="+mj-lt"/>
                <a:ea typeface="+mj-ea"/>
                <a:cs typeface="+mj-cs"/>
              </a:defRPr>
            </a:lvl1pPr>
          </a:lstStyle>
          <a:p>
            <a:r>
              <a:rPr lang="en-US" sz="4400" dirty="0"/>
              <a:t>Thank you</a:t>
            </a:r>
          </a:p>
        </p:txBody>
      </p:sp>
      <p:pic>
        <p:nvPicPr>
          <p:cNvPr id="11" name="Picture 10">
            <a:extLst>
              <a:ext uri="{FF2B5EF4-FFF2-40B4-BE49-F238E27FC236}">
                <a16:creationId xmlns:a16="http://schemas.microsoft.com/office/drawing/2014/main" id="{165B63CF-62E8-7247-9248-28F75397DF77}"/>
              </a:ext>
            </a:extLst>
          </p:cNvPr>
          <p:cNvPicPr>
            <a:picLocks noChangeAspect="1"/>
          </p:cNvPicPr>
          <p:nvPr userDrawn="1"/>
        </p:nvPicPr>
        <p:blipFill>
          <a:blip r:embed="rId2"/>
          <a:stretch>
            <a:fillRect/>
          </a:stretch>
        </p:blipFill>
        <p:spPr>
          <a:xfrm>
            <a:off x="1079977" y="2935327"/>
            <a:ext cx="2353089" cy="986423"/>
          </a:xfrm>
          <a:prstGeom prst="rect">
            <a:avLst/>
          </a:prstGeom>
        </p:spPr>
      </p:pic>
    </p:spTree>
    <p:extLst>
      <p:ext uri="{BB962C8B-B14F-4D97-AF65-F5344CB8AC3E}">
        <p14:creationId xmlns:p14="http://schemas.microsoft.com/office/powerpoint/2010/main" val="25678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C6763B4-4BB3-9F4E-B7D6-36248C31ED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60162"/>
            <a:ext cx="6480000" cy="1350000"/>
          </a:xfrm>
          <a:prstGeom prst="rect">
            <a:avLst/>
          </a:prstGeom>
        </p:spPr>
      </p:pic>
    </p:spTree>
    <p:extLst>
      <p:ext uri="{BB962C8B-B14F-4D97-AF65-F5344CB8AC3E}">
        <p14:creationId xmlns:p14="http://schemas.microsoft.com/office/powerpoint/2010/main" val="385353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BE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6" name="Picture 5">
            <a:extLst>
              <a:ext uri="{FF2B5EF4-FFF2-40B4-BE49-F238E27FC236}">
                <a16:creationId xmlns:a16="http://schemas.microsoft.com/office/drawing/2014/main" id="{4C8B6D5F-A3E7-564F-AFEB-E85F2F9D542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60162"/>
            <a:ext cx="6480000" cy="1350000"/>
          </a:xfrm>
          <a:prstGeom prst="rect">
            <a:avLst/>
          </a:prstGeom>
        </p:spPr>
      </p:pic>
    </p:spTree>
    <p:extLst>
      <p:ext uri="{BB962C8B-B14F-4D97-AF65-F5344CB8AC3E}">
        <p14:creationId xmlns:p14="http://schemas.microsoft.com/office/powerpoint/2010/main" val="66784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5B1BCC7-99A2-9B4A-AA86-4D23B021CE7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51018"/>
            <a:ext cx="5217353" cy="1350000"/>
          </a:xfrm>
          <a:prstGeom prst="rect">
            <a:avLst/>
          </a:prstGeom>
        </p:spPr>
      </p:pic>
    </p:spTree>
    <p:extLst>
      <p:ext uri="{BB962C8B-B14F-4D97-AF65-F5344CB8AC3E}">
        <p14:creationId xmlns:p14="http://schemas.microsoft.com/office/powerpoint/2010/main" val="201369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CA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8426450"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839754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pic>
        <p:nvPicPr>
          <p:cNvPr id="5" name="Picture 4">
            <a:extLst>
              <a:ext uri="{FF2B5EF4-FFF2-40B4-BE49-F238E27FC236}">
                <a16:creationId xmlns:a16="http://schemas.microsoft.com/office/drawing/2014/main" id="{947153B2-CED0-AC4A-AB1A-2FF70343C5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6" y="1251018"/>
            <a:ext cx="5217353" cy="1350000"/>
          </a:xfrm>
          <a:prstGeom prst="rect">
            <a:avLst/>
          </a:prstGeom>
        </p:spPr>
      </p:pic>
    </p:spTree>
    <p:extLst>
      <p:ext uri="{BB962C8B-B14F-4D97-AF65-F5344CB8AC3E}">
        <p14:creationId xmlns:p14="http://schemas.microsoft.com/office/powerpoint/2010/main" val="354908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CC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8775" y="3024230"/>
            <a:ext cx="7720218" cy="2317143"/>
          </a:xfrm>
        </p:spPr>
        <p:txBody>
          <a:bodyPr anchor="b">
            <a:normAutofit/>
          </a:bodyPr>
          <a:lstStyle>
            <a:lvl1pPr algn="l">
              <a:defRPr sz="5400">
                <a:solidFill>
                  <a:schemeClr val="bg1"/>
                </a:solidFill>
              </a:defRPr>
            </a:lvl1pPr>
          </a:lstStyle>
          <a:p>
            <a:r>
              <a:rPr lang="en-US" dirty="0"/>
              <a:t>Insert</a:t>
            </a:r>
            <a:br>
              <a:rPr lang="en-US" dirty="0"/>
            </a:br>
            <a:r>
              <a:rPr lang="en-US" dirty="0"/>
              <a:t>presentation</a:t>
            </a:r>
            <a:br>
              <a:rPr lang="en-US" dirty="0"/>
            </a:br>
            <a:r>
              <a:rPr lang="en-US" dirty="0"/>
              <a:t>title here</a:t>
            </a:r>
          </a:p>
        </p:txBody>
      </p:sp>
      <p:sp>
        <p:nvSpPr>
          <p:cNvPr id="3" name="Subtitle 2"/>
          <p:cNvSpPr>
            <a:spLocks noGrp="1"/>
          </p:cNvSpPr>
          <p:nvPr>
            <p:ph type="subTitle" idx="1" hasCustomPrompt="1"/>
          </p:nvPr>
        </p:nvSpPr>
        <p:spPr>
          <a:xfrm>
            <a:off x="378011" y="5521373"/>
            <a:ext cx="7693737" cy="555336"/>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subtitle </a:t>
            </a:r>
            <a:br>
              <a:rPr lang="en-US" dirty="0"/>
            </a:br>
            <a:r>
              <a:rPr lang="en-US" dirty="0"/>
              <a:t>text here</a:t>
            </a:r>
          </a:p>
        </p:txBody>
      </p:sp>
      <p:sp>
        <p:nvSpPr>
          <p:cNvPr id="9" name="Rectangle 8">
            <a:extLst>
              <a:ext uri="{FF2B5EF4-FFF2-40B4-BE49-F238E27FC236}">
                <a16:creationId xmlns:a16="http://schemas.microsoft.com/office/drawing/2014/main" id="{1EF2469D-BB53-7044-9ABF-38DB96981451}"/>
              </a:ext>
            </a:extLst>
          </p:cNvPr>
          <p:cNvSpPr/>
          <p:nvPr userDrawn="1"/>
        </p:nvSpPr>
        <p:spPr>
          <a:xfrm>
            <a:off x="8604000" y="0"/>
            <a:ext cx="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BDFD18A-DB82-FA40-A273-CAC035AE36A2}"/>
              </a:ext>
            </a:extLst>
          </p:cNvPr>
          <p:cNvSpPr/>
          <p:nvPr userDrawn="1"/>
        </p:nvSpPr>
        <p:spPr>
          <a:xfrm>
            <a:off x="8424000" y="0"/>
            <a:ext cx="18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E7A1573-BFE6-0B4E-BF57-115A5F1F20A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3964" y="1243752"/>
            <a:ext cx="8076176" cy="1350000"/>
          </a:xfrm>
          <a:prstGeom prst="rect">
            <a:avLst/>
          </a:prstGeom>
        </p:spPr>
      </p:pic>
    </p:spTree>
    <p:extLst>
      <p:ext uri="{BB962C8B-B14F-4D97-AF65-F5344CB8AC3E}">
        <p14:creationId xmlns:p14="http://schemas.microsoft.com/office/powerpoint/2010/main" val="37872441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365126"/>
            <a:ext cx="8426450" cy="1325563"/>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58775" y="1825625"/>
            <a:ext cx="8426450"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6006609"/>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663" r:id="rId33"/>
    <p:sldLayoutId id="2147483664" r:id="rId34"/>
    <p:sldLayoutId id="2147483665" r:id="rId35"/>
    <p:sldLayoutId id="2147483666" r:id="rId36"/>
    <p:sldLayoutId id="2147483662" r:id="rId37"/>
    <p:sldLayoutId id="2147483672" r:id="rId38"/>
    <p:sldLayoutId id="2147483667" r:id="rId39"/>
    <p:sldLayoutId id="2147483668" r:id="rId40"/>
    <p:sldLayoutId id="2147483669" r:id="rId41"/>
    <p:sldLayoutId id="2147483674" r:id="rId42"/>
    <p:sldLayoutId id="2147483676" r:id="rId43"/>
    <p:sldLayoutId id="2147483675" r:id="rId44"/>
    <p:sldLayoutId id="2147483670" r:id="rId45"/>
    <p:sldLayoutId id="2147483671" r:id="rId46"/>
    <p:sldLayoutId id="2147483673" r:id="rId47"/>
    <p:sldLayoutId id="2147483680" r:id="rId48"/>
  </p:sldLayoutIdLst>
  <p:txStyles>
    <p:title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800"/>
        </a:spcAft>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800"/>
        </a:spcAft>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8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800"/>
        </a:spcAft>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5534" userDrawn="1">
          <p15:clr>
            <a:srgbClr val="F26B43"/>
          </p15:clr>
        </p15:guide>
        <p15:guide id="4" pos="226" userDrawn="1">
          <p15:clr>
            <a:srgbClr val="F26B43"/>
          </p15:clr>
        </p15:guide>
        <p15:guide id="5" orient="horz" pos="4088" userDrawn="1">
          <p15:clr>
            <a:srgbClr val="F26B43"/>
          </p15:clr>
        </p15:guide>
        <p15:guide id="6" orient="horz" pos="232" userDrawn="1">
          <p15:clr>
            <a:srgbClr val="F26B43"/>
          </p15:clr>
        </p15:guide>
        <p15:guide id="8" orient="horz" pos="2795" userDrawn="1">
          <p15:clr>
            <a:srgbClr val="F26B43"/>
          </p15:clr>
        </p15:guide>
        <p15:guide id="9" orient="horz" pos="1527" userDrawn="1">
          <p15:clr>
            <a:srgbClr val="F26B43"/>
          </p15:clr>
        </p15:guide>
        <p15:guide id="10" orient="horz" pos="84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hyperlink" Target="https://eur02.safelinks.protection.outlook.com/?url=https%3A%2F%2Fwww.instituteforapprenticeships.org%2Fapprenticeship-standards%2Fdistrict-nurse%2F&amp;data=02%7C01%7CP.Mackreth%40leedsbeckett.ac.uk%7C28faede7f3c8462288aa08d76120773c%7Cd79a81124fbe417aa112cd0fb490d85c%7C0%7C0%7C637084664371189594&amp;sdata=%2BmRcAMJFYN27YTE4oVreX0P2rNTy4SeF7Ip4RvFuyBA%3D&amp;reserved=0"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FE3D66-0DD0-804E-8D53-B64DCB833B5C}"/>
              </a:ext>
            </a:extLst>
          </p:cNvPr>
          <p:cNvSpPr>
            <a:spLocks noGrp="1"/>
          </p:cNvSpPr>
          <p:nvPr>
            <p:ph type="ctrTitle"/>
          </p:nvPr>
        </p:nvSpPr>
        <p:spPr>
          <a:xfrm>
            <a:off x="349108" y="2632779"/>
            <a:ext cx="8426450" cy="2317143"/>
          </a:xfrm>
        </p:spPr>
        <p:txBody>
          <a:bodyPr>
            <a:normAutofit/>
          </a:bodyPr>
          <a:lstStyle/>
          <a:p>
            <a:r>
              <a:rPr lang="en-US" sz="3600" dirty="0"/>
              <a:t>NMC Course Modification </a:t>
            </a:r>
            <a:br>
              <a:rPr lang="en-US" sz="3600" dirty="0"/>
            </a:br>
            <a:br>
              <a:rPr lang="en-US" sz="3600" dirty="0"/>
            </a:br>
            <a:r>
              <a:rPr lang="en-US" sz="3600" dirty="0"/>
              <a:t>NMC Degree Apprenticeship Modification </a:t>
            </a:r>
          </a:p>
        </p:txBody>
      </p:sp>
      <p:sp>
        <p:nvSpPr>
          <p:cNvPr id="5" name="Subtitle 4">
            <a:extLst>
              <a:ext uri="{FF2B5EF4-FFF2-40B4-BE49-F238E27FC236}">
                <a16:creationId xmlns:a16="http://schemas.microsoft.com/office/drawing/2014/main" id="{70B9881C-4CF4-974A-93B9-D9A0EBEC648F}"/>
              </a:ext>
            </a:extLst>
          </p:cNvPr>
          <p:cNvSpPr>
            <a:spLocks noGrp="1"/>
          </p:cNvSpPr>
          <p:nvPr>
            <p:ph type="subTitle" idx="1"/>
          </p:nvPr>
        </p:nvSpPr>
        <p:spPr>
          <a:xfrm>
            <a:off x="387678" y="5721531"/>
            <a:ext cx="8397547" cy="355178"/>
          </a:xfrm>
        </p:spPr>
        <p:txBody>
          <a:bodyPr>
            <a:normAutofit/>
          </a:bodyPr>
          <a:lstStyle/>
          <a:p>
            <a:r>
              <a:rPr lang="en-US" dirty="0"/>
              <a:t>Autumn 2019</a:t>
            </a:r>
          </a:p>
        </p:txBody>
      </p:sp>
    </p:spTree>
    <p:extLst>
      <p:ext uri="{BB962C8B-B14F-4D97-AF65-F5344CB8AC3E}">
        <p14:creationId xmlns:p14="http://schemas.microsoft.com/office/powerpoint/2010/main" val="1846525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2CD8-69DB-4B50-9D5E-BDDC00607E96}"/>
              </a:ext>
            </a:extLst>
          </p:cNvPr>
          <p:cNvSpPr>
            <a:spLocks noGrp="1"/>
          </p:cNvSpPr>
          <p:nvPr>
            <p:ph type="ctrTitle"/>
          </p:nvPr>
        </p:nvSpPr>
        <p:spPr/>
        <p:txBody>
          <a:bodyPr/>
          <a:lstStyle/>
          <a:p>
            <a:endParaRPr lang="en-GB"/>
          </a:p>
        </p:txBody>
      </p:sp>
      <p:sp>
        <p:nvSpPr>
          <p:cNvPr id="3" name="Text Placeholder 2">
            <a:extLst>
              <a:ext uri="{FF2B5EF4-FFF2-40B4-BE49-F238E27FC236}">
                <a16:creationId xmlns:a16="http://schemas.microsoft.com/office/drawing/2014/main" id="{8D6E0D29-15FE-4DFB-85CE-9D75929B5467}"/>
              </a:ext>
            </a:extLst>
          </p:cNvPr>
          <p:cNvSpPr>
            <a:spLocks noGrp="1"/>
          </p:cNvSpPr>
          <p:nvPr>
            <p:ph type="body" sz="quarter" idx="10"/>
          </p:nvPr>
        </p:nvSpPr>
        <p:spPr/>
        <p:txBody>
          <a:bodyPr/>
          <a:lstStyle/>
          <a:p>
            <a:endParaRPr lang="en-GB" dirty="0"/>
          </a:p>
        </p:txBody>
      </p:sp>
      <p:graphicFrame>
        <p:nvGraphicFramePr>
          <p:cNvPr id="4" name="Object 3">
            <a:hlinkClick r:id="" action="ppaction://ole?verb=0"/>
            <a:extLst>
              <a:ext uri="{FF2B5EF4-FFF2-40B4-BE49-F238E27FC236}">
                <a16:creationId xmlns:a16="http://schemas.microsoft.com/office/drawing/2014/main" id="{D3C86EB4-57D3-45D0-93EB-564564C56EA9}"/>
              </a:ext>
            </a:extLst>
          </p:cNvPr>
          <p:cNvGraphicFramePr>
            <a:graphicFrameLocks noChangeAspect="1"/>
          </p:cNvGraphicFramePr>
          <p:nvPr>
            <p:extLst>
              <p:ext uri="{D42A27DB-BD31-4B8C-83A1-F6EECF244321}">
                <p14:modId xmlns:p14="http://schemas.microsoft.com/office/powerpoint/2010/main" val="3689041681"/>
              </p:ext>
            </p:extLst>
          </p:nvPr>
        </p:nvGraphicFramePr>
        <p:xfrm>
          <a:off x="92075" y="92075"/>
          <a:ext cx="8555324" cy="4811395"/>
        </p:xfrm>
        <a:graphic>
          <a:graphicData uri="http://schemas.openxmlformats.org/presentationml/2006/ole">
            <mc:AlternateContent xmlns:mc="http://schemas.openxmlformats.org/markup-compatibility/2006">
              <mc:Choice xmlns:v="urn:schemas-microsoft-com:vml" Requires="v">
                <p:oleObj spid="_x0000_s1028" name="Presentation" r:id="rId3" imgW="6094639" imgH="3427400" progId="PowerPoint.Show.12">
                  <p:embed/>
                </p:oleObj>
              </mc:Choice>
              <mc:Fallback>
                <p:oleObj name="Presentation" r:id="rId3" imgW="6094639" imgH="3427400" progId="PowerPoint.Show.12">
                  <p:embed/>
                  <p:pic>
                    <p:nvPicPr>
                      <p:cNvPr id="4" name="Object 3">
                        <a:hlinkClick r:id="" action="ppaction://ole?verb=0"/>
                        <a:extLst>
                          <a:ext uri="{FF2B5EF4-FFF2-40B4-BE49-F238E27FC236}">
                            <a16:creationId xmlns:a16="http://schemas.microsoft.com/office/drawing/2014/main" id="{D3C86EB4-57D3-45D0-93EB-564564C56EA9}"/>
                          </a:ext>
                        </a:extLst>
                      </p:cNvPr>
                      <p:cNvPicPr/>
                      <p:nvPr/>
                    </p:nvPicPr>
                    <p:blipFill>
                      <a:blip r:embed="rId4"/>
                      <a:stretch>
                        <a:fillRect/>
                      </a:stretch>
                    </p:blipFill>
                    <p:spPr>
                      <a:xfrm>
                        <a:off x="92075" y="92075"/>
                        <a:ext cx="8555324" cy="4811395"/>
                      </a:xfrm>
                      <a:prstGeom prst="rect">
                        <a:avLst/>
                      </a:prstGeom>
                    </p:spPr>
                  </p:pic>
                </p:oleObj>
              </mc:Fallback>
            </mc:AlternateContent>
          </a:graphicData>
        </a:graphic>
      </p:graphicFrame>
    </p:spTree>
    <p:extLst>
      <p:ext uri="{BB962C8B-B14F-4D97-AF65-F5344CB8AC3E}">
        <p14:creationId xmlns:p14="http://schemas.microsoft.com/office/powerpoint/2010/main" val="978590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780-B666-45B3-8960-659498BD0088}"/>
              </a:ext>
            </a:extLst>
          </p:cNvPr>
          <p:cNvSpPr>
            <a:spLocks noGrp="1"/>
          </p:cNvSpPr>
          <p:nvPr>
            <p:ph type="ctrTitle"/>
          </p:nvPr>
        </p:nvSpPr>
        <p:spPr/>
        <p:txBody>
          <a:bodyPr/>
          <a:lstStyle/>
          <a:p>
            <a:r>
              <a:rPr lang="en-GB" dirty="0"/>
              <a:t>Discussion areas for today </a:t>
            </a:r>
          </a:p>
        </p:txBody>
      </p:sp>
      <p:sp>
        <p:nvSpPr>
          <p:cNvPr id="3" name="Text Placeholder 2">
            <a:extLst>
              <a:ext uri="{FF2B5EF4-FFF2-40B4-BE49-F238E27FC236}">
                <a16:creationId xmlns:a16="http://schemas.microsoft.com/office/drawing/2014/main" id="{D176D2C0-FC17-428F-A8A9-FBA6319DCF7D}"/>
              </a:ext>
            </a:extLst>
          </p:cNvPr>
          <p:cNvSpPr>
            <a:spLocks noGrp="1"/>
          </p:cNvSpPr>
          <p:nvPr>
            <p:ph type="body" sz="quarter" idx="10"/>
          </p:nvPr>
        </p:nvSpPr>
        <p:spPr/>
        <p:txBody>
          <a:bodyPr/>
          <a:lstStyle/>
          <a:p>
            <a:r>
              <a:rPr lang="en-GB" dirty="0"/>
              <a:t>Admissions clarification / link with Degree apprenticeship </a:t>
            </a:r>
          </a:p>
          <a:p>
            <a:r>
              <a:rPr lang="en-GB" dirty="0"/>
              <a:t>Prescribing admissions </a:t>
            </a:r>
          </a:p>
          <a:p>
            <a:r>
              <a:rPr lang="en-GB" dirty="0"/>
              <a:t>Course structure(s) </a:t>
            </a:r>
          </a:p>
          <a:p>
            <a:r>
              <a:rPr lang="en-GB" dirty="0"/>
              <a:t>Year planner- agreement for study days and 20% off the job training </a:t>
            </a:r>
          </a:p>
          <a:p>
            <a:r>
              <a:rPr lang="en-GB" dirty="0"/>
              <a:t>Clarification of numbers etc </a:t>
            </a:r>
          </a:p>
          <a:p>
            <a:endParaRPr lang="en-GB" dirty="0"/>
          </a:p>
          <a:p>
            <a:r>
              <a:rPr lang="en-GB"/>
              <a:t>Other? </a:t>
            </a:r>
            <a:endParaRPr lang="en-GB" dirty="0"/>
          </a:p>
          <a:p>
            <a:endParaRPr lang="en-GB" dirty="0"/>
          </a:p>
          <a:p>
            <a:endParaRPr lang="en-GB" dirty="0"/>
          </a:p>
        </p:txBody>
      </p:sp>
    </p:spTree>
    <p:extLst>
      <p:ext uri="{BB962C8B-B14F-4D97-AF65-F5344CB8AC3E}">
        <p14:creationId xmlns:p14="http://schemas.microsoft.com/office/powerpoint/2010/main" val="52377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3A78-68DD-4DAC-B8FC-435D8103452B}"/>
              </a:ext>
            </a:extLst>
          </p:cNvPr>
          <p:cNvSpPr>
            <a:spLocks noGrp="1"/>
          </p:cNvSpPr>
          <p:nvPr>
            <p:ph type="ctrTitle"/>
          </p:nvPr>
        </p:nvSpPr>
        <p:spPr/>
        <p:txBody>
          <a:bodyPr/>
          <a:lstStyle/>
          <a:p>
            <a:r>
              <a:rPr lang="en-GB" dirty="0"/>
              <a:t>ON DN OLP- Needs to be added to SCPHN</a:t>
            </a:r>
          </a:p>
        </p:txBody>
      </p:sp>
      <p:sp>
        <p:nvSpPr>
          <p:cNvPr id="3" name="Text Placeholder 2">
            <a:extLst>
              <a:ext uri="{FF2B5EF4-FFF2-40B4-BE49-F238E27FC236}">
                <a16:creationId xmlns:a16="http://schemas.microsoft.com/office/drawing/2014/main" id="{63EF7570-9D12-47A5-B45E-3A7C165746D5}"/>
              </a:ext>
            </a:extLst>
          </p:cNvPr>
          <p:cNvSpPr>
            <a:spLocks noGrp="1"/>
          </p:cNvSpPr>
          <p:nvPr>
            <p:ph type="body" sz="quarter" idx="10"/>
          </p:nvPr>
        </p:nvSpPr>
        <p:spPr/>
        <p:txBody>
          <a:bodyPr>
            <a:normAutofit fontScale="70000" lnSpcReduction="20000"/>
          </a:bodyPr>
          <a:lstStyle/>
          <a:p>
            <a:r>
              <a:rPr lang="en-GB" dirty="0"/>
              <a:t>“We regularly review our courses to ensure we are offering you the best educational experience. This course is currently being reviewed for September 2020 entry, therefore the information below is correct for students who joined us in 2019/20, but there may be changes for students who wish to join us in 2020/21. These will be confirmed in the course specification made available to new applicants on this page from July 2020.”</a:t>
            </a:r>
          </a:p>
          <a:p>
            <a:r>
              <a:rPr lang="en-GB" dirty="0"/>
              <a:t> </a:t>
            </a:r>
          </a:p>
          <a:p>
            <a:r>
              <a:rPr lang="en-GB" dirty="0"/>
              <a:t>And an apprenticeship caveat should be included please, suggested text here but please make any changes you prefer (the apprenticeship is subject to NMC approval) and this may need to be updated when the posts are advertised on the NHS jobs website depending on that text:</a:t>
            </a:r>
          </a:p>
          <a:p>
            <a:r>
              <a:rPr lang="en-GB" dirty="0"/>
              <a:t> </a:t>
            </a:r>
          </a:p>
          <a:p>
            <a:r>
              <a:rPr lang="en-GB" dirty="0"/>
              <a:t>“Following the publication of the </a:t>
            </a:r>
            <a:r>
              <a:rPr lang="en-GB" u="sng" dirty="0">
                <a:hlinkClick r:id="rId2"/>
              </a:rPr>
              <a:t>District Nursing apprenticeship standard</a:t>
            </a:r>
            <a:r>
              <a:rPr lang="en-GB" dirty="0"/>
              <a:t>, local NHS employers are consulting with Leeds Beckett University regarding an apprenticeship route for this course for delivery from September 2020. Until advised, applicants should apply for this Postgraduate Diploma standard delivery route and employers will discuss with applicants their mode of study prior to enrolment. Applicants will be advised about any changes as soon as possible. The new apprenticeship route is subject to Nursing &amp; Midwifery Council approval.”</a:t>
            </a:r>
          </a:p>
          <a:p>
            <a:r>
              <a:rPr lang="en-GB"/>
              <a:t> </a:t>
            </a:r>
          </a:p>
          <a:p>
            <a:endParaRPr lang="en-GB"/>
          </a:p>
        </p:txBody>
      </p:sp>
    </p:spTree>
    <p:extLst>
      <p:ext uri="{BB962C8B-B14F-4D97-AF65-F5344CB8AC3E}">
        <p14:creationId xmlns:p14="http://schemas.microsoft.com/office/powerpoint/2010/main" val="1085812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F961-60EE-40D5-8DE2-398AD0854E6B}"/>
              </a:ext>
            </a:extLst>
          </p:cNvPr>
          <p:cNvSpPr>
            <a:spLocks noGrp="1"/>
          </p:cNvSpPr>
          <p:nvPr>
            <p:ph type="ctrTitle"/>
          </p:nvPr>
        </p:nvSpPr>
        <p:spPr/>
        <p:txBody>
          <a:bodyPr/>
          <a:lstStyle/>
          <a:p>
            <a:r>
              <a:rPr lang="en-GB" dirty="0"/>
              <a:t>Existing PGDip </a:t>
            </a:r>
          </a:p>
        </p:txBody>
      </p:sp>
      <p:sp>
        <p:nvSpPr>
          <p:cNvPr id="3" name="Text Placeholder 2">
            <a:extLst>
              <a:ext uri="{FF2B5EF4-FFF2-40B4-BE49-F238E27FC236}">
                <a16:creationId xmlns:a16="http://schemas.microsoft.com/office/drawing/2014/main" id="{32D24F26-5CFE-49E8-B22E-7D3543CE31C0}"/>
              </a:ext>
            </a:extLst>
          </p:cNvPr>
          <p:cNvSpPr>
            <a:spLocks noGrp="1"/>
          </p:cNvSpPr>
          <p:nvPr>
            <p:ph type="body" sz="quarter" idx="10"/>
          </p:nvPr>
        </p:nvSpPr>
        <p:spPr/>
        <p:txBody>
          <a:bodyPr/>
          <a:lstStyle/>
          <a:p>
            <a:endParaRPr lang="en-GB" dirty="0"/>
          </a:p>
        </p:txBody>
      </p:sp>
      <p:graphicFrame>
        <p:nvGraphicFramePr>
          <p:cNvPr id="5" name="Table 4">
            <a:extLst>
              <a:ext uri="{FF2B5EF4-FFF2-40B4-BE49-F238E27FC236}">
                <a16:creationId xmlns:a16="http://schemas.microsoft.com/office/drawing/2014/main" id="{3FEE3CC5-AAFE-4D4B-BC9C-8D20599D4F0A}"/>
              </a:ext>
            </a:extLst>
          </p:cNvPr>
          <p:cNvGraphicFramePr>
            <a:graphicFrameLocks noGrp="1"/>
          </p:cNvGraphicFramePr>
          <p:nvPr>
            <p:extLst>
              <p:ext uri="{D42A27DB-BD31-4B8C-83A1-F6EECF244321}">
                <p14:modId xmlns:p14="http://schemas.microsoft.com/office/powerpoint/2010/main" val="1128449149"/>
              </p:ext>
            </p:extLst>
          </p:nvPr>
        </p:nvGraphicFramePr>
        <p:xfrm>
          <a:off x="358775" y="2496049"/>
          <a:ext cx="7788530" cy="3189525"/>
        </p:xfrm>
        <a:graphic>
          <a:graphicData uri="http://schemas.openxmlformats.org/drawingml/2006/table">
            <a:tbl>
              <a:tblPr firstRow="1" firstCol="1" bandRow="1"/>
              <a:tblGrid>
                <a:gridCol w="3396510">
                  <a:extLst>
                    <a:ext uri="{9D8B030D-6E8A-4147-A177-3AD203B41FA5}">
                      <a16:colId xmlns:a16="http://schemas.microsoft.com/office/drawing/2014/main" val="666098182"/>
                    </a:ext>
                  </a:extLst>
                </a:gridCol>
                <a:gridCol w="866425">
                  <a:extLst>
                    <a:ext uri="{9D8B030D-6E8A-4147-A177-3AD203B41FA5}">
                      <a16:colId xmlns:a16="http://schemas.microsoft.com/office/drawing/2014/main" val="2456983795"/>
                    </a:ext>
                  </a:extLst>
                </a:gridCol>
                <a:gridCol w="3525595">
                  <a:extLst>
                    <a:ext uri="{9D8B030D-6E8A-4147-A177-3AD203B41FA5}">
                      <a16:colId xmlns:a16="http://schemas.microsoft.com/office/drawing/2014/main" val="3669917763"/>
                    </a:ext>
                  </a:extLst>
                </a:gridCol>
              </a:tblGrid>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Full time Year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198414131"/>
                  </a:ext>
                </a:extLst>
              </a:tr>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520483"/>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Leadership, Management and Enterprise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66725"/>
                  </a:ext>
                </a:extLst>
              </a:tr>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Getting it right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606376"/>
                  </a:ext>
                </a:extLst>
              </a:tr>
              <a:tr h="37523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Therapeutic Relationships for Health Care Practitioners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93456"/>
                  </a:ext>
                </a:extLst>
              </a:tr>
              <a:tr h="187619">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6403251"/>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Part-time Year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622085348"/>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858275"/>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168719"/>
                  </a:ext>
                </a:extLst>
              </a:tr>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Getting it right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b="0" kern="0">
                          <a:effectLst/>
                          <a:latin typeface="Times New Roman" panose="02020603050405020304" pitchFamily="18" charset="0"/>
                          <a:cs typeface="Times New Roman" panose="02020603050405020304" pitchFamily="18" charset="0"/>
                        </a:rPr>
                        <a:t> </a:t>
                      </a:r>
                      <a:endParaRPr lang="en-GB" sz="1000" b="1" kern="1600">
                        <a:effectLst/>
                        <a:latin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861749"/>
                  </a:ext>
                </a:extLst>
              </a:tr>
              <a:tr h="187619">
                <a:tc gridSpan="3">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9967358"/>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Part-time Year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989843184"/>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24793"/>
                  </a:ext>
                </a:extLst>
              </a:tr>
              <a:tr h="37523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Therapeutic Relationships for Health Care Practitioners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Leadership, Management and Enterprise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69052"/>
                  </a:ext>
                </a:extLst>
              </a:tr>
              <a:tr h="187619">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6472805"/>
                  </a:ext>
                </a:extLst>
              </a:tr>
            </a:tbl>
          </a:graphicData>
        </a:graphic>
      </p:graphicFrame>
    </p:spTree>
    <p:extLst>
      <p:ext uri="{BB962C8B-B14F-4D97-AF65-F5344CB8AC3E}">
        <p14:creationId xmlns:p14="http://schemas.microsoft.com/office/powerpoint/2010/main" val="389054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F961-60EE-40D5-8DE2-398AD0854E6B}"/>
              </a:ext>
            </a:extLst>
          </p:cNvPr>
          <p:cNvSpPr>
            <a:spLocks noGrp="1"/>
          </p:cNvSpPr>
          <p:nvPr>
            <p:ph type="ctrTitle"/>
          </p:nvPr>
        </p:nvSpPr>
        <p:spPr/>
        <p:txBody>
          <a:bodyPr/>
          <a:lstStyle/>
          <a:p>
            <a:r>
              <a:rPr lang="en-GB" dirty="0"/>
              <a:t>PGDip District Nursing DA</a:t>
            </a:r>
          </a:p>
        </p:txBody>
      </p:sp>
      <p:sp>
        <p:nvSpPr>
          <p:cNvPr id="3" name="Text Placeholder 2">
            <a:extLst>
              <a:ext uri="{FF2B5EF4-FFF2-40B4-BE49-F238E27FC236}">
                <a16:creationId xmlns:a16="http://schemas.microsoft.com/office/drawing/2014/main" id="{32D24F26-5CFE-49E8-B22E-7D3543CE31C0}"/>
              </a:ext>
            </a:extLst>
          </p:cNvPr>
          <p:cNvSpPr>
            <a:spLocks noGrp="1"/>
          </p:cNvSpPr>
          <p:nvPr>
            <p:ph type="body" sz="quarter" idx="10"/>
          </p:nvPr>
        </p:nvSpPr>
        <p:spPr/>
        <p:txBody>
          <a:bodyPr/>
          <a:lstStyle/>
          <a:p>
            <a:endParaRPr lang="en-GB" dirty="0"/>
          </a:p>
        </p:txBody>
      </p:sp>
      <p:graphicFrame>
        <p:nvGraphicFramePr>
          <p:cNvPr id="5" name="Table 4">
            <a:extLst>
              <a:ext uri="{FF2B5EF4-FFF2-40B4-BE49-F238E27FC236}">
                <a16:creationId xmlns:a16="http://schemas.microsoft.com/office/drawing/2014/main" id="{3FEE3CC5-AAFE-4D4B-BC9C-8D20599D4F0A}"/>
              </a:ext>
            </a:extLst>
          </p:cNvPr>
          <p:cNvGraphicFramePr>
            <a:graphicFrameLocks noGrp="1"/>
          </p:cNvGraphicFramePr>
          <p:nvPr>
            <p:extLst>
              <p:ext uri="{D42A27DB-BD31-4B8C-83A1-F6EECF244321}">
                <p14:modId xmlns:p14="http://schemas.microsoft.com/office/powerpoint/2010/main" val="2961871797"/>
              </p:ext>
            </p:extLst>
          </p:nvPr>
        </p:nvGraphicFramePr>
        <p:xfrm>
          <a:off x="365760" y="2496050"/>
          <a:ext cx="7870923" cy="3474720"/>
        </p:xfrm>
        <a:graphic>
          <a:graphicData uri="http://schemas.openxmlformats.org/drawingml/2006/table">
            <a:tbl>
              <a:tblPr firstRow="1" firstCol="1" bandRow="1"/>
              <a:tblGrid>
                <a:gridCol w="3428501">
                  <a:extLst>
                    <a:ext uri="{9D8B030D-6E8A-4147-A177-3AD203B41FA5}">
                      <a16:colId xmlns:a16="http://schemas.microsoft.com/office/drawing/2014/main" val="666098182"/>
                    </a:ext>
                  </a:extLst>
                </a:gridCol>
                <a:gridCol w="876368">
                  <a:extLst>
                    <a:ext uri="{9D8B030D-6E8A-4147-A177-3AD203B41FA5}">
                      <a16:colId xmlns:a16="http://schemas.microsoft.com/office/drawing/2014/main" val="2456983795"/>
                    </a:ext>
                  </a:extLst>
                </a:gridCol>
                <a:gridCol w="3566054">
                  <a:extLst>
                    <a:ext uri="{9D8B030D-6E8A-4147-A177-3AD203B41FA5}">
                      <a16:colId xmlns:a16="http://schemas.microsoft.com/office/drawing/2014/main" val="3669917763"/>
                    </a:ext>
                  </a:extLst>
                </a:gridCol>
              </a:tblGrid>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Full time Year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198414131"/>
                  </a:ext>
                </a:extLst>
              </a:tr>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520483"/>
                  </a:ext>
                </a:extLst>
              </a:tr>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Non- Medical Prescribing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66725"/>
                  </a:ext>
                </a:extLst>
              </a:tr>
              <a:tr h="0">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606376"/>
                  </a:ext>
                </a:extLst>
              </a:tr>
              <a:tr h="45982">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Leadership and Management through effective</a:t>
                      </a:r>
                    </a:p>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relationships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93456"/>
                  </a:ext>
                </a:extLst>
              </a:tr>
              <a:tr h="0">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 with getting it right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6403251"/>
                  </a:ext>
                </a:extLst>
              </a:tr>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Part-time Year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622085348"/>
                  </a:ext>
                </a:extLst>
              </a:tr>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858275"/>
                  </a:ext>
                </a:extLst>
              </a:tr>
              <a:tr h="0">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168719"/>
                  </a:ext>
                </a:extLst>
              </a:tr>
              <a:tr h="0">
                <a:tc>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b="0" kern="0" dirty="0">
                          <a:effectLst/>
                          <a:latin typeface="Times New Roman" panose="02020603050405020304" pitchFamily="18" charset="0"/>
                          <a:cs typeface="Times New Roman" panose="02020603050405020304" pitchFamily="18" charset="0"/>
                        </a:rPr>
                        <a:t> </a:t>
                      </a:r>
                      <a:endParaRPr lang="en-GB" sz="1000" b="1" kern="1600" dirty="0">
                        <a:effectLst/>
                        <a:latin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861749"/>
                  </a:ext>
                </a:extLst>
              </a:tr>
              <a:tr h="0">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 with getting it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9967358"/>
                  </a:ext>
                </a:extLst>
              </a:tr>
              <a:tr h="0">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Part-time Year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989843184"/>
                  </a:ext>
                </a:extLst>
              </a:tr>
              <a:tr h="0">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24793"/>
                  </a:ext>
                </a:extLst>
              </a:tr>
              <a:tr h="0">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Leadership and Management through effective</a:t>
                      </a:r>
                    </a:p>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relationships</a:t>
                      </a:r>
                    </a:p>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Non-Medical Prescribing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69052"/>
                  </a:ext>
                </a:extLst>
              </a:tr>
              <a:tr h="0">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 with getting it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6472805"/>
                  </a:ext>
                </a:extLst>
              </a:tr>
            </a:tbl>
          </a:graphicData>
        </a:graphic>
      </p:graphicFrame>
    </p:spTree>
    <p:extLst>
      <p:ext uri="{BB962C8B-B14F-4D97-AF65-F5344CB8AC3E}">
        <p14:creationId xmlns:p14="http://schemas.microsoft.com/office/powerpoint/2010/main" val="365617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F961-60EE-40D5-8DE2-398AD0854E6B}"/>
              </a:ext>
            </a:extLst>
          </p:cNvPr>
          <p:cNvSpPr>
            <a:spLocks noGrp="1"/>
          </p:cNvSpPr>
          <p:nvPr>
            <p:ph type="ctrTitle"/>
          </p:nvPr>
        </p:nvSpPr>
        <p:spPr/>
        <p:txBody>
          <a:bodyPr/>
          <a:lstStyle/>
          <a:p>
            <a:r>
              <a:rPr lang="en-GB" dirty="0"/>
              <a:t>PGDip SCPHN DA </a:t>
            </a:r>
          </a:p>
        </p:txBody>
      </p:sp>
      <p:sp>
        <p:nvSpPr>
          <p:cNvPr id="3" name="Text Placeholder 2">
            <a:extLst>
              <a:ext uri="{FF2B5EF4-FFF2-40B4-BE49-F238E27FC236}">
                <a16:creationId xmlns:a16="http://schemas.microsoft.com/office/drawing/2014/main" id="{32D24F26-5CFE-49E8-B22E-7D3543CE31C0}"/>
              </a:ext>
            </a:extLst>
          </p:cNvPr>
          <p:cNvSpPr>
            <a:spLocks noGrp="1"/>
          </p:cNvSpPr>
          <p:nvPr>
            <p:ph type="body" sz="quarter" idx="10"/>
          </p:nvPr>
        </p:nvSpPr>
        <p:spPr/>
        <p:txBody>
          <a:bodyPr/>
          <a:lstStyle/>
          <a:p>
            <a:endParaRPr lang="en-GB" dirty="0"/>
          </a:p>
        </p:txBody>
      </p:sp>
      <p:graphicFrame>
        <p:nvGraphicFramePr>
          <p:cNvPr id="5" name="Table 4">
            <a:extLst>
              <a:ext uri="{FF2B5EF4-FFF2-40B4-BE49-F238E27FC236}">
                <a16:creationId xmlns:a16="http://schemas.microsoft.com/office/drawing/2014/main" id="{3FEE3CC5-AAFE-4D4B-BC9C-8D20599D4F0A}"/>
              </a:ext>
            </a:extLst>
          </p:cNvPr>
          <p:cNvGraphicFramePr>
            <a:graphicFrameLocks noGrp="1"/>
          </p:cNvGraphicFramePr>
          <p:nvPr>
            <p:extLst>
              <p:ext uri="{D42A27DB-BD31-4B8C-83A1-F6EECF244321}">
                <p14:modId xmlns:p14="http://schemas.microsoft.com/office/powerpoint/2010/main" val="3775611915"/>
              </p:ext>
            </p:extLst>
          </p:nvPr>
        </p:nvGraphicFramePr>
        <p:xfrm>
          <a:off x="384048" y="2496050"/>
          <a:ext cx="7852635" cy="1828800"/>
        </p:xfrm>
        <a:graphic>
          <a:graphicData uri="http://schemas.openxmlformats.org/drawingml/2006/table">
            <a:tbl>
              <a:tblPr firstRow="1" firstCol="1" bandRow="1"/>
              <a:tblGrid>
                <a:gridCol w="3410213">
                  <a:extLst>
                    <a:ext uri="{9D8B030D-6E8A-4147-A177-3AD203B41FA5}">
                      <a16:colId xmlns:a16="http://schemas.microsoft.com/office/drawing/2014/main" val="666098182"/>
                    </a:ext>
                  </a:extLst>
                </a:gridCol>
                <a:gridCol w="876368">
                  <a:extLst>
                    <a:ext uri="{9D8B030D-6E8A-4147-A177-3AD203B41FA5}">
                      <a16:colId xmlns:a16="http://schemas.microsoft.com/office/drawing/2014/main" val="2456983795"/>
                    </a:ext>
                  </a:extLst>
                </a:gridCol>
                <a:gridCol w="3566054">
                  <a:extLst>
                    <a:ext uri="{9D8B030D-6E8A-4147-A177-3AD203B41FA5}">
                      <a16:colId xmlns:a16="http://schemas.microsoft.com/office/drawing/2014/main" val="3669917763"/>
                    </a:ext>
                  </a:extLst>
                </a:gridCol>
              </a:tblGrid>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Full time Year 1- NMC requirement for 52 weeks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198414131"/>
                  </a:ext>
                </a:extLst>
              </a:tr>
              <a:tr h="0">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520483"/>
                  </a:ext>
                </a:extLst>
              </a:tr>
              <a:tr h="0">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Safeguarding </a:t>
                      </a:r>
                    </a:p>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Motivational Interviewing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66725"/>
                  </a:ext>
                </a:extLst>
              </a:tr>
              <a:tr h="0">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606376"/>
                  </a:ext>
                </a:extLst>
              </a:tr>
              <a:tr h="45982">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Leadership and Management through effective</a:t>
                      </a:r>
                    </a:p>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relationships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93456"/>
                  </a:ext>
                </a:extLst>
              </a:tr>
              <a:tr h="0">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 with getting it right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6403251"/>
                  </a:ext>
                </a:extLst>
              </a:tr>
              <a:tr h="0">
                <a:tc gridSpan="3">
                  <a:txBody>
                    <a:bodyPr/>
                    <a:lstStyle/>
                    <a:p>
                      <a:pPr marL="457200" indent="-457200" algn="ct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a:t>
                      </a:r>
                    </a:p>
                    <a:p>
                      <a:pPr marL="457200" indent="-457200" algn="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 Enter EPA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pPr marL="457200" indent="-457200" algn="ctr">
                        <a:spcAft>
                          <a:spcPts val="0"/>
                        </a:spcAft>
                      </a:pPr>
                      <a:endParaRPr lang="en-GB"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hMerge="1">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622085348"/>
                  </a:ext>
                </a:extLst>
              </a:tr>
            </a:tbl>
          </a:graphicData>
        </a:graphic>
      </p:graphicFrame>
    </p:spTree>
    <p:extLst>
      <p:ext uri="{BB962C8B-B14F-4D97-AF65-F5344CB8AC3E}">
        <p14:creationId xmlns:p14="http://schemas.microsoft.com/office/powerpoint/2010/main" val="4269380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5A50-E4D2-4EEE-B2C6-76512D5250ED}"/>
              </a:ext>
            </a:extLst>
          </p:cNvPr>
          <p:cNvSpPr>
            <a:spLocks noGrp="1"/>
          </p:cNvSpPr>
          <p:nvPr>
            <p:ph type="ctrTitle"/>
          </p:nvPr>
        </p:nvSpPr>
        <p:spPr/>
        <p:txBody>
          <a:bodyPr/>
          <a:lstStyle/>
          <a:p>
            <a:r>
              <a:rPr lang="en-GB" dirty="0"/>
              <a:t>Prescribing </a:t>
            </a:r>
          </a:p>
        </p:txBody>
      </p:sp>
      <p:sp>
        <p:nvSpPr>
          <p:cNvPr id="3" name="Text Placeholder 2">
            <a:extLst>
              <a:ext uri="{FF2B5EF4-FFF2-40B4-BE49-F238E27FC236}">
                <a16:creationId xmlns:a16="http://schemas.microsoft.com/office/drawing/2014/main" id="{F1AFE52F-2451-4741-8B5D-E755982D54E9}"/>
              </a:ext>
            </a:extLst>
          </p:cNvPr>
          <p:cNvSpPr>
            <a:spLocks noGrp="1"/>
          </p:cNvSpPr>
          <p:nvPr>
            <p:ph type="body" sz="quarter" idx="10"/>
          </p:nvPr>
        </p:nvSpPr>
        <p:spPr/>
        <p:txBody>
          <a:bodyPr/>
          <a:lstStyle/>
          <a:p>
            <a:r>
              <a:rPr lang="en-GB" dirty="0"/>
              <a:t>Benchmark number of days </a:t>
            </a:r>
          </a:p>
          <a:p>
            <a:endParaRPr lang="en-GB" dirty="0"/>
          </a:p>
          <a:p>
            <a:r>
              <a:rPr lang="en-GB" dirty="0"/>
              <a:t>Admission criteria </a:t>
            </a:r>
          </a:p>
          <a:p>
            <a:endParaRPr lang="en-GB" dirty="0"/>
          </a:p>
          <a:p>
            <a:r>
              <a:rPr lang="en-GB" dirty="0"/>
              <a:t>Theory/ practice days </a:t>
            </a:r>
          </a:p>
        </p:txBody>
      </p:sp>
    </p:spTree>
    <p:extLst>
      <p:ext uri="{BB962C8B-B14F-4D97-AF65-F5344CB8AC3E}">
        <p14:creationId xmlns:p14="http://schemas.microsoft.com/office/powerpoint/2010/main" val="2690404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A1C0-8F7F-41FC-8B3B-AE9D6C2879A9}"/>
              </a:ext>
            </a:extLst>
          </p:cNvPr>
          <p:cNvSpPr>
            <a:spLocks noGrp="1"/>
          </p:cNvSpPr>
          <p:nvPr>
            <p:ph type="ctrTitle"/>
          </p:nvPr>
        </p:nvSpPr>
        <p:spPr/>
        <p:txBody>
          <a:bodyPr/>
          <a:lstStyle/>
          <a:p>
            <a:r>
              <a:rPr lang="en-GB" dirty="0"/>
              <a:t>Admission process </a:t>
            </a:r>
          </a:p>
        </p:txBody>
      </p:sp>
      <p:sp>
        <p:nvSpPr>
          <p:cNvPr id="3" name="Text Placeholder 2">
            <a:extLst>
              <a:ext uri="{FF2B5EF4-FFF2-40B4-BE49-F238E27FC236}">
                <a16:creationId xmlns:a16="http://schemas.microsoft.com/office/drawing/2014/main" id="{1549F5F7-72AC-4D35-A30D-6D325BCD811F}"/>
              </a:ext>
            </a:extLst>
          </p:cNvPr>
          <p:cNvSpPr>
            <a:spLocks noGrp="1"/>
          </p:cNvSpPr>
          <p:nvPr>
            <p:ph type="body" sz="quarter" idx="10"/>
          </p:nvPr>
        </p:nvSpPr>
        <p:spPr/>
        <p:txBody>
          <a:bodyPr>
            <a:normAutofit fontScale="62500" lnSpcReduction="20000"/>
          </a:bodyPr>
          <a:lstStyle/>
          <a:p>
            <a:pPr marL="342900" indent="-342900">
              <a:buFont typeface="Arial" panose="020B0604020202020204" pitchFamily="34" charset="0"/>
              <a:buChar char="•"/>
            </a:pPr>
            <a:r>
              <a:rPr lang="en-GB" dirty="0"/>
              <a:t>Jointly recruit to these three courses with NHS Trusts in the region as they have to have a placement to study on the course. For some of the courses this is an internal secondment/taken on whilst in their current jobs (mostly district nursing) and for others they will leave their current job and have a one year training contract and then have to apply for permanent jobs at the end (health visiting)</a:t>
            </a:r>
          </a:p>
          <a:p>
            <a:pPr marL="342900" indent="-342900">
              <a:buFont typeface="Arial" panose="020B0604020202020204" pitchFamily="34" charset="0"/>
              <a:buChar char="•"/>
            </a:pPr>
            <a:r>
              <a:rPr lang="en-GB" dirty="0"/>
              <a:t>Places on the course are advertised on the NHS jobs website with a closing date</a:t>
            </a:r>
          </a:p>
          <a:p>
            <a:pPr marL="342900" indent="-342900">
              <a:buFont typeface="Arial" panose="020B0604020202020204" pitchFamily="34" charset="0"/>
              <a:buChar char="•"/>
            </a:pPr>
            <a:r>
              <a:rPr lang="en-GB" dirty="0"/>
              <a:t>Applications are closed, download from the NHS jobs website, do a first sort to remove those who don’t meet the entry requirements and send them to the course teams who hold shortlisting meetings with representatives from each trust</a:t>
            </a:r>
          </a:p>
          <a:p>
            <a:pPr marL="342900" indent="-342900">
              <a:buFont typeface="Arial" panose="020B0604020202020204" pitchFamily="34" charset="0"/>
              <a:buChar char="•"/>
            </a:pPr>
            <a:r>
              <a:rPr lang="en-GB" dirty="0"/>
              <a:t>Invite applicants to joint interview days at Leeds Beckett and representatives from the trusts are on the panels and we ask that they apply to Leeds Beckett at this point</a:t>
            </a:r>
          </a:p>
          <a:p>
            <a:pPr marL="342900" indent="-342900">
              <a:buFont typeface="Arial" panose="020B0604020202020204" pitchFamily="34" charset="0"/>
              <a:buChar char="•"/>
            </a:pPr>
            <a:r>
              <a:rPr lang="en-GB" dirty="0"/>
              <a:t>Interview those successful are then confirmed and their host trust / placement allocated</a:t>
            </a:r>
          </a:p>
          <a:p>
            <a:pPr marL="342900" indent="-342900">
              <a:buFont typeface="Arial" panose="020B0604020202020204" pitchFamily="34" charset="0"/>
              <a:buChar char="•"/>
            </a:pPr>
            <a:r>
              <a:rPr lang="en-GB" dirty="0"/>
              <a:t>Make offers through our online applicant portal and the trust send out letters for employment</a:t>
            </a:r>
          </a:p>
          <a:p>
            <a:pPr marL="342900" indent="-342900">
              <a:buFont typeface="Arial" panose="020B0604020202020204" pitchFamily="34" charset="0"/>
              <a:buChar char="•"/>
            </a:pPr>
            <a:r>
              <a:rPr lang="en-GB" dirty="0"/>
              <a:t>NHS Trusts complete the pre-employment checks and confirm to us once these are fully completed and we make unconditional offers</a:t>
            </a:r>
          </a:p>
          <a:p>
            <a:pPr marL="342900" indent="-342900">
              <a:buFont typeface="Arial" panose="020B0604020202020204" pitchFamily="34" charset="0"/>
              <a:buChar char="•"/>
            </a:pPr>
            <a:r>
              <a:rPr lang="en-GB" dirty="0"/>
              <a:t>Students then enrol</a:t>
            </a:r>
          </a:p>
          <a:p>
            <a:endParaRPr lang="en-GB" dirty="0"/>
          </a:p>
        </p:txBody>
      </p:sp>
    </p:spTree>
    <p:extLst>
      <p:ext uri="{BB962C8B-B14F-4D97-AF65-F5344CB8AC3E}">
        <p14:creationId xmlns:p14="http://schemas.microsoft.com/office/powerpoint/2010/main" val="431516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533B-384A-44F9-9A7C-68DC663F4D9D}"/>
              </a:ext>
            </a:extLst>
          </p:cNvPr>
          <p:cNvSpPr>
            <a:spLocks noGrp="1"/>
          </p:cNvSpPr>
          <p:nvPr>
            <p:ph type="ctrTitle"/>
          </p:nvPr>
        </p:nvSpPr>
        <p:spPr/>
        <p:txBody>
          <a:bodyPr/>
          <a:lstStyle/>
          <a:p>
            <a:r>
              <a:rPr lang="en-GB" dirty="0"/>
              <a:t>Admissions </a:t>
            </a:r>
          </a:p>
        </p:txBody>
      </p:sp>
      <p:sp>
        <p:nvSpPr>
          <p:cNvPr id="3" name="Text Placeholder 2">
            <a:extLst>
              <a:ext uri="{FF2B5EF4-FFF2-40B4-BE49-F238E27FC236}">
                <a16:creationId xmlns:a16="http://schemas.microsoft.com/office/drawing/2014/main" id="{BE411840-4A57-4DEF-9AA9-B6DDF51618A7}"/>
              </a:ext>
            </a:extLst>
          </p:cNvPr>
          <p:cNvSpPr>
            <a:spLocks noGrp="1"/>
          </p:cNvSpPr>
          <p:nvPr>
            <p:ph type="body" sz="quarter" idx="10"/>
          </p:nvPr>
        </p:nvSpPr>
        <p:spPr/>
        <p:txBody>
          <a:bodyPr/>
          <a:lstStyle/>
          <a:p>
            <a:pPr marL="342900" indent="-342900">
              <a:buFontTx/>
              <a:buChar char="-"/>
            </a:pPr>
            <a:r>
              <a:rPr lang="en-GB" dirty="0"/>
              <a:t>Internal and external confirmation </a:t>
            </a:r>
          </a:p>
          <a:p>
            <a:pPr marL="342900" indent="-342900">
              <a:buFontTx/>
              <a:buChar char="-"/>
            </a:pPr>
            <a:r>
              <a:rPr lang="en-GB" dirty="0"/>
              <a:t>Number confirmation (est.) </a:t>
            </a:r>
          </a:p>
          <a:p>
            <a:pPr marL="342900" indent="-342900">
              <a:buFontTx/>
              <a:buChar char="-"/>
            </a:pPr>
            <a:r>
              <a:rPr lang="en-GB" dirty="0"/>
              <a:t>DA checklist / timeline </a:t>
            </a:r>
          </a:p>
          <a:p>
            <a:pPr marL="342900" indent="-342900">
              <a:buFontTx/>
              <a:buChar char="-"/>
            </a:pPr>
            <a:r>
              <a:rPr lang="en-GB" dirty="0"/>
              <a:t>Pre employment check </a:t>
            </a:r>
          </a:p>
          <a:p>
            <a:pPr marL="342900" indent="-342900">
              <a:buFontTx/>
              <a:buChar char="-"/>
            </a:pPr>
            <a:r>
              <a:rPr lang="en-GB" dirty="0"/>
              <a:t>Placements  </a:t>
            </a:r>
          </a:p>
          <a:p>
            <a:pPr marL="342900" indent="-342900">
              <a:buFontTx/>
              <a:buChar char="-"/>
            </a:pPr>
            <a:r>
              <a:rPr lang="en-GB" dirty="0"/>
              <a:t>Advert </a:t>
            </a:r>
          </a:p>
        </p:txBody>
      </p:sp>
    </p:spTree>
    <p:extLst>
      <p:ext uri="{BB962C8B-B14F-4D97-AF65-F5344CB8AC3E}">
        <p14:creationId xmlns:p14="http://schemas.microsoft.com/office/powerpoint/2010/main" val="35688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DF961-60EE-40D5-8DE2-398AD0854E6B}"/>
              </a:ext>
            </a:extLst>
          </p:cNvPr>
          <p:cNvSpPr>
            <a:spLocks noGrp="1"/>
          </p:cNvSpPr>
          <p:nvPr>
            <p:ph type="ctrTitle"/>
          </p:nvPr>
        </p:nvSpPr>
        <p:spPr/>
        <p:txBody>
          <a:bodyPr/>
          <a:lstStyle/>
          <a:p>
            <a:r>
              <a:rPr lang="en-GB" dirty="0"/>
              <a:t>Existing PGDip </a:t>
            </a:r>
          </a:p>
        </p:txBody>
      </p:sp>
      <p:sp>
        <p:nvSpPr>
          <p:cNvPr id="3" name="Text Placeholder 2">
            <a:extLst>
              <a:ext uri="{FF2B5EF4-FFF2-40B4-BE49-F238E27FC236}">
                <a16:creationId xmlns:a16="http://schemas.microsoft.com/office/drawing/2014/main" id="{32D24F26-5CFE-49E8-B22E-7D3543CE31C0}"/>
              </a:ext>
            </a:extLst>
          </p:cNvPr>
          <p:cNvSpPr>
            <a:spLocks noGrp="1"/>
          </p:cNvSpPr>
          <p:nvPr>
            <p:ph type="body" sz="quarter" idx="10"/>
          </p:nvPr>
        </p:nvSpPr>
        <p:spPr/>
        <p:txBody>
          <a:bodyPr/>
          <a:lstStyle/>
          <a:p>
            <a:endParaRPr lang="en-GB" dirty="0"/>
          </a:p>
        </p:txBody>
      </p:sp>
      <p:graphicFrame>
        <p:nvGraphicFramePr>
          <p:cNvPr id="5" name="Table 4">
            <a:extLst>
              <a:ext uri="{FF2B5EF4-FFF2-40B4-BE49-F238E27FC236}">
                <a16:creationId xmlns:a16="http://schemas.microsoft.com/office/drawing/2014/main" id="{3FEE3CC5-AAFE-4D4B-BC9C-8D20599D4F0A}"/>
              </a:ext>
            </a:extLst>
          </p:cNvPr>
          <p:cNvGraphicFramePr>
            <a:graphicFrameLocks noGrp="1"/>
          </p:cNvGraphicFramePr>
          <p:nvPr>
            <p:extLst>
              <p:ext uri="{D42A27DB-BD31-4B8C-83A1-F6EECF244321}">
                <p14:modId xmlns:p14="http://schemas.microsoft.com/office/powerpoint/2010/main" val="2430461325"/>
              </p:ext>
            </p:extLst>
          </p:nvPr>
        </p:nvGraphicFramePr>
        <p:xfrm>
          <a:off x="358775" y="2496049"/>
          <a:ext cx="7788530" cy="3906828"/>
        </p:xfrm>
        <a:graphic>
          <a:graphicData uri="http://schemas.openxmlformats.org/drawingml/2006/table">
            <a:tbl>
              <a:tblPr firstRow="1" firstCol="1" bandRow="1"/>
              <a:tblGrid>
                <a:gridCol w="3396510">
                  <a:extLst>
                    <a:ext uri="{9D8B030D-6E8A-4147-A177-3AD203B41FA5}">
                      <a16:colId xmlns:a16="http://schemas.microsoft.com/office/drawing/2014/main" val="666098182"/>
                    </a:ext>
                  </a:extLst>
                </a:gridCol>
                <a:gridCol w="866425">
                  <a:extLst>
                    <a:ext uri="{9D8B030D-6E8A-4147-A177-3AD203B41FA5}">
                      <a16:colId xmlns:a16="http://schemas.microsoft.com/office/drawing/2014/main" val="2456983795"/>
                    </a:ext>
                  </a:extLst>
                </a:gridCol>
                <a:gridCol w="3525595">
                  <a:extLst>
                    <a:ext uri="{9D8B030D-6E8A-4147-A177-3AD203B41FA5}">
                      <a16:colId xmlns:a16="http://schemas.microsoft.com/office/drawing/2014/main" val="3669917763"/>
                    </a:ext>
                  </a:extLst>
                </a:gridCol>
              </a:tblGrid>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Full time Year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198414131"/>
                  </a:ext>
                </a:extLst>
              </a:tr>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520483"/>
                  </a:ext>
                </a:extLst>
              </a:tr>
              <a:tr h="187619">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 ….Getting it right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Leadership, Management and Enterprise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8366725"/>
                  </a:ext>
                </a:extLst>
              </a:tr>
              <a:tr h="187619">
                <a:tc>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Therapeutic Relationships for Health Care Practitioners</a:t>
                      </a:r>
                    </a:p>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606376"/>
                  </a:ext>
                </a:extLst>
              </a:tr>
              <a:tr h="375239">
                <a:tc>
                  <a:txBody>
                    <a:bodyPr/>
                    <a:lstStyle/>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093456"/>
                  </a:ext>
                </a:extLst>
              </a:tr>
              <a:tr h="187619">
                <a:tc gridSpan="3">
                  <a:txBody>
                    <a:bodyPr/>
                    <a:lstStyle/>
                    <a:p>
                      <a:pPr marL="457200" marR="0" lvl="0" indent="-457200" algn="just"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p>
                      <a:pPr marL="457200" indent="-457200" algn="just">
                        <a:spcAft>
                          <a:spcPts val="0"/>
                        </a:spcAf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6403251"/>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Part-time Year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3622085348"/>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858275"/>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Building Community Capacity in 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Understanding Social Research and Evaluation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168719"/>
                  </a:ext>
                </a:extLst>
              </a:tr>
              <a:tr h="187619">
                <a:tc>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Getting it right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b="0" kern="0">
                          <a:effectLst/>
                          <a:latin typeface="Times New Roman" panose="02020603050405020304" pitchFamily="18" charset="0"/>
                          <a:cs typeface="Times New Roman" panose="02020603050405020304" pitchFamily="18" charset="0"/>
                        </a:rPr>
                        <a:t> </a:t>
                      </a:r>
                      <a:endParaRPr lang="en-GB" sz="1000" b="1" kern="1600">
                        <a:effectLst/>
                        <a:latin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6861749"/>
                  </a:ext>
                </a:extLst>
              </a:tr>
              <a:tr h="187619">
                <a:tc gridSpan="3">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79967358"/>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Part-time Year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1989843184"/>
                  </a:ext>
                </a:extLst>
              </a:tr>
              <a:tr h="18761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24793"/>
                  </a:ext>
                </a:extLst>
              </a:tr>
              <a:tr h="375239">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Therapeutic Relationships for Health Care Practitioners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ctr">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indent="-457200" algn="just">
                        <a:spcAft>
                          <a:spcPts val="0"/>
                        </a:spcAft>
                      </a:pPr>
                      <a:r>
                        <a:rPr lang="en-GB" sz="1200">
                          <a:effectLst/>
                          <a:latin typeface="Calibri" panose="020F0502020204030204" pitchFamily="34" charset="0"/>
                          <a:ea typeface="Times New Roman" panose="02020603050405020304" pitchFamily="18" charset="0"/>
                          <a:cs typeface="Times New Roman" panose="02020603050405020304" pitchFamily="18" charset="0"/>
                        </a:rPr>
                        <a:t>Leadership, Management and Enterprise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569052"/>
                  </a:ext>
                </a:extLst>
              </a:tr>
              <a:tr h="187619">
                <a:tc gridSpan="3">
                  <a:txBody>
                    <a:bodyPr/>
                    <a:lstStyle/>
                    <a:p>
                      <a:pPr marL="457200" indent="-457200" algn="just">
                        <a:spcAft>
                          <a:spcPts val="0"/>
                        </a:spcAft>
                      </a:pP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Professional Development in Practice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6472805"/>
                  </a:ext>
                </a:extLst>
              </a:tr>
            </a:tbl>
          </a:graphicData>
        </a:graphic>
      </p:graphicFrame>
    </p:spTree>
    <p:extLst>
      <p:ext uri="{BB962C8B-B14F-4D97-AF65-F5344CB8AC3E}">
        <p14:creationId xmlns:p14="http://schemas.microsoft.com/office/powerpoint/2010/main" val="283554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3B90-8C7D-498A-9227-8C49C5F9C748}"/>
              </a:ext>
            </a:extLst>
          </p:cNvPr>
          <p:cNvSpPr>
            <a:spLocks noGrp="1"/>
          </p:cNvSpPr>
          <p:nvPr>
            <p:ph type="ctrTitle"/>
          </p:nvPr>
        </p:nvSpPr>
        <p:spPr/>
        <p:txBody>
          <a:bodyPr/>
          <a:lstStyle/>
          <a:p>
            <a:r>
              <a:rPr lang="en-GB" dirty="0"/>
              <a:t>Purpose </a:t>
            </a:r>
          </a:p>
        </p:txBody>
      </p:sp>
      <p:sp>
        <p:nvSpPr>
          <p:cNvPr id="3" name="Text Placeholder 2">
            <a:extLst>
              <a:ext uri="{FF2B5EF4-FFF2-40B4-BE49-F238E27FC236}">
                <a16:creationId xmlns:a16="http://schemas.microsoft.com/office/drawing/2014/main" id="{BA0A938F-3CAC-40A4-9302-C48F74731F3F}"/>
              </a:ext>
            </a:extLst>
          </p:cNvPr>
          <p:cNvSpPr>
            <a:spLocks noGrp="1"/>
          </p:cNvSpPr>
          <p:nvPr>
            <p:ph type="body" sz="quarter" idx="10"/>
          </p:nvPr>
        </p:nvSpPr>
        <p:spPr/>
        <p:txBody>
          <a:bodyPr>
            <a:normAutofit/>
          </a:bodyPr>
          <a:lstStyle/>
          <a:p>
            <a:r>
              <a:rPr lang="en-GB" dirty="0"/>
              <a:t>To discuss the strategy, structure and the transition/ modification of our NMC approved Post Registration Nursing courses </a:t>
            </a:r>
          </a:p>
          <a:p>
            <a:endParaRPr lang="en-GB" dirty="0"/>
          </a:p>
          <a:p>
            <a:pPr marL="342900" indent="-342900">
              <a:buFontTx/>
              <a:buChar char="-"/>
            </a:pPr>
            <a:r>
              <a:rPr lang="en-GB" dirty="0"/>
              <a:t>PGDip, SCPHN- Health Visiting and School Nursing </a:t>
            </a:r>
          </a:p>
          <a:p>
            <a:pPr marL="342900" indent="-342900">
              <a:buFontTx/>
              <a:buChar char="-"/>
            </a:pPr>
            <a:r>
              <a:rPr lang="en-GB" dirty="0"/>
              <a:t>PGDip, CSP- District Nursing </a:t>
            </a:r>
          </a:p>
          <a:p>
            <a:pPr marL="342900" indent="-342900">
              <a:buFontTx/>
              <a:buChar char="-"/>
            </a:pPr>
            <a:r>
              <a:rPr lang="en-GB" dirty="0"/>
              <a:t>Non-medical Prescribing, V300 and V100 </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066594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8081-6055-4EE3-810A-25D0D5527FCB}"/>
              </a:ext>
            </a:extLst>
          </p:cNvPr>
          <p:cNvSpPr>
            <a:spLocks noGrp="1"/>
          </p:cNvSpPr>
          <p:nvPr>
            <p:ph type="ctrTitle"/>
          </p:nvPr>
        </p:nvSpPr>
        <p:spPr/>
        <p:txBody>
          <a:bodyPr/>
          <a:lstStyle/>
          <a:p>
            <a:r>
              <a:rPr lang="en-GB" dirty="0"/>
              <a:t>New full time course option 1 </a:t>
            </a:r>
          </a:p>
        </p:txBody>
      </p:sp>
      <p:sp>
        <p:nvSpPr>
          <p:cNvPr id="3" name="Text Placeholder 2">
            <a:extLst>
              <a:ext uri="{FF2B5EF4-FFF2-40B4-BE49-F238E27FC236}">
                <a16:creationId xmlns:a16="http://schemas.microsoft.com/office/drawing/2014/main" id="{CAD8FDA4-DB34-4776-86E6-B9945EAAA78F}"/>
              </a:ext>
            </a:extLst>
          </p:cNvPr>
          <p:cNvSpPr>
            <a:spLocks noGrp="1"/>
          </p:cNvSpPr>
          <p:nvPr>
            <p:ph type="body" sz="quarter" idx="10"/>
          </p:nvPr>
        </p:nvSpPr>
        <p:spPr/>
        <p:txBody>
          <a:bodyPr/>
          <a:lstStyle/>
          <a:p>
            <a:endParaRPr lang="en-GB" dirty="0"/>
          </a:p>
        </p:txBody>
      </p:sp>
      <p:graphicFrame>
        <p:nvGraphicFramePr>
          <p:cNvPr id="4" name="Table 3">
            <a:extLst>
              <a:ext uri="{FF2B5EF4-FFF2-40B4-BE49-F238E27FC236}">
                <a16:creationId xmlns:a16="http://schemas.microsoft.com/office/drawing/2014/main" id="{7E6D5965-C0E3-4A29-BD6C-1DB984196A0F}"/>
              </a:ext>
            </a:extLst>
          </p:cNvPr>
          <p:cNvGraphicFramePr>
            <a:graphicFrameLocks noGrp="1"/>
          </p:cNvGraphicFramePr>
          <p:nvPr/>
        </p:nvGraphicFramePr>
        <p:xfrm>
          <a:off x="1709420" y="3042443"/>
          <a:ext cx="5725160" cy="1917701"/>
        </p:xfrm>
        <a:graphic>
          <a:graphicData uri="http://schemas.openxmlformats.org/drawingml/2006/table">
            <a:tbl>
              <a:tblPr firstRow="1" firstCol="1" bandRow="1"/>
              <a:tblGrid>
                <a:gridCol w="814070">
                  <a:extLst>
                    <a:ext uri="{9D8B030D-6E8A-4147-A177-3AD203B41FA5}">
                      <a16:colId xmlns:a16="http://schemas.microsoft.com/office/drawing/2014/main" val="2089715276"/>
                    </a:ext>
                  </a:extLst>
                </a:gridCol>
                <a:gridCol w="895985">
                  <a:extLst>
                    <a:ext uri="{9D8B030D-6E8A-4147-A177-3AD203B41FA5}">
                      <a16:colId xmlns:a16="http://schemas.microsoft.com/office/drawing/2014/main" val="3923449620"/>
                    </a:ext>
                  </a:extLst>
                </a:gridCol>
                <a:gridCol w="809625">
                  <a:extLst>
                    <a:ext uri="{9D8B030D-6E8A-4147-A177-3AD203B41FA5}">
                      <a16:colId xmlns:a16="http://schemas.microsoft.com/office/drawing/2014/main" val="1138280226"/>
                    </a:ext>
                  </a:extLst>
                </a:gridCol>
                <a:gridCol w="801370">
                  <a:extLst>
                    <a:ext uri="{9D8B030D-6E8A-4147-A177-3AD203B41FA5}">
                      <a16:colId xmlns:a16="http://schemas.microsoft.com/office/drawing/2014/main" val="4160682331"/>
                    </a:ext>
                  </a:extLst>
                </a:gridCol>
                <a:gridCol w="801370">
                  <a:extLst>
                    <a:ext uri="{9D8B030D-6E8A-4147-A177-3AD203B41FA5}">
                      <a16:colId xmlns:a16="http://schemas.microsoft.com/office/drawing/2014/main" val="3953921747"/>
                    </a:ext>
                  </a:extLst>
                </a:gridCol>
                <a:gridCol w="801370">
                  <a:extLst>
                    <a:ext uri="{9D8B030D-6E8A-4147-A177-3AD203B41FA5}">
                      <a16:colId xmlns:a16="http://schemas.microsoft.com/office/drawing/2014/main" val="2734376235"/>
                    </a:ext>
                  </a:extLst>
                </a:gridCol>
                <a:gridCol w="801370">
                  <a:extLst>
                    <a:ext uri="{9D8B030D-6E8A-4147-A177-3AD203B41FA5}">
                      <a16:colId xmlns:a16="http://schemas.microsoft.com/office/drawing/2014/main" val="2725397358"/>
                    </a:ext>
                  </a:extLst>
                </a:gridCol>
              </a:tblGrid>
              <a:tr h="0">
                <a:tc gridSpan="3">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SCPHN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8">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3">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District Nursing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4964278"/>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130096"/>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tc grid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3392083"/>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Getting it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Leadership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313044"/>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Therapeutic Relationships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Public health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Social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88790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19807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V300</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95287567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Social research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50341044"/>
                  </a:ext>
                </a:extLst>
              </a:tr>
            </a:tbl>
          </a:graphicData>
        </a:graphic>
      </p:graphicFrame>
    </p:spTree>
    <p:extLst>
      <p:ext uri="{BB962C8B-B14F-4D97-AF65-F5344CB8AC3E}">
        <p14:creationId xmlns:p14="http://schemas.microsoft.com/office/powerpoint/2010/main" val="60447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08081-6055-4EE3-810A-25D0D5527FCB}"/>
              </a:ext>
            </a:extLst>
          </p:cNvPr>
          <p:cNvSpPr>
            <a:spLocks noGrp="1"/>
          </p:cNvSpPr>
          <p:nvPr>
            <p:ph type="ctrTitle"/>
          </p:nvPr>
        </p:nvSpPr>
        <p:spPr/>
        <p:txBody>
          <a:bodyPr/>
          <a:lstStyle/>
          <a:p>
            <a:r>
              <a:rPr lang="en-GB" dirty="0"/>
              <a:t>New full time course option 2</a:t>
            </a:r>
          </a:p>
        </p:txBody>
      </p:sp>
      <p:sp>
        <p:nvSpPr>
          <p:cNvPr id="3" name="Text Placeholder 2">
            <a:extLst>
              <a:ext uri="{FF2B5EF4-FFF2-40B4-BE49-F238E27FC236}">
                <a16:creationId xmlns:a16="http://schemas.microsoft.com/office/drawing/2014/main" id="{CAD8FDA4-DB34-4776-86E6-B9945EAAA78F}"/>
              </a:ext>
            </a:extLst>
          </p:cNvPr>
          <p:cNvSpPr>
            <a:spLocks noGrp="1"/>
          </p:cNvSpPr>
          <p:nvPr>
            <p:ph type="body" sz="quarter" idx="10"/>
          </p:nvPr>
        </p:nvSpPr>
        <p:spPr/>
        <p:txBody>
          <a:bodyPr/>
          <a:lstStyle/>
          <a:p>
            <a:endParaRPr lang="en-GB" dirty="0"/>
          </a:p>
        </p:txBody>
      </p:sp>
      <p:graphicFrame>
        <p:nvGraphicFramePr>
          <p:cNvPr id="4" name="Table 3">
            <a:extLst>
              <a:ext uri="{FF2B5EF4-FFF2-40B4-BE49-F238E27FC236}">
                <a16:creationId xmlns:a16="http://schemas.microsoft.com/office/drawing/2014/main" id="{7E6D5965-C0E3-4A29-BD6C-1DB984196A0F}"/>
              </a:ext>
            </a:extLst>
          </p:cNvPr>
          <p:cNvGraphicFramePr>
            <a:graphicFrameLocks noGrp="1"/>
          </p:cNvGraphicFramePr>
          <p:nvPr>
            <p:extLst>
              <p:ext uri="{D42A27DB-BD31-4B8C-83A1-F6EECF244321}">
                <p14:modId xmlns:p14="http://schemas.microsoft.com/office/powerpoint/2010/main" val="3797688357"/>
              </p:ext>
            </p:extLst>
          </p:nvPr>
        </p:nvGraphicFramePr>
        <p:xfrm>
          <a:off x="1709420" y="3042443"/>
          <a:ext cx="5725160" cy="2089151"/>
        </p:xfrm>
        <a:graphic>
          <a:graphicData uri="http://schemas.openxmlformats.org/drawingml/2006/table">
            <a:tbl>
              <a:tblPr firstRow="1" firstCol="1" bandRow="1"/>
              <a:tblGrid>
                <a:gridCol w="814070">
                  <a:extLst>
                    <a:ext uri="{9D8B030D-6E8A-4147-A177-3AD203B41FA5}">
                      <a16:colId xmlns:a16="http://schemas.microsoft.com/office/drawing/2014/main" val="2089715276"/>
                    </a:ext>
                  </a:extLst>
                </a:gridCol>
                <a:gridCol w="895985">
                  <a:extLst>
                    <a:ext uri="{9D8B030D-6E8A-4147-A177-3AD203B41FA5}">
                      <a16:colId xmlns:a16="http://schemas.microsoft.com/office/drawing/2014/main" val="3923449620"/>
                    </a:ext>
                  </a:extLst>
                </a:gridCol>
                <a:gridCol w="906340">
                  <a:extLst>
                    <a:ext uri="{9D8B030D-6E8A-4147-A177-3AD203B41FA5}">
                      <a16:colId xmlns:a16="http://schemas.microsoft.com/office/drawing/2014/main" val="1138280226"/>
                    </a:ext>
                  </a:extLst>
                </a:gridCol>
                <a:gridCol w="704655">
                  <a:extLst>
                    <a:ext uri="{9D8B030D-6E8A-4147-A177-3AD203B41FA5}">
                      <a16:colId xmlns:a16="http://schemas.microsoft.com/office/drawing/2014/main" val="4160682331"/>
                    </a:ext>
                  </a:extLst>
                </a:gridCol>
                <a:gridCol w="801370">
                  <a:extLst>
                    <a:ext uri="{9D8B030D-6E8A-4147-A177-3AD203B41FA5}">
                      <a16:colId xmlns:a16="http://schemas.microsoft.com/office/drawing/2014/main" val="3953921747"/>
                    </a:ext>
                  </a:extLst>
                </a:gridCol>
                <a:gridCol w="801370">
                  <a:extLst>
                    <a:ext uri="{9D8B030D-6E8A-4147-A177-3AD203B41FA5}">
                      <a16:colId xmlns:a16="http://schemas.microsoft.com/office/drawing/2014/main" val="2734376235"/>
                    </a:ext>
                  </a:extLst>
                </a:gridCol>
                <a:gridCol w="801370">
                  <a:extLst>
                    <a:ext uri="{9D8B030D-6E8A-4147-A177-3AD203B41FA5}">
                      <a16:colId xmlns:a16="http://schemas.microsoft.com/office/drawing/2014/main" val="2725397358"/>
                    </a:ext>
                  </a:extLst>
                </a:gridCol>
              </a:tblGrid>
              <a:tr h="0">
                <a:tc gridSpan="3">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SCPHN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rowSpan="8">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gridSpan="3">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District Nursing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54964278"/>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Thursday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Friday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130096"/>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tc gridSpan="3">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3392083"/>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Getting it right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Leadership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Leadership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313044"/>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Public health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Social 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Public 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088790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Semester 2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3198070"/>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vMerge="1">
                  <a:txBody>
                    <a:bodyPr/>
                    <a:lstStyle/>
                    <a:p>
                      <a:endParaRPr lang="en-GB"/>
                    </a:p>
                  </a:txBody>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V300</a:t>
                      </a:r>
                    </a:p>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Professional development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GB"/>
                    </a:p>
                  </a:txBody>
                  <a:tcPr/>
                </a:tc>
                <a:extLst>
                  <a:ext uri="{0D108BD9-81ED-4DB2-BD59-A6C34878D82A}">
                    <a16:rowId xmlns:a16="http://schemas.microsoft.com/office/drawing/2014/main" val="1952875672"/>
                  </a:ext>
                </a:extLst>
              </a:tr>
              <a:tr h="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PM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Social research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Therapeutic Relationships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PM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50341044"/>
                  </a:ext>
                </a:extLst>
              </a:tr>
            </a:tbl>
          </a:graphicData>
        </a:graphic>
      </p:graphicFrame>
    </p:spTree>
    <p:extLst>
      <p:ext uri="{BB962C8B-B14F-4D97-AF65-F5344CB8AC3E}">
        <p14:creationId xmlns:p14="http://schemas.microsoft.com/office/powerpoint/2010/main" val="115706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p:txBody>
          <a:bodyPr/>
          <a:lstStyle/>
          <a:p>
            <a:r>
              <a:rPr lang="en-US" dirty="0"/>
              <a:t>Background </a:t>
            </a:r>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p:txBody>
          <a:bodyPr>
            <a:normAutofit/>
          </a:bodyPr>
          <a:lstStyle/>
          <a:p>
            <a:r>
              <a:rPr lang="en-GB" sz="1800" b="1" dirty="0"/>
              <a:t>Converging regulation and funding frameworks </a:t>
            </a:r>
          </a:p>
          <a:p>
            <a:endParaRPr lang="en-GB" sz="1800" b="1" dirty="0"/>
          </a:p>
          <a:p>
            <a:pPr marL="271463" indent="-271463">
              <a:buFont typeface="Courier New" panose="02070309020205020404" pitchFamily="49" charset="0"/>
              <a:buChar char="o"/>
            </a:pPr>
            <a:r>
              <a:rPr lang="en-GB" sz="1800" b="1" dirty="0"/>
              <a:t>NMC Transformation Project :- </a:t>
            </a:r>
          </a:p>
          <a:p>
            <a:pPr marL="1185863" lvl="2" indent="-271463">
              <a:buFont typeface="Courier New" panose="02070309020205020404" pitchFamily="49" charset="0"/>
              <a:buChar char="o"/>
            </a:pPr>
            <a:r>
              <a:rPr lang="en-GB" sz="1400" b="1" dirty="0"/>
              <a:t>SSSA (Practice and Academic Assessment Standards) </a:t>
            </a:r>
          </a:p>
          <a:p>
            <a:pPr marL="1185863" lvl="2" indent="-271463">
              <a:buFont typeface="Courier New" panose="02070309020205020404" pitchFamily="49" charset="0"/>
              <a:buChar char="o"/>
            </a:pPr>
            <a:r>
              <a:rPr lang="en-GB" sz="1400" b="1" dirty="0"/>
              <a:t>Prescribing Standards (V100 and V300) </a:t>
            </a:r>
          </a:p>
          <a:p>
            <a:pPr marL="1185863" lvl="2" indent="-271463">
              <a:buFont typeface="Courier New" panose="02070309020205020404" pitchFamily="49" charset="0"/>
              <a:buChar char="o"/>
            </a:pPr>
            <a:r>
              <a:rPr lang="en-GB" sz="1400" b="1" dirty="0"/>
              <a:t>QA Process / Handbook – Gateways 1-4 </a:t>
            </a:r>
          </a:p>
          <a:p>
            <a:pPr lvl="2"/>
            <a:endParaRPr lang="en-GB" sz="1400" b="1" dirty="0"/>
          </a:p>
          <a:p>
            <a:pPr marL="271463" indent="-271463">
              <a:buFont typeface="Courier New" panose="02070309020205020404" pitchFamily="49" charset="0"/>
              <a:buChar char="o"/>
            </a:pPr>
            <a:r>
              <a:rPr lang="en-GB" sz="1800" b="1" dirty="0"/>
              <a:t>HEE funding </a:t>
            </a:r>
          </a:p>
          <a:p>
            <a:pPr marL="1185863" lvl="2" indent="-271463">
              <a:buFont typeface="Courier New" panose="02070309020205020404" pitchFamily="49" charset="0"/>
              <a:buChar char="o"/>
            </a:pPr>
            <a:r>
              <a:rPr lang="en-GB" sz="1400" b="1" dirty="0"/>
              <a:t>Expectation for Degree Apprenticeships where they exist </a:t>
            </a:r>
          </a:p>
          <a:p>
            <a:pPr marL="1185863" lvl="2" indent="-271463">
              <a:buFont typeface="Courier New" panose="02070309020205020404" pitchFamily="49" charset="0"/>
              <a:buChar char="o"/>
            </a:pPr>
            <a:r>
              <a:rPr lang="en-GB" sz="1400" b="1" dirty="0" err="1"/>
              <a:t>IfA</a:t>
            </a:r>
            <a:r>
              <a:rPr lang="en-GB" sz="1400" b="1" dirty="0"/>
              <a:t> Trailblazer group work </a:t>
            </a:r>
          </a:p>
          <a:p>
            <a:pPr marL="271463" indent="-271463">
              <a:buFont typeface="Courier New" panose="02070309020205020404" pitchFamily="49" charset="0"/>
              <a:buChar char="o"/>
            </a:pPr>
            <a:endParaRPr lang="en-GB" sz="1800" b="1" dirty="0">
              <a:solidFill>
                <a:schemeClr val="tx1">
                  <a:lumMod val="50000"/>
                  <a:lumOff val="50000"/>
                </a:schemeClr>
              </a:solidFill>
            </a:endParaRPr>
          </a:p>
          <a:p>
            <a:pPr marL="1185863" lvl="2" indent="-271463">
              <a:buFont typeface="Courier New" panose="02070309020205020404" pitchFamily="49" charset="0"/>
              <a:buChar char="o"/>
            </a:pPr>
            <a:endParaRPr lang="en-GB" sz="1400" b="1" dirty="0">
              <a:solidFill>
                <a:schemeClr val="tx1">
                  <a:lumMod val="50000"/>
                  <a:lumOff val="50000"/>
                </a:schemeClr>
              </a:solidFill>
            </a:endParaRPr>
          </a:p>
        </p:txBody>
      </p:sp>
    </p:spTree>
    <p:extLst>
      <p:ext uri="{BB962C8B-B14F-4D97-AF65-F5344CB8AC3E}">
        <p14:creationId xmlns:p14="http://schemas.microsoft.com/office/powerpoint/2010/main" val="280545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Current State </a:t>
            </a:r>
          </a:p>
        </p:txBody>
      </p:sp>
      <p:sp>
        <p:nvSpPr>
          <p:cNvPr id="3" name="Text Placeholder 2"/>
          <p:cNvSpPr>
            <a:spLocks noGrp="1"/>
          </p:cNvSpPr>
          <p:nvPr>
            <p:ph type="body" sz="quarter" idx="10"/>
          </p:nvPr>
        </p:nvSpPr>
        <p:spPr/>
        <p:txBody>
          <a:bodyPr/>
          <a:lstStyle/>
          <a:p>
            <a:pPr marL="271463" indent="-271463">
              <a:buFont typeface="Courier New" panose="02070309020205020404" pitchFamily="49" charset="0"/>
              <a:buChar char="o"/>
            </a:pPr>
            <a:r>
              <a:rPr lang="en-GB" sz="1800" b="1" dirty="0"/>
              <a:t>NHS workforce shortage and requirement for upskilling the existing workforce </a:t>
            </a:r>
          </a:p>
          <a:p>
            <a:pPr marL="271463" indent="-271463">
              <a:buFont typeface="Courier New" panose="02070309020205020404" pitchFamily="49" charset="0"/>
              <a:buChar char="o"/>
            </a:pPr>
            <a:r>
              <a:rPr lang="en-GB" sz="1800" b="1" dirty="0"/>
              <a:t>HEI economy changing, needs to be more efficient and sustainable </a:t>
            </a:r>
          </a:p>
          <a:p>
            <a:pPr marL="271463" indent="-271463">
              <a:buFont typeface="Courier New" panose="02070309020205020404" pitchFamily="49" charset="0"/>
              <a:buChar char="o"/>
            </a:pPr>
            <a:r>
              <a:rPr lang="en-GB" sz="1800" b="1" dirty="0"/>
              <a:t>HEI responding to workforce demands; graduates gain employment  </a:t>
            </a:r>
          </a:p>
          <a:p>
            <a:endParaRPr lang="en-GB" sz="1800" b="1" dirty="0"/>
          </a:p>
          <a:p>
            <a:pPr marL="728663" lvl="1" indent="-271463">
              <a:buFont typeface="Courier New" panose="02070309020205020404" pitchFamily="49" charset="0"/>
              <a:buChar char="o"/>
            </a:pPr>
            <a:r>
              <a:rPr lang="en-GB" sz="1600" b="1" dirty="0"/>
              <a:t>Reviewing / Reflecting process </a:t>
            </a:r>
          </a:p>
          <a:p>
            <a:pPr marL="728663" lvl="1" indent="-271463">
              <a:buFont typeface="Courier New" panose="02070309020205020404" pitchFamily="49" charset="0"/>
              <a:buChar char="o"/>
            </a:pPr>
            <a:r>
              <a:rPr lang="en-GB" sz="1600" b="1" dirty="0"/>
              <a:t>Timescales </a:t>
            </a:r>
          </a:p>
          <a:p>
            <a:pPr marL="728663" lvl="1" indent="-271463">
              <a:buFont typeface="Courier New" panose="02070309020205020404" pitchFamily="49" charset="0"/>
              <a:buChar char="o"/>
            </a:pPr>
            <a:r>
              <a:rPr lang="en-GB" sz="1600" b="1" dirty="0"/>
              <a:t>Crowded curricula </a:t>
            </a:r>
          </a:p>
          <a:p>
            <a:pPr marL="728663" lvl="1" indent="-271463">
              <a:buFont typeface="Courier New" panose="02070309020205020404" pitchFamily="49" charset="0"/>
              <a:buChar char="o"/>
            </a:pPr>
            <a:endParaRPr lang="en-GB" sz="1600" b="1" dirty="0"/>
          </a:p>
        </p:txBody>
      </p:sp>
    </p:spTree>
    <p:extLst>
      <p:ext uri="{BB962C8B-B14F-4D97-AF65-F5344CB8AC3E}">
        <p14:creationId xmlns:p14="http://schemas.microsoft.com/office/powerpoint/2010/main" val="855537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41756-65B0-4C1E-A444-E08BDB2176E2}"/>
              </a:ext>
            </a:extLst>
          </p:cNvPr>
          <p:cNvSpPr>
            <a:spLocks noGrp="1"/>
          </p:cNvSpPr>
          <p:nvPr>
            <p:ph type="ctrTitle"/>
          </p:nvPr>
        </p:nvSpPr>
        <p:spPr/>
        <p:txBody>
          <a:bodyPr/>
          <a:lstStyle/>
          <a:p>
            <a:r>
              <a:rPr lang="en-GB" dirty="0"/>
              <a:t>NMC Requested to Modify :- </a:t>
            </a:r>
          </a:p>
        </p:txBody>
      </p:sp>
      <p:sp>
        <p:nvSpPr>
          <p:cNvPr id="3" name="Text Placeholder 2">
            <a:extLst>
              <a:ext uri="{FF2B5EF4-FFF2-40B4-BE49-F238E27FC236}">
                <a16:creationId xmlns:a16="http://schemas.microsoft.com/office/drawing/2014/main" id="{0B54AAAE-CA77-4C1D-BA09-52AD3721A53A}"/>
              </a:ext>
            </a:extLst>
          </p:cNvPr>
          <p:cNvSpPr>
            <a:spLocks noGrp="1"/>
          </p:cNvSpPr>
          <p:nvPr>
            <p:ph type="body" sz="quarter" idx="10"/>
          </p:nvPr>
        </p:nvSpPr>
        <p:spPr/>
        <p:txBody>
          <a:bodyPr/>
          <a:lstStyle/>
          <a:p>
            <a:r>
              <a:rPr lang="en-GB" dirty="0"/>
              <a:t>20 week process, Gateways 1-4</a:t>
            </a:r>
          </a:p>
          <a:p>
            <a:endParaRPr lang="en-GB" dirty="0"/>
          </a:p>
          <a:p>
            <a:r>
              <a:rPr lang="en-GB" dirty="0"/>
              <a:t>V100 and V300 6</a:t>
            </a:r>
            <a:r>
              <a:rPr lang="en-GB" baseline="30000" dirty="0"/>
              <a:t>th</a:t>
            </a:r>
            <a:r>
              <a:rPr lang="en-GB" dirty="0"/>
              <a:t> May 2020</a:t>
            </a:r>
          </a:p>
          <a:p>
            <a:endParaRPr lang="en-GB" dirty="0"/>
          </a:p>
          <a:p>
            <a:r>
              <a:rPr lang="en-GB" dirty="0"/>
              <a:t>SSSA and Course modification request with Degree apprenticeship modification 3</a:t>
            </a:r>
            <a:r>
              <a:rPr lang="en-GB" baseline="30000" dirty="0"/>
              <a:t>rd</a:t>
            </a:r>
            <a:r>
              <a:rPr lang="en-GB" dirty="0"/>
              <a:t> June </a:t>
            </a:r>
          </a:p>
          <a:p>
            <a:endParaRPr lang="en-GB" dirty="0"/>
          </a:p>
          <a:p>
            <a:endParaRPr lang="en-GB" dirty="0"/>
          </a:p>
        </p:txBody>
      </p:sp>
    </p:spTree>
    <p:extLst>
      <p:ext uri="{BB962C8B-B14F-4D97-AF65-F5344CB8AC3E}">
        <p14:creationId xmlns:p14="http://schemas.microsoft.com/office/powerpoint/2010/main" val="360554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7C957B-E6EB-6649-BB5A-969F41EEEF00}"/>
              </a:ext>
            </a:extLst>
          </p:cNvPr>
          <p:cNvSpPr>
            <a:spLocks noGrp="1"/>
          </p:cNvSpPr>
          <p:nvPr>
            <p:ph type="ctrTitle"/>
          </p:nvPr>
        </p:nvSpPr>
        <p:spPr>
          <a:xfrm>
            <a:off x="358775" y="368301"/>
            <a:ext cx="7694539" cy="932962"/>
          </a:xfrm>
        </p:spPr>
        <p:txBody>
          <a:bodyPr/>
          <a:lstStyle/>
          <a:p>
            <a:r>
              <a:rPr lang="en-US" dirty="0"/>
              <a:t>Course specific questions </a:t>
            </a:r>
          </a:p>
        </p:txBody>
      </p:sp>
      <p:sp>
        <p:nvSpPr>
          <p:cNvPr id="6" name="Text Placeholder 5">
            <a:extLst>
              <a:ext uri="{FF2B5EF4-FFF2-40B4-BE49-F238E27FC236}">
                <a16:creationId xmlns:a16="http://schemas.microsoft.com/office/drawing/2014/main" id="{C76F3CF7-0A25-7142-9BE8-F1EBB011DC5B}"/>
              </a:ext>
            </a:extLst>
          </p:cNvPr>
          <p:cNvSpPr>
            <a:spLocks noGrp="1"/>
          </p:cNvSpPr>
          <p:nvPr>
            <p:ph type="body" sz="quarter" idx="10"/>
          </p:nvPr>
        </p:nvSpPr>
        <p:spPr>
          <a:xfrm>
            <a:off x="358774" y="1538654"/>
            <a:ext cx="7695106" cy="4146927"/>
          </a:xfrm>
        </p:spPr>
        <p:txBody>
          <a:bodyPr>
            <a:normAutofit lnSpcReduction="10000"/>
          </a:bodyPr>
          <a:lstStyle/>
          <a:p>
            <a:r>
              <a:rPr lang="en-GB" dirty="0"/>
              <a:t> </a:t>
            </a:r>
          </a:p>
          <a:p>
            <a:pPr lvl="0"/>
            <a:r>
              <a:rPr lang="en-GB" dirty="0"/>
              <a:t>Length of programmes</a:t>
            </a:r>
          </a:p>
          <a:p>
            <a:pPr lvl="0"/>
            <a:r>
              <a:rPr lang="en-GB" dirty="0"/>
              <a:t> </a:t>
            </a:r>
          </a:p>
          <a:p>
            <a:pPr lvl="0"/>
            <a:r>
              <a:rPr lang="en-GB" dirty="0"/>
              <a:t>Practice/ Academic assessment </a:t>
            </a:r>
          </a:p>
          <a:p>
            <a:pPr lvl="0"/>
            <a:endParaRPr lang="en-GB" dirty="0"/>
          </a:p>
          <a:p>
            <a:pPr lvl="0"/>
            <a:r>
              <a:rPr lang="en-GB" dirty="0"/>
              <a:t>Prescribing requirements </a:t>
            </a:r>
          </a:p>
          <a:p>
            <a:pPr lvl="0"/>
            <a:endParaRPr lang="en-GB" dirty="0"/>
          </a:p>
          <a:p>
            <a:pPr lvl="0"/>
            <a:r>
              <a:rPr lang="en-GB" dirty="0"/>
              <a:t>Modules and course alignment </a:t>
            </a:r>
          </a:p>
          <a:p>
            <a:pPr lvl="0"/>
            <a:endParaRPr lang="en-GB" dirty="0"/>
          </a:p>
          <a:p>
            <a:pPr lvl="0"/>
            <a:r>
              <a:rPr lang="en-GB" dirty="0"/>
              <a:t>ESFA requirements </a:t>
            </a:r>
          </a:p>
          <a:p>
            <a:r>
              <a:rPr lang="en-GB" dirty="0"/>
              <a:t> </a:t>
            </a:r>
          </a:p>
          <a:p>
            <a:endParaRPr lang="en-GB" sz="1800" dirty="0">
              <a:solidFill>
                <a:schemeClr val="tx1">
                  <a:lumMod val="50000"/>
                  <a:lumOff val="50000"/>
                </a:schemeClr>
              </a:solidFill>
            </a:endParaRPr>
          </a:p>
          <a:p>
            <a:endParaRPr lang="en-GB" sz="1800" dirty="0">
              <a:solidFill>
                <a:schemeClr val="tx1">
                  <a:lumMod val="50000"/>
                  <a:lumOff val="50000"/>
                </a:schemeClr>
              </a:solidFill>
            </a:endParaRPr>
          </a:p>
          <a:p>
            <a:endParaRPr lang="en-GB" sz="1800" dirty="0">
              <a:solidFill>
                <a:schemeClr val="tx1">
                  <a:lumMod val="50000"/>
                  <a:lumOff val="50000"/>
                </a:schemeClr>
              </a:solidFill>
            </a:endParaRPr>
          </a:p>
        </p:txBody>
      </p:sp>
    </p:spTree>
    <p:extLst>
      <p:ext uri="{BB962C8B-B14F-4D97-AF65-F5344CB8AC3E}">
        <p14:creationId xmlns:p14="http://schemas.microsoft.com/office/powerpoint/2010/main" val="374557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47EBDA-CFCD-4F2D-85BB-961624AB49B4}"/>
              </a:ext>
            </a:extLst>
          </p:cNvPr>
          <p:cNvSpPr>
            <a:spLocks noGrp="1"/>
          </p:cNvSpPr>
          <p:nvPr>
            <p:ph type="body" sz="quarter" idx="10"/>
          </p:nvPr>
        </p:nvSpPr>
        <p:spPr/>
        <p:txBody>
          <a:bodyPr/>
          <a:lstStyle/>
          <a:p>
            <a:endParaRPr lang="en-GB" dirty="0"/>
          </a:p>
        </p:txBody>
      </p:sp>
      <p:sp>
        <p:nvSpPr>
          <p:cNvPr id="3" name="Title 2">
            <a:extLst>
              <a:ext uri="{FF2B5EF4-FFF2-40B4-BE49-F238E27FC236}">
                <a16:creationId xmlns:a16="http://schemas.microsoft.com/office/drawing/2014/main" id="{F477636F-90C6-4DE2-9C9C-4FA91FD2B63A}"/>
              </a:ext>
            </a:extLst>
          </p:cNvPr>
          <p:cNvSpPr>
            <a:spLocks noGrp="1"/>
          </p:cNvSpPr>
          <p:nvPr>
            <p:ph type="ctrTitle"/>
          </p:nvPr>
        </p:nvSpPr>
        <p:spPr>
          <a:xfrm>
            <a:off x="358774" y="-191806"/>
            <a:ext cx="7694539" cy="1422957"/>
          </a:xfrm>
        </p:spPr>
        <p:txBody>
          <a:bodyPr/>
          <a:lstStyle/>
          <a:p>
            <a:r>
              <a:rPr lang="en-GB" dirty="0"/>
              <a:t>District Nursing </a:t>
            </a:r>
          </a:p>
        </p:txBody>
      </p:sp>
      <p:graphicFrame>
        <p:nvGraphicFramePr>
          <p:cNvPr id="6" name="Table 5">
            <a:extLst>
              <a:ext uri="{FF2B5EF4-FFF2-40B4-BE49-F238E27FC236}">
                <a16:creationId xmlns:a16="http://schemas.microsoft.com/office/drawing/2014/main" id="{A0F24F6C-0AAC-4260-98D1-0A22F306EE05}"/>
              </a:ext>
            </a:extLst>
          </p:cNvPr>
          <p:cNvGraphicFramePr>
            <a:graphicFrameLocks noGrp="1"/>
          </p:cNvGraphicFramePr>
          <p:nvPr>
            <p:extLst>
              <p:ext uri="{D42A27DB-BD31-4B8C-83A1-F6EECF244321}">
                <p14:modId xmlns:p14="http://schemas.microsoft.com/office/powerpoint/2010/main" val="1291115530"/>
              </p:ext>
            </p:extLst>
          </p:nvPr>
        </p:nvGraphicFramePr>
        <p:xfrm>
          <a:off x="0" y="1231151"/>
          <a:ext cx="9258300" cy="5763308"/>
        </p:xfrm>
        <a:graphic>
          <a:graphicData uri="http://schemas.openxmlformats.org/drawingml/2006/table">
            <a:tbl>
              <a:tblPr firstRow="1" bandRow="1">
                <a:tableStyleId>{5C22544A-7EE6-4342-B048-85BDC9FD1C3A}</a:tableStyleId>
              </a:tblPr>
              <a:tblGrid>
                <a:gridCol w="4629150">
                  <a:extLst>
                    <a:ext uri="{9D8B030D-6E8A-4147-A177-3AD203B41FA5}">
                      <a16:colId xmlns:a16="http://schemas.microsoft.com/office/drawing/2014/main" val="527613711"/>
                    </a:ext>
                  </a:extLst>
                </a:gridCol>
                <a:gridCol w="4629150">
                  <a:extLst>
                    <a:ext uri="{9D8B030D-6E8A-4147-A177-3AD203B41FA5}">
                      <a16:colId xmlns:a16="http://schemas.microsoft.com/office/drawing/2014/main" val="883420395"/>
                    </a:ext>
                  </a:extLst>
                </a:gridCol>
              </a:tblGrid>
              <a:tr h="325991">
                <a:tc>
                  <a:txBody>
                    <a:bodyPr/>
                    <a:lstStyle/>
                    <a:p>
                      <a:r>
                        <a:rPr lang="en-GB" dirty="0"/>
                        <a:t>Current modules </a:t>
                      </a:r>
                    </a:p>
                  </a:txBody>
                  <a:tcPr/>
                </a:tc>
                <a:tc>
                  <a:txBody>
                    <a:bodyPr/>
                    <a:lstStyle/>
                    <a:p>
                      <a:r>
                        <a:rPr lang="en-GB" dirty="0"/>
                        <a:t>Potential future modules </a:t>
                      </a:r>
                    </a:p>
                  </a:txBody>
                  <a:tcPr/>
                </a:tc>
                <a:extLst>
                  <a:ext uri="{0D108BD9-81ED-4DB2-BD59-A6C34878D82A}">
                    <a16:rowId xmlns:a16="http://schemas.microsoft.com/office/drawing/2014/main" val="3146215254"/>
                  </a:ext>
                </a:extLst>
              </a:tr>
              <a:tr h="1059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Getting it right for adults – 20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Professional Development in DN practice (merging current getting it right) – 20 </a:t>
                      </a:r>
                    </a:p>
                  </a:txBody>
                  <a:tcPr/>
                </a:tc>
                <a:extLst>
                  <a:ext uri="{0D108BD9-81ED-4DB2-BD59-A6C34878D82A}">
                    <a16:rowId xmlns:a16="http://schemas.microsoft.com/office/drawing/2014/main" val="506591630"/>
                  </a:ext>
                </a:extLst>
              </a:tr>
              <a:tr h="8149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Professional Development in practice – 20 </a:t>
                      </a:r>
                    </a:p>
                  </a:txBody>
                  <a:tcPr/>
                </a:tc>
                <a:tc>
                  <a:txBody>
                    <a:bodyPr/>
                    <a:lstStyle/>
                    <a:p>
                      <a:endParaRPr lang="en-GB"/>
                    </a:p>
                  </a:txBody>
                  <a:tcPr/>
                </a:tc>
                <a:extLst>
                  <a:ext uri="{0D108BD9-81ED-4DB2-BD59-A6C34878D82A}">
                    <a16:rowId xmlns:a16="http://schemas.microsoft.com/office/drawing/2014/main" val="2389815439"/>
                  </a:ext>
                </a:extLst>
              </a:tr>
              <a:tr h="5704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Public health – 20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Public Health  - 20 </a:t>
                      </a:r>
                    </a:p>
                  </a:txBody>
                  <a:tcPr/>
                </a:tc>
                <a:extLst>
                  <a:ext uri="{0D108BD9-81ED-4DB2-BD59-A6C34878D82A}">
                    <a16:rowId xmlns:a16="http://schemas.microsoft.com/office/drawing/2014/main" val="1166827305"/>
                  </a:ext>
                </a:extLst>
              </a:tr>
              <a:tr h="1059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Leadership and Management – 20 </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Leadership and Management through effective relationships (merging therapeutic relationships) – 20 </a:t>
                      </a:r>
                    </a:p>
                  </a:txBody>
                  <a:tcPr/>
                </a:tc>
                <a:extLst>
                  <a:ext uri="{0D108BD9-81ED-4DB2-BD59-A6C34878D82A}">
                    <a16:rowId xmlns:a16="http://schemas.microsoft.com/office/drawing/2014/main" val="2823208110"/>
                  </a:ext>
                </a:extLst>
              </a:tr>
              <a:tr h="61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Therapeutic Relationships – 20 </a:t>
                      </a:r>
                    </a:p>
                    <a:p>
                      <a:endParaRPr lang="en-GB" dirty="0"/>
                    </a:p>
                  </a:txBody>
                  <a:tcPr/>
                </a:tc>
                <a:tc>
                  <a:txBody>
                    <a:bodyPr/>
                    <a:lstStyle/>
                    <a:p>
                      <a:endParaRPr lang="en-GB" dirty="0"/>
                    </a:p>
                  </a:txBody>
                  <a:tcPr/>
                </a:tc>
                <a:extLst>
                  <a:ext uri="{0D108BD9-81ED-4DB2-BD59-A6C34878D82A}">
                    <a16:rowId xmlns:a16="http://schemas.microsoft.com/office/drawing/2014/main" val="2049886784"/>
                  </a:ext>
                </a:extLst>
              </a:tr>
              <a:tr h="612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Understanding social research – 20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Understanding social research – 20 </a:t>
                      </a:r>
                    </a:p>
                  </a:txBody>
                  <a:tcPr/>
                </a:tc>
                <a:extLst>
                  <a:ext uri="{0D108BD9-81ED-4DB2-BD59-A6C34878D82A}">
                    <a16:rowId xmlns:a16="http://schemas.microsoft.com/office/drawing/2014/main" val="2555328391"/>
                  </a:ext>
                </a:extLst>
              </a:tr>
              <a:tr h="570484">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Non-Medical Prescribing </a:t>
                      </a:r>
                      <a:r>
                        <a:rPr lang="en-GB" sz="1800" kern="1200" dirty="0">
                          <a:solidFill>
                            <a:schemeClr val="dk1"/>
                          </a:solidFill>
                          <a:effectLst/>
                          <a:latin typeface="+mn-lt"/>
                          <a:ea typeface="+mn-ea"/>
                          <a:cs typeface="+mn-cs"/>
                        </a:rPr>
                        <a:t>- 40 </a:t>
                      </a:r>
                    </a:p>
                    <a:p>
                      <a:endParaRPr lang="en-GB" dirty="0"/>
                    </a:p>
                  </a:txBody>
                  <a:tcPr/>
                </a:tc>
                <a:extLst>
                  <a:ext uri="{0D108BD9-81ED-4DB2-BD59-A6C34878D82A}">
                    <a16:rowId xmlns:a16="http://schemas.microsoft.com/office/drawing/2014/main" val="985858214"/>
                  </a:ext>
                </a:extLst>
              </a:tr>
            </a:tbl>
          </a:graphicData>
        </a:graphic>
      </p:graphicFrame>
    </p:spTree>
    <p:extLst>
      <p:ext uri="{BB962C8B-B14F-4D97-AF65-F5344CB8AC3E}">
        <p14:creationId xmlns:p14="http://schemas.microsoft.com/office/powerpoint/2010/main" val="40268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DB39AD-B044-8C47-864C-6C545502A8FB}"/>
              </a:ext>
            </a:extLst>
          </p:cNvPr>
          <p:cNvSpPr txBox="1">
            <a:spLocks/>
          </p:cNvSpPr>
          <p:nvPr/>
        </p:nvSpPr>
        <p:spPr>
          <a:xfrm>
            <a:off x="4541477" y="4270344"/>
            <a:ext cx="4212916" cy="1634973"/>
          </a:xfrm>
          <a:prstGeom prst="rect">
            <a:avLst/>
          </a:prstGeom>
        </p:spPr>
        <p:txBody>
          <a:bodyPr/>
          <a:lstStyle>
            <a:lvl1pPr algn="l" defTabSz="914400" rtl="0" eaLnBrk="1" latinLnBrk="0" hangingPunct="1">
              <a:lnSpc>
                <a:spcPct val="90000"/>
              </a:lnSpc>
              <a:spcBef>
                <a:spcPct val="0"/>
              </a:spcBef>
              <a:buNone/>
              <a:defRPr sz="4400" b="1" kern="1200" spc="-150">
                <a:solidFill>
                  <a:schemeClr val="tx1"/>
                </a:solidFill>
                <a:latin typeface="+mj-lt"/>
                <a:ea typeface="+mj-ea"/>
                <a:cs typeface="+mj-cs"/>
              </a:defRPr>
            </a:lvl1pPr>
          </a:lstStyle>
          <a:p>
            <a:r>
              <a:rPr lang="en-US" sz="3200" dirty="0">
                <a:solidFill>
                  <a:schemeClr val="accent1"/>
                </a:solidFill>
              </a:rPr>
              <a:t>Contact us</a:t>
            </a:r>
          </a:p>
        </p:txBody>
      </p:sp>
      <p:sp>
        <p:nvSpPr>
          <p:cNvPr id="5" name="Text Placeholder 5">
            <a:extLst>
              <a:ext uri="{FF2B5EF4-FFF2-40B4-BE49-F238E27FC236}">
                <a16:creationId xmlns:a16="http://schemas.microsoft.com/office/drawing/2014/main" id="{035B87E6-3773-EA4A-9F83-E2B4AA2F3E58}"/>
              </a:ext>
            </a:extLst>
          </p:cNvPr>
          <p:cNvSpPr>
            <a:spLocks noGrp="1"/>
          </p:cNvSpPr>
          <p:nvPr>
            <p:ph type="subTitle" idx="1"/>
          </p:nvPr>
        </p:nvSpPr>
        <p:spPr>
          <a:xfrm>
            <a:off x="4681772" y="4947310"/>
            <a:ext cx="4198773" cy="1417275"/>
          </a:xfrm>
        </p:spPr>
        <p:txBody>
          <a:bodyPr>
            <a:normAutofit/>
          </a:bodyPr>
          <a:lstStyle/>
          <a:p>
            <a:pPr algn="just"/>
            <a:r>
              <a:rPr lang="en-US" sz="1800" dirty="0">
                <a:solidFill>
                  <a:schemeClr val="tx1">
                    <a:lumMod val="50000"/>
                    <a:lumOff val="50000"/>
                  </a:schemeClr>
                </a:solidFill>
              </a:rPr>
              <a:t>Paul Mackreth:</a:t>
            </a:r>
          </a:p>
          <a:p>
            <a:pPr algn="just"/>
            <a:r>
              <a:rPr lang="en-US" sz="1800" dirty="0">
                <a:solidFill>
                  <a:schemeClr val="tx1">
                    <a:lumMod val="50000"/>
                    <a:lumOff val="50000"/>
                  </a:schemeClr>
                </a:solidFill>
              </a:rPr>
              <a:t>Email – </a:t>
            </a:r>
            <a:r>
              <a:rPr lang="en-US" sz="1600" dirty="0">
                <a:solidFill>
                  <a:schemeClr val="tx1">
                    <a:lumMod val="50000"/>
                    <a:lumOff val="50000"/>
                  </a:schemeClr>
                </a:solidFill>
              </a:rPr>
              <a:t>p.mackreth@leedsbeckett.ac.uk</a:t>
            </a:r>
          </a:p>
          <a:p>
            <a:pPr algn="just"/>
            <a:r>
              <a:rPr lang="en-US" sz="1800" dirty="0">
                <a:solidFill>
                  <a:schemeClr val="tx1">
                    <a:lumMod val="50000"/>
                    <a:lumOff val="50000"/>
                  </a:schemeClr>
                </a:solidFill>
              </a:rPr>
              <a:t>Tel – 0113 812 4369</a:t>
            </a:r>
          </a:p>
        </p:txBody>
      </p:sp>
    </p:spTree>
    <p:extLst>
      <p:ext uri="{BB962C8B-B14F-4D97-AF65-F5344CB8AC3E}">
        <p14:creationId xmlns:p14="http://schemas.microsoft.com/office/powerpoint/2010/main" val="2406488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E135-EA1A-4D99-BE7D-BA7B2700F8A4}"/>
              </a:ext>
            </a:extLst>
          </p:cNvPr>
          <p:cNvSpPr>
            <a:spLocks noGrp="1"/>
          </p:cNvSpPr>
          <p:nvPr>
            <p:ph type="ctrTitle"/>
          </p:nvPr>
        </p:nvSpPr>
        <p:spPr/>
        <p:txBody>
          <a:bodyPr>
            <a:normAutofit fontScale="90000"/>
          </a:bodyPr>
          <a:lstStyle/>
          <a:p>
            <a:br>
              <a:rPr lang="en-GB" dirty="0"/>
            </a:br>
            <a:br>
              <a:rPr lang="en-GB" dirty="0"/>
            </a:br>
            <a:r>
              <a:rPr lang="en-GB" dirty="0"/>
              <a:t>Friday 29th November 1330-1530hrs </a:t>
            </a:r>
            <a:br>
              <a:rPr lang="en-GB" dirty="0"/>
            </a:br>
            <a:endParaRPr lang="en-GB" dirty="0"/>
          </a:p>
        </p:txBody>
      </p:sp>
      <p:sp>
        <p:nvSpPr>
          <p:cNvPr id="3" name="Text Placeholder 2">
            <a:extLst>
              <a:ext uri="{FF2B5EF4-FFF2-40B4-BE49-F238E27FC236}">
                <a16:creationId xmlns:a16="http://schemas.microsoft.com/office/drawing/2014/main" id="{BAE8C4D9-2A61-48E1-B307-20F1204D0700}"/>
              </a:ext>
            </a:extLst>
          </p:cNvPr>
          <p:cNvSpPr>
            <a:spLocks noGrp="1"/>
          </p:cNvSpPr>
          <p:nvPr>
            <p:ph type="body" sz="quarter" idx="10"/>
          </p:nvPr>
        </p:nvSpPr>
        <p:spPr>
          <a:xfrm>
            <a:off x="358208" y="1564913"/>
            <a:ext cx="7695106" cy="3519286"/>
          </a:xfrm>
        </p:spPr>
        <p:txBody>
          <a:bodyPr>
            <a:normAutofit fontScale="25000" lnSpcReduction="20000"/>
          </a:bodyPr>
          <a:lstStyle/>
          <a:p>
            <a:endParaRPr lang="en-GB" dirty="0"/>
          </a:p>
          <a:p>
            <a:r>
              <a:rPr lang="en-GB" sz="4800" dirty="0"/>
              <a:t>Last meeting </a:t>
            </a:r>
          </a:p>
          <a:p>
            <a:r>
              <a:rPr lang="en-GB" sz="4800" dirty="0"/>
              <a:t> </a:t>
            </a:r>
            <a:endParaRPr lang="en-GB" dirty="0"/>
          </a:p>
          <a:p>
            <a:r>
              <a:rPr lang="en-GB" sz="4400" dirty="0"/>
              <a:t>The process of change was discussed and how we require NMC approval for any changes that we make, these include :- </a:t>
            </a:r>
          </a:p>
          <a:p>
            <a:pPr marL="571500" indent="-571500">
              <a:buFont typeface="Arial" panose="020B0604020202020204" pitchFamily="34" charset="0"/>
              <a:buChar char="•"/>
            </a:pPr>
            <a:r>
              <a:rPr lang="en-GB" sz="4400" dirty="0"/>
              <a:t>Standards for supervision and practice assessment –https://www.nmc.org.uk/standards-for-education-and-training/standards-for-student-supervision-and-assessment/ </a:t>
            </a:r>
          </a:p>
          <a:p>
            <a:pPr marL="571500" indent="-571500">
              <a:buFont typeface="Arial" panose="020B0604020202020204" pitchFamily="34" charset="0"/>
              <a:buChar char="•"/>
            </a:pPr>
            <a:r>
              <a:rPr lang="en-GB" sz="4400" dirty="0"/>
              <a:t>Prescribing - https://www.nmc.org.uk/standards/standards-for-post-registration/standards-for-prescribers/ </a:t>
            </a:r>
          </a:p>
          <a:p>
            <a:pPr marL="571500" indent="-571500">
              <a:buFont typeface="Arial" panose="020B0604020202020204" pitchFamily="34" charset="0"/>
              <a:buChar char="•"/>
            </a:pPr>
            <a:r>
              <a:rPr lang="en-GB" sz="4400" dirty="0"/>
              <a:t>Process of Quality Assurance - https://www.nmc.org.uk/education/quality-assurance-of-education/ </a:t>
            </a:r>
          </a:p>
          <a:p>
            <a:pPr marL="571500" indent="-571500">
              <a:buFont typeface="Arial" panose="020B0604020202020204" pitchFamily="34" charset="0"/>
              <a:buChar char="•"/>
            </a:pPr>
            <a:endParaRPr lang="en-GB" sz="4400" dirty="0"/>
          </a:p>
          <a:p>
            <a:r>
              <a:rPr lang="en-GB" sz="4400" dirty="0"/>
              <a:t>Proposals so far and additional areas to confirm, discuss at our next meeting are:- </a:t>
            </a:r>
          </a:p>
          <a:p>
            <a:pPr marL="571500" indent="-571500">
              <a:buFont typeface="Arial" panose="020B0604020202020204" pitchFamily="34" charset="0"/>
              <a:buChar char="•"/>
            </a:pPr>
            <a:r>
              <a:rPr lang="en-GB" sz="4400" dirty="0"/>
              <a:t>It is proposed by practice partners that School Nursing AND Health Visiting no longer require V100 prescribing and that we remove it from our programmes. </a:t>
            </a:r>
          </a:p>
          <a:p>
            <a:pPr marL="571500" indent="-571500">
              <a:buFont typeface="Arial" panose="020B0604020202020204" pitchFamily="34" charset="0"/>
              <a:buChar char="•"/>
            </a:pPr>
            <a:r>
              <a:rPr lang="en-GB" sz="4400" dirty="0"/>
              <a:t>Review other HEI N-MP programmes in the region to ensure parity </a:t>
            </a:r>
          </a:p>
          <a:p>
            <a:pPr marL="571500" indent="-571500">
              <a:buFont typeface="Arial" panose="020B0604020202020204" pitchFamily="34" charset="0"/>
              <a:buChar char="•"/>
            </a:pPr>
            <a:r>
              <a:rPr lang="en-GB" sz="4400" dirty="0"/>
              <a:t>Mock up a 52 week and 104-week Degree Apprenticeship year planner </a:t>
            </a:r>
          </a:p>
          <a:p>
            <a:pPr marL="571500" indent="-571500">
              <a:buFont typeface="Arial" panose="020B0604020202020204" pitchFamily="34" charset="0"/>
              <a:buChar char="•"/>
            </a:pPr>
            <a:r>
              <a:rPr lang="en-GB" sz="4400" dirty="0"/>
              <a:t>Consider the Health Visiting and School Nursing Degree Apprenticeship once approved (this was approved on 5th November - https://www.instituteforapprenticeships.org/apprenticeship-standards/specialist-community-and-public-health-nurse/ ) </a:t>
            </a:r>
          </a:p>
          <a:p>
            <a:r>
              <a:rPr lang="en-GB" sz="4400" dirty="0"/>
              <a:t>Next steps:-</a:t>
            </a:r>
          </a:p>
          <a:p>
            <a:r>
              <a:rPr lang="en-GB" sz="4400" dirty="0"/>
              <a:t>Paul Mackreth to work upon proposals. Invite LBU apprenticeship team to the next meeting. Practice partners to further consider if V100 prescribing is required for Health Visitors and School Nurses. </a:t>
            </a:r>
          </a:p>
          <a:p>
            <a:endParaRPr lang="en-GB" dirty="0"/>
          </a:p>
        </p:txBody>
      </p:sp>
    </p:spTree>
    <p:extLst>
      <p:ext uri="{BB962C8B-B14F-4D97-AF65-F5344CB8AC3E}">
        <p14:creationId xmlns:p14="http://schemas.microsoft.com/office/powerpoint/2010/main" val="908846490"/>
      </p:ext>
    </p:extLst>
  </p:cSld>
  <p:clrMapOvr>
    <a:masterClrMapping/>
  </p:clrMapOvr>
</p:sld>
</file>

<file path=ppt/theme/theme1.xml><?xml version="1.0" encoding="utf-8"?>
<a:theme xmlns:a="http://schemas.openxmlformats.org/drawingml/2006/main" name="Office Theme">
  <a:themeElements>
    <a:clrScheme name="LBU 2018">
      <a:dk1>
        <a:srgbClr val="000000"/>
      </a:dk1>
      <a:lt1>
        <a:srgbClr val="FFFFFF"/>
      </a:lt1>
      <a:dk2>
        <a:srgbClr val="666666"/>
      </a:dk2>
      <a:lt2>
        <a:srgbClr val="CCCCCC"/>
      </a:lt2>
      <a:accent1>
        <a:srgbClr val="753BBD"/>
      </a:accent1>
      <a:accent2>
        <a:srgbClr val="9161CA"/>
      </a:accent2>
      <a:accent3>
        <a:srgbClr val="AC89D7"/>
      </a:accent3>
      <a:accent4>
        <a:srgbClr val="C8B1E5"/>
      </a:accent4>
      <a:accent5>
        <a:srgbClr val="FCE300"/>
      </a:accent5>
      <a:accent6>
        <a:srgbClr val="05C3DE"/>
      </a:accent6>
      <a:hlink>
        <a:srgbClr val="FF585D"/>
      </a:hlink>
      <a:folHlink>
        <a:srgbClr val="00C3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E3A864312CC4CBFDC54696A1A06DE" ma:contentTypeVersion="9" ma:contentTypeDescription="Create a new document." ma:contentTypeScope="" ma:versionID="8762fcdd4e590fdfc325f0408aadc151">
  <xsd:schema xmlns:xsd="http://www.w3.org/2001/XMLSchema" xmlns:xs="http://www.w3.org/2001/XMLSchema" xmlns:p="http://schemas.microsoft.com/office/2006/metadata/properties" xmlns:ns3="f1d39bf0-e9f7-46f8-84d3-15d8c791f02c" xmlns:ns4="a43947b3-ffac-4f62-9369-09decb5d3f02" targetNamespace="http://schemas.microsoft.com/office/2006/metadata/properties" ma:root="true" ma:fieldsID="b3b48548d178b08de50dc1d41baf32da" ns3:_="" ns4:_="">
    <xsd:import namespace="f1d39bf0-e9f7-46f8-84d3-15d8c791f02c"/>
    <xsd:import namespace="a43947b3-ffac-4f62-9369-09decb5d3f0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39bf0-e9f7-46f8-84d3-15d8c791f0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3947b3-ffac-4f62-9369-09decb5d3f0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8CD17-3257-47D0-B082-82461FD76482}">
  <ds:schemaRefs>
    <ds:schemaRef ds:uri="http://schemas.microsoft.com/sharepoint/v3/contenttype/forms"/>
  </ds:schemaRefs>
</ds:datastoreItem>
</file>

<file path=customXml/itemProps2.xml><?xml version="1.0" encoding="utf-8"?>
<ds:datastoreItem xmlns:ds="http://schemas.openxmlformats.org/officeDocument/2006/customXml" ds:itemID="{FA710B6D-FBD0-421D-A16B-FF7E8DFBA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39bf0-e9f7-46f8-84d3-15d8c791f02c"/>
    <ds:schemaRef ds:uri="a43947b3-ffac-4f62-9369-09decb5d3f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AD1D90-882B-4A0D-8002-21AF58D634FE}">
  <ds:schemaRefs>
    <ds:schemaRef ds:uri="http://purl.org/dc/terms/"/>
    <ds:schemaRef ds:uri="http://schemas.openxmlformats.org/package/2006/metadata/core-properties"/>
    <ds:schemaRef ds:uri="http://schemas.microsoft.com/office/2006/documentManagement/types"/>
    <ds:schemaRef ds:uri="a43947b3-ffac-4f62-9369-09decb5d3f02"/>
    <ds:schemaRef ds:uri="f1d39bf0-e9f7-46f8-84d3-15d8c791f02c"/>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3298</TotalTime>
  <Words>1284</Words>
  <Application>Microsoft Office PowerPoint</Application>
  <PresentationFormat>On-screen Show (4:3)</PresentationFormat>
  <Paragraphs>336</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Courier New</vt:lpstr>
      <vt:lpstr>Times New Roman</vt:lpstr>
      <vt:lpstr>Office Theme</vt:lpstr>
      <vt:lpstr>Presentation</vt:lpstr>
      <vt:lpstr>NMC Course Modification   NMC Degree Apprenticeship Modification </vt:lpstr>
      <vt:lpstr>Purpose </vt:lpstr>
      <vt:lpstr>Background </vt:lpstr>
      <vt:lpstr>Current State </vt:lpstr>
      <vt:lpstr>NMC Requested to Modify :- </vt:lpstr>
      <vt:lpstr>Course specific questions </vt:lpstr>
      <vt:lpstr>District Nursing </vt:lpstr>
      <vt:lpstr>PowerPoint Presentation</vt:lpstr>
      <vt:lpstr>  Friday 29th November 1330-1530hrs  </vt:lpstr>
      <vt:lpstr>PowerPoint Presentation</vt:lpstr>
      <vt:lpstr>Discussion areas for today </vt:lpstr>
      <vt:lpstr>ON DN OLP- Needs to be added to SCPHN</vt:lpstr>
      <vt:lpstr>Existing PGDip </vt:lpstr>
      <vt:lpstr>PGDip District Nursing DA</vt:lpstr>
      <vt:lpstr>PGDip SCPHN DA </vt:lpstr>
      <vt:lpstr>Prescribing </vt:lpstr>
      <vt:lpstr>Admission process </vt:lpstr>
      <vt:lpstr>Admissions </vt:lpstr>
      <vt:lpstr>Existing PGDip </vt:lpstr>
      <vt:lpstr>New full time course option 1 </vt:lpstr>
      <vt:lpstr>New full time course option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Mackreth, Paul</cp:lastModifiedBy>
  <cp:revision>95</cp:revision>
  <cp:lastPrinted>2020-02-17T11:56:33Z</cp:lastPrinted>
  <dcterms:created xsi:type="dcterms:W3CDTF">2018-08-02T08:14:27Z</dcterms:created>
  <dcterms:modified xsi:type="dcterms:W3CDTF">2020-03-10T11:54:50Z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0x0101001DFE3A864312CC4CBFDC54696A1A06DE</vt:lpwstr>
  </property>
</Properties>
</file>