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2" r:id="rId4"/>
    <p:sldMasterId id="2147483713" r:id="rId5"/>
    <p:sldMasterId id="2147483730" r:id="rId6"/>
  </p:sldMasterIdLst>
  <p:notesMasterIdLst>
    <p:notesMasterId r:id="rId34"/>
  </p:notesMasterIdLst>
  <p:sldIdLst>
    <p:sldId id="893" r:id="rId7"/>
    <p:sldId id="978" r:id="rId8"/>
    <p:sldId id="894" r:id="rId9"/>
    <p:sldId id="982" r:id="rId10"/>
    <p:sldId id="959" r:id="rId11"/>
    <p:sldId id="983" r:id="rId12"/>
    <p:sldId id="979" r:id="rId13"/>
    <p:sldId id="972" r:id="rId14"/>
    <p:sldId id="977" r:id="rId15"/>
    <p:sldId id="981" r:id="rId16"/>
    <p:sldId id="976" r:id="rId17"/>
    <p:sldId id="962" r:id="rId18"/>
    <p:sldId id="974" r:id="rId19"/>
    <p:sldId id="276" r:id="rId20"/>
    <p:sldId id="258" r:id="rId21"/>
    <p:sldId id="277" r:id="rId22"/>
    <p:sldId id="278" r:id="rId23"/>
    <p:sldId id="279" r:id="rId24"/>
    <p:sldId id="280" r:id="rId25"/>
    <p:sldId id="281" r:id="rId26"/>
    <p:sldId id="282" r:id="rId27"/>
    <p:sldId id="283" r:id="rId28"/>
    <p:sldId id="284" r:id="rId29"/>
    <p:sldId id="285" r:id="rId30"/>
    <p:sldId id="265" r:id="rId31"/>
    <p:sldId id="286" r:id="rId32"/>
    <p:sldId id="262" r:id="rId33"/>
  </p:sldIdLst>
  <p:sldSz cx="12192000" cy="6858000"/>
  <p:notesSz cx="6794500" cy="9906000"/>
  <p:embeddedFontLst>
    <p:embeddedFont>
      <p:font typeface="Verdana" panose="020B0604030504040204" pitchFamily="34" charset="0"/>
      <p:regular r:id="rId35"/>
      <p:bold r:id="rId36"/>
      <p:italic r:id="rId37"/>
      <p:boldItalic r:id="rId38"/>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8CEA2-8C79-CF05-3DA3-C32E9FA48914}" name="Malcolm, Jenny" initials="MJ" userId="S::j.malcolm@leedsbeckett.ac.uk::f4621a3b-5671-4262-935f-1f8f536ee4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own, Amy" initials="BA" lastIdx="1" clrIdx="0">
    <p:extLst>
      <p:ext uri="{19B8F6BF-5375-455C-9EA6-DF929625EA0E}">
        <p15:presenceInfo xmlns:p15="http://schemas.microsoft.com/office/powerpoint/2012/main" userId="S::A.Sidebottom@leedsbeckett.ac.uk::cb437d1b-85d8-4aa3-8979-289131194cde" providerId="AD"/>
      </p:ext>
    </p:extLst>
  </p:cmAuthor>
  <p:cmAuthor id="2" name="Elgie, Emma" initials="EE" lastIdx="1" clrIdx="1">
    <p:extLst>
      <p:ext uri="{19B8F6BF-5375-455C-9EA6-DF929625EA0E}">
        <p15:presenceInfo xmlns:p15="http://schemas.microsoft.com/office/powerpoint/2012/main" userId="S::e.f.elgie@leedsbeckett.ac.uk::165056b9-0fa6-4807-a7e2-4407048234fd" providerId="AD"/>
      </p:ext>
    </p:extLst>
  </p:cmAuthor>
  <p:cmAuthor id="3" name="Malcolm, Jenny" initials="MJ" lastIdx="1" clrIdx="2">
    <p:extLst>
      <p:ext uri="{19B8F6BF-5375-455C-9EA6-DF929625EA0E}">
        <p15:presenceInfo xmlns:p15="http://schemas.microsoft.com/office/powerpoint/2012/main" userId="S::j.malcolm@leedsbeckett.ac.uk::f4621a3b-5671-4262-935f-1f8f536ee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DC9"/>
    <a:srgbClr val="B086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C26B7-C1DB-4857-999D-C1D256D75529}" v="1" dt="2026-03-04T14:19:13.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891" autoAdjust="0"/>
  </p:normalViewPr>
  <p:slideViewPr>
    <p:cSldViewPr snapToGrid="0">
      <p:cViewPr varScale="1">
        <p:scale>
          <a:sx n="65" d="100"/>
          <a:sy n="65" d="100"/>
        </p:scale>
        <p:origin x="1358"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kreth, Paul" userId="245f99ce-7421-4ae7-9e1f-35c8d8f2d0b4" providerId="ADAL" clId="{020E5FA6-E699-4961-9E65-022D29A9EBE1}"/>
    <pc:docChg chg="addSld delSld modSld">
      <pc:chgData name="Mackreth, Paul" userId="245f99ce-7421-4ae7-9e1f-35c8d8f2d0b4" providerId="ADAL" clId="{020E5FA6-E699-4961-9E65-022D29A9EBE1}" dt="2026-03-04T14:19:17.430" v="1" actId="47"/>
      <pc:docMkLst>
        <pc:docMk/>
      </pc:docMkLst>
      <pc:sldChg chg="add">
        <pc:chgData name="Mackreth, Paul" userId="245f99ce-7421-4ae7-9e1f-35c8d8f2d0b4" providerId="ADAL" clId="{020E5FA6-E699-4961-9E65-022D29A9EBE1}" dt="2026-03-04T14:19:13.448" v="0"/>
        <pc:sldMkLst>
          <pc:docMk/>
          <pc:sldMk cId="4289321328" sldId="258"/>
        </pc:sldMkLst>
      </pc:sldChg>
      <pc:sldChg chg="add">
        <pc:chgData name="Mackreth, Paul" userId="245f99ce-7421-4ae7-9e1f-35c8d8f2d0b4" providerId="ADAL" clId="{020E5FA6-E699-4961-9E65-022D29A9EBE1}" dt="2026-03-04T14:19:13.448" v="0"/>
        <pc:sldMkLst>
          <pc:docMk/>
          <pc:sldMk cId="3372907649" sldId="262"/>
        </pc:sldMkLst>
      </pc:sldChg>
      <pc:sldChg chg="add">
        <pc:chgData name="Mackreth, Paul" userId="245f99ce-7421-4ae7-9e1f-35c8d8f2d0b4" providerId="ADAL" clId="{020E5FA6-E699-4961-9E65-022D29A9EBE1}" dt="2026-03-04T14:19:13.448" v="0"/>
        <pc:sldMkLst>
          <pc:docMk/>
          <pc:sldMk cId="3422350593" sldId="265"/>
        </pc:sldMkLst>
      </pc:sldChg>
      <pc:sldChg chg="add">
        <pc:chgData name="Mackreth, Paul" userId="245f99ce-7421-4ae7-9e1f-35c8d8f2d0b4" providerId="ADAL" clId="{020E5FA6-E699-4961-9E65-022D29A9EBE1}" dt="2026-03-04T14:19:13.448" v="0"/>
        <pc:sldMkLst>
          <pc:docMk/>
          <pc:sldMk cId="3466179012" sldId="276"/>
        </pc:sldMkLst>
      </pc:sldChg>
      <pc:sldChg chg="add">
        <pc:chgData name="Mackreth, Paul" userId="245f99ce-7421-4ae7-9e1f-35c8d8f2d0b4" providerId="ADAL" clId="{020E5FA6-E699-4961-9E65-022D29A9EBE1}" dt="2026-03-04T14:19:13.448" v="0"/>
        <pc:sldMkLst>
          <pc:docMk/>
          <pc:sldMk cId="703284903" sldId="277"/>
        </pc:sldMkLst>
      </pc:sldChg>
      <pc:sldChg chg="add">
        <pc:chgData name="Mackreth, Paul" userId="245f99ce-7421-4ae7-9e1f-35c8d8f2d0b4" providerId="ADAL" clId="{020E5FA6-E699-4961-9E65-022D29A9EBE1}" dt="2026-03-04T14:19:13.448" v="0"/>
        <pc:sldMkLst>
          <pc:docMk/>
          <pc:sldMk cId="330708691" sldId="278"/>
        </pc:sldMkLst>
      </pc:sldChg>
      <pc:sldChg chg="add">
        <pc:chgData name="Mackreth, Paul" userId="245f99ce-7421-4ae7-9e1f-35c8d8f2d0b4" providerId="ADAL" clId="{020E5FA6-E699-4961-9E65-022D29A9EBE1}" dt="2026-03-04T14:19:13.448" v="0"/>
        <pc:sldMkLst>
          <pc:docMk/>
          <pc:sldMk cId="158856047" sldId="279"/>
        </pc:sldMkLst>
      </pc:sldChg>
      <pc:sldChg chg="add">
        <pc:chgData name="Mackreth, Paul" userId="245f99ce-7421-4ae7-9e1f-35c8d8f2d0b4" providerId="ADAL" clId="{020E5FA6-E699-4961-9E65-022D29A9EBE1}" dt="2026-03-04T14:19:13.448" v="0"/>
        <pc:sldMkLst>
          <pc:docMk/>
          <pc:sldMk cId="3388945865" sldId="280"/>
        </pc:sldMkLst>
      </pc:sldChg>
      <pc:sldChg chg="add">
        <pc:chgData name="Mackreth, Paul" userId="245f99ce-7421-4ae7-9e1f-35c8d8f2d0b4" providerId="ADAL" clId="{020E5FA6-E699-4961-9E65-022D29A9EBE1}" dt="2026-03-04T14:19:13.448" v="0"/>
        <pc:sldMkLst>
          <pc:docMk/>
          <pc:sldMk cId="2575750856" sldId="281"/>
        </pc:sldMkLst>
      </pc:sldChg>
      <pc:sldChg chg="add">
        <pc:chgData name="Mackreth, Paul" userId="245f99ce-7421-4ae7-9e1f-35c8d8f2d0b4" providerId="ADAL" clId="{020E5FA6-E699-4961-9E65-022D29A9EBE1}" dt="2026-03-04T14:19:13.448" v="0"/>
        <pc:sldMkLst>
          <pc:docMk/>
          <pc:sldMk cId="1545151576" sldId="282"/>
        </pc:sldMkLst>
      </pc:sldChg>
      <pc:sldChg chg="add">
        <pc:chgData name="Mackreth, Paul" userId="245f99ce-7421-4ae7-9e1f-35c8d8f2d0b4" providerId="ADAL" clId="{020E5FA6-E699-4961-9E65-022D29A9EBE1}" dt="2026-03-04T14:19:13.448" v="0"/>
        <pc:sldMkLst>
          <pc:docMk/>
          <pc:sldMk cId="2345223915" sldId="283"/>
        </pc:sldMkLst>
      </pc:sldChg>
      <pc:sldChg chg="add">
        <pc:chgData name="Mackreth, Paul" userId="245f99ce-7421-4ae7-9e1f-35c8d8f2d0b4" providerId="ADAL" clId="{020E5FA6-E699-4961-9E65-022D29A9EBE1}" dt="2026-03-04T14:19:13.448" v="0"/>
        <pc:sldMkLst>
          <pc:docMk/>
          <pc:sldMk cId="3356673736" sldId="284"/>
        </pc:sldMkLst>
      </pc:sldChg>
      <pc:sldChg chg="add">
        <pc:chgData name="Mackreth, Paul" userId="245f99ce-7421-4ae7-9e1f-35c8d8f2d0b4" providerId="ADAL" clId="{020E5FA6-E699-4961-9E65-022D29A9EBE1}" dt="2026-03-04T14:19:13.448" v="0"/>
        <pc:sldMkLst>
          <pc:docMk/>
          <pc:sldMk cId="3009019608" sldId="285"/>
        </pc:sldMkLst>
      </pc:sldChg>
      <pc:sldChg chg="add">
        <pc:chgData name="Mackreth, Paul" userId="245f99ce-7421-4ae7-9e1f-35c8d8f2d0b4" providerId="ADAL" clId="{020E5FA6-E699-4961-9E65-022D29A9EBE1}" dt="2026-03-04T14:19:13.448" v="0"/>
        <pc:sldMkLst>
          <pc:docMk/>
          <pc:sldMk cId="726744482" sldId="286"/>
        </pc:sldMkLst>
      </pc:sldChg>
      <pc:sldChg chg="del">
        <pc:chgData name="Mackreth, Paul" userId="245f99ce-7421-4ae7-9e1f-35c8d8f2d0b4" providerId="ADAL" clId="{020E5FA6-E699-4961-9E65-022D29A9EBE1}" dt="2026-03-04T14:19:17.430" v="1" actId="47"/>
        <pc:sldMkLst>
          <pc:docMk/>
          <pc:sldMk cId="1618823360" sldId="9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FB5BB-4384-48B8-B64D-B2865BBAB4FF}"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02152C12-A453-45C2-9332-50236B1E69D2}">
      <dgm:prSet/>
      <dgm:spPr/>
      <dgm:t>
        <a:bodyPr/>
        <a:lstStyle/>
        <a:p>
          <a:r>
            <a:rPr lang="en-GB" dirty="0"/>
            <a:t>compassionate leadership is everyone’s business …… to create a climate of compassion for both staff and patients, drawing on the indisputable links that exist between the experience of patients and the experience of staff</a:t>
          </a:r>
          <a:endParaRPr lang="en-US" dirty="0"/>
        </a:p>
      </dgm:t>
    </dgm:pt>
    <dgm:pt modelId="{8C89F6BC-0C91-486C-A17B-519B2B7EA435}" type="parTrans" cxnId="{BC9FD6D2-5631-4CEE-832F-1970EE476B29}">
      <dgm:prSet/>
      <dgm:spPr/>
      <dgm:t>
        <a:bodyPr/>
        <a:lstStyle/>
        <a:p>
          <a:endParaRPr lang="en-US"/>
        </a:p>
      </dgm:t>
    </dgm:pt>
    <dgm:pt modelId="{A5CF8870-DA1D-4893-8C7A-DFCA5829FFF0}" type="sibTrans" cxnId="{BC9FD6D2-5631-4CEE-832F-1970EE476B29}">
      <dgm:prSet/>
      <dgm:spPr/>
      <dgm:t>
        <a:bodyPr/>
        <a:lstStyle/>
        <a:p>
          <a:endParaRPr lang="en-US"/>
        </a:p>
      </dgm:t>
    </dgm:pt>
    <dgm:pt modelId="{6E148187-A05C-4472-B76C-AF7045E97DC1}">
      <dgm:prSet/>
      <dgm:spPr/>
      <dgm:t>
        <a:bodyPr/>
        <a:lstStyle/>
        <a:p>
          <a:r>
            <a:rPr lang="en-GB" dirty="0"/>
            <a:t>It is organic and is contextual to the environment. </a:t>
          </a:r>
        </a:p>
        <a:p>
          <a:r>
            <a:rPr lang="en-GB" dirty="0"/>
            <a:t>It is therefore necessary to recognise and respond to uniqueness, independence and autonomy</a:t>
          </a:r>
          <a:endParaRPr lang="en-US" dirty="0"/>
        </a:p>
      </dgm:t>
    </dgm:pt>
    <dgm:pt modelId="{FCFA3C0D-EB9E-4259-B706-744146C5A832}" type="parTrans" cxnId="{F6215611-67C9-4F8A-8776-A931198D9543}">
      <dgm:prSet/>
      <dgm:spPr/>
      <dgm:t>
        <a:bodyPr/>
        <a:lstStyle/>
        <a:p>
          <a:endParaRPr lang="en-US"/>
        </a:p>
      </dgm:t>
    </dgm:pt>
    <dgm:pt modelId="{F1FDB7F7-CACD-40E5-94A1-10F2A3476815}" type="sibTrans" cxnId="{F6215611-67C9-4F8A-8776-A931198D9543}">
      <dgm:prSet/>
      <dgm:spPr/>
      <dgm:t>
        <a:bodyPr/>
        <a:lstStyle/>
        <a:p>
          <a:endParaRPr lang="en-US"/>
        </a:p>
      </dgm:t>
    </dgm:pt>
    <dgm:pt modelId="{3FCB5EF3-3B70-4B59-84E9-7F8D0F9F4A8C}" type="pres">
      <dgm:prSet presAssocID="{6FFFB5BB-4384-48B8-B64D-B2865BBAB4FF}" presName="hierChild1" presStyleCnt="0">
        <dgm:presLayoutVars>
          <dgm:chPref val="1"/>
          <dgm:dir/>
          <dgm:animOne val="branch"/>
          <dgm:animLvl val="lvl"/>
          <dgm:resizeHandles/>
        </dgm:presLayoutVars>
      </dgm:prSet>
      <dgm:spPr/>
    </dgm:pt>
    <dgm:pt modelId="{F9058180-F427-4E33-95BF-C5F81941B0B8}" type="pres">
      <dgm:prSet presAssocID="{02152C12-A453-45C2-9332-50236B1E69D2}" presName="hierRoot1" presStyleCnt="0"/>
      <dgm:spPr/>
    </dgm:pt>
    <dgm:pt modelId="{57DB648B-8003-4560-9F18-E2A6D411FCBC}" type="pres">
      <dgm:prSet presAssocID="{02152C12-A453-45C2-9332-50236B1E69D2}" presName="composite" presStyleCnt="0"/>
      <dgm:spPr/>
    </dgm:pt>
    <dgm:pt modelId="{36CFAC06-D3F3-4611-8525-C01980E99648}" type="pres">
      <dgm:prSet presAssocID="{02152C12-A453-45C2-9332-50236B1E69D2}" presName="background" presStyleLbl="node0" presStyleIdx="0" presStyleCnt="2"/>
      <dgm:spPr/>
    </dgm:pt>
    <dgm:pt modelId="{29C26C73-6CFD-4062-9BBF-E312CB28549C}" type="pres">
      <dgm:prSet presAssocID="{02152C12-A453-45C2-9332-50236B1E69D2}" presName="text" presStyleLbl="fgAcc0" presStyleIdx="0" presStyleCnt="2" custScaleX="100828" custScaleY="145538" custLinFactNeighborX="-6800" custLinFactNeighborY="-2500">
        <dgm:presLayoutVars>
          <dgm:chPref val="3"/>
        </dgm:presLayoutVars>
      </dgm:prSet>
      <dgm:spPr/>
    </dgm:pt>
    <dgm:pt modelId="{E97DFD52-A015-469A-911C-A0EC705616BB}" type="pres">
      <dgm:prSet presAssocID="{02152C12-A453-45C2-9332-50236B1E69D2}" presName="hierChild2" presStyleCnt="0"/>
      <dgm:spPr/>
    </dgm:pt>
    <dgm:pt modelId="{AD3FB966-5F1F-47BB-9F7C-468A4FDFADF9}" type="pres">
      <dgm:prSet presAssocID="{6E148187-A05C-4472-B76C-AF7045E97DC1}" presName="hierRoot1" presStyleCnt="0"/>
      <dgm:spPr/>
    </dgm:pt>
    <dgm:pt modelId="{D13A18B7-AB3B-4BEA-B05F-D6AB5354BF6A}" type="pres">
      <dgm:prSet presAssocID="{6E148187-A05C-4472-B76C-AF7045E97DC1}" presName="composite" presStyleCnt="0"/>
      <dgm:spPr/>
    </dgm:pt>
    <dgm:pt modelId="{D038EC56-DB56-4A31-9B88-D93673B4D828}" type="pres">
      <dgm:prSet presAssocID="{6E148187-A05C-4472-B76C-AF7045E97DC1}" presName="background" presStyleLbl="node0" presStyleIdx="1" presStyleCnt="2"/>
      <dgm:spPr/>
    </dgm:pt>
    <dgm:pt modelId="{C9025C89-CE8D-4C6B-8F7F-6B617BB402B2}" type="pres">
      <dgm:prSet presAssocID="{6E148187-A05C-4472-B76C-AF7045E97DC1}" presName="text" presStyleLbl="fgAcc0" presStyleIdx="1" presStyleCnt="2" custScaleX="101513" custScaleY="148651" custLinFactNeighborX="-3176" custLinFactNeighborY="-5001">
        <dgm:presLayoutVars>
          <dgm:chPref val="3"/>
        </dgm:presLayoutVars>
      </dgm:prSet>
      <dgm:spPr/>
    </dgm:pt>
    <dgm:pt modelId="{ED8293AE-FD76-4D37-86F3-41C89B70C1E5}" type="pres">
      <dgm:prSet presAssocID="{6E148187-A05C-4472-B76C-AF7045E97DC1}" presName="hierChild2" presStyleCnt="0"/>
      <dgm:spPr/>
    </dgm:pt>
  </dgm:ptLst>
  <dgm:cxnLst>
    <dgm:cxn modelId="{F6215611-67C9-4F8A-8776-A931198D9543}" srcId="{6FFFB5BB-4384-48B8-B64D-B2865BBAB4FF}" destId="{6E148187-A05C-4472-B76C-AF7045E97DC1}" srcOrd="1" destOrd="0" parTransId="{FCFA3C0D-EB9E-4259-B706-744146C5A832}" sibTransId="{F1FDB7F7-CACD-40E5-94A1-10F2A3476815}"/>
    <dgm:cxn modelId="{E3F14718-4309-4F4D-98B5-E423ACA2BDBD}" type="presOf" srcId="{02152C12-A453-45C2-9332-50236B1E69D2}" destId="{29C26C73-6CFD-4062-9BBF-E312CB28549C}" srcOrd="0" destOrd="0" presId="urn:microsoft.com/office/officeart/2005/8/layout/hierarchy1"/>
    <dgm:cxn modelId="{16F0E14F-79D1-48C1-943C-A88DEB299C9E}" type="presOf" srcId="{6E148187-A05C-4472-B76C-AF7045E97DC1}" destId="{C9025C89-CE8D-4C6B-8F7F-6B617BB402B2}" srcOrd="0" destOrd="0" presId="urn:microsoft.com/office/officeart/2005/8/layout/hierarchy1"/>
    <dgm:cxn modelId="{BC9FD6D2-5631-4CEE-832F-1970EE476B29}" srcId="{6FFFB5BB-4384-48B8-B64D-B2865BBAB4FF}" destId="{02152C12-A453-45C2-9332-50236B1E69D2}" srcOrd="0" destOrd="0" parTransId="{8C89F6BC-0C91-486C-A17B-519B2B7EA435}" sibTransId="{A5CF8870-DA1D-4893-8C7A-DFCA5829FFF0}"/>
    <dgm:cxn modelId="{0B03E9EB-C671-431B-B758-870B03DAAE8E}" type="presOf" srcId="{6FFFB5BB-4384-48B8-B64D-B2865BBAB4FF}" destId="{3FCB5EF3-3B70-4B59-84E9-7F8D0F9F4A8C}" srcOrd="0" destOrd="0" presId="urn:microsoft.com/office/officeart/2005/8/layout/hierarchy1"/>
    <dgm:cxn modelId="{8D41F27F-E2CB-4175-88E7-D6CECCDD5BB2}" type="presParOf" srcId="{3FCB5EF3-3B70-4B59-84E9-7F8D0F9F4A8C}" destId="{F9058180-F427-4E33-95BF-C5F81941B0B8}" srcOrd="0" destOrd="0" presId="urn:microsoft.com/office/officeart/2005/8/layout/hierarchy1"/>
    <dgm:cxn modelId="{E4A7AAB4-A146-49FD-80E6-147D9915DA1F}" type="presParOf" srcId="{F9058180-F427-4E33-95BF-C5F81941B0B8}" destId="{57DB648B-8003-4560-9F18-E2A6D411FCBC}" srcOrd="0" destOrd="0" presId="urn:microsoft.com/office/officeart/2005/8/layout/hierarchy1"/>
    <dgm:cxn modelId="{E7D9726B-BD43-4D7C-9493-C7902FAD9479}" type="presParOf" srcId="{57DB648B-8003-4560-9F18-E2A6D411FCBC}" destId="{36CFAC06-D3F3-4611-8525-C01980E99648}" srcOrd="0" destOrd="0" presId="urn:microsoft.com/office/officeart/2005/8/layout/hierarchy1"/>
    <dgm:cxn modelId="{373A981F-4227-42E7-8B6A-0AE9D6C6FFB5}" type="presParOf" srcId="{57DB648B-8003-4560-9F18-E2A6D411FCBC}" destId="{29C26C73-6CFD-4062-9BBF-E312CB28549C}" srcOrd="1" destOrd="0" presId="urn:microsoft.com/office/officeart/2005/8/layout/hierarchy1"/>
    <dgm:cxn modelId="{2F376CF2-69E1-410E-A2BE-E019970FE915}" type="presParOf" srcId="{F9058180-F427-4E33-95BF-C5F81941B0B8}" destId="{E97DFD52-A015-469A-911C-A0EC705616BB}" srcOrd="1" destOrd="0" presId="urn:microsoft.com/office/officeart/2005/8/layout/hierarchy1"/>
    <dgm:cxn modelId="{D50822F4-9917-4798-A4ED-8E084D2695A0}" type="presParOf" srcId="{3FCB5EF3-3B70-4B59-84E9-7F8D0F9F4A8C}" destId="{AD3FB966-5F1F-47BB-9F7C-468A4FDFADF9}" srcOrd="1" destOrd="0" presId="urn:microsoft.com/office/officeart/2005/8/layout/hierarchy1"/>
    <dgm:cxn modelId="{02C68B13-7D96-4541-9AB9-D79D69E65CCB}" type="presParOf" srcId="{AD3FB966-5F1F-47BB-9F7C-468A4FDFADF9}" destId="{D13A18B7-AB3B-4BEA-B05F-D6AB5354BF6A}" srcOrd="0" destOrd="0" presId="urn:microsoft.com/office/officeart/2005/8/layout/hierarchy1"/>
    <dgm:cxn modelId="{399AE484-ACE0-4554-8755-E6A0F64FD42F}" type="presParOf" srcId="{D13A18B7-AB3B-4BEA-B05F-D6AB5354BF6A}" destId="{D038EC56-DB56-4A31-9B88-D93673B4D828}" srcOrd="0" destOrd="0" presId="urn:microsoft.com/office/officeart/2005/8/layout/hierarchy1"/>
    <dgm:cxn modelId="{A777175E-39E6-4354-A661-0CB08BAD5744}" type="presParOf" srcId="{D13A18B7-AB3B-4BEA-B05F-D6AB5354BF6A}" destId="{C9025C89-CE8D-4C6B-8F7F-6B617BB402B2}" srcOrd="1" destOrd="0" presId="urn:microsoft.com/office/officeart/2005/8/layout/hierarchy1"/>
    <dgm:cxn modelId="{A49DCE4A-9B9A-429F-AC11-0FEB47F9B569}" type="presParOf" srcId="{AD3FB966-5F1F-47BB-9F7C-468A4FDFADF9}" destId="{ED8293AE-FD76-4D37-86F3-41C89B70C1E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8CB957-FFFC-4711-B560-4B1B939420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37503F0-3D9B-43A3-AF00-535552104713}">
      <dgm:prSet phldrT="[Text]" phldr="0"/>
      <dgm:spPr/>
      <dgm:t>
        <a:bodyPr/>
        <a:lstStyle/>
        <a:p>
          <a:r>
            <a:rPr lang="en-GB" dirty="0"/>
            <a:t>WHO</a:t>
          </a:r>
        </a:p>
      </dgm:t>
    </dgm:pt>
    <dgm:pt modelId="{71D6F59A-D37B-4C03-A03E-E903922E19C0}" type="parTrans" cxnId="{6EF1EB36-4AAB-43CC-B1C8-E1C422B91F2C}">
      <dgm:prSet/>
      <dgm:spPr/>
      <dgm:t>
        <a:bodyPr/>
        <a:lstStyle/>
        <a:p>
          <a:endParaRPr lang="en-GB"/>
        </a:p>
      </dgm:t>
    </dgm:pt>
    <dgm:pt modelId="{73F315A9-B9D4-4123-B0C8-C03FC68D8662}" type="sibTrans" cxnId="{6EF1EB36-4AAB-43CC-B1C8-E1C422B91F2C}">
      <dgm:prSet/>
      <dgm:spPr/>
      <dgm:t>
        <a:bodyPr/>
        <a:lstStyle/>
        <a:p>
          <a:endParaRPr lang="en-GB"/>
        </a:p>
      </dgm:t>
    </dgm:pt>
    <dgm:pt modelId="{CB031084-3976-4B76-BBAC-30018CBEE73F}">
      <dgm:prSet phldrT="[Text]" phldr="0"/>
      <dgm:spPr/>
      <dgm:t>
        <a:bodyPr/>
        <a:lstStyle/>
        <a:p>
          <a:r>
            <a:rPr lang="en-GB" dirty="0"/>
            <a:t>WHAT</a:t>
          </a:r>
        </a:p>
      </dgm:t>
    </dgm:pt>
    <dgm:pt modelId="{8FE1C4B5-C22C-4F2B-A285-3E23EDEB03E8}" type="parTrans" cxnId="{F9F7D98E-43B0-4266-A9AE-D22BDBCCDF54}">
      <dgm:prSet/>
      <dgm:spPr/>
      <dgm:t>
        <a:bodyPr/>
        <a:lstStyle/>
        <a:p>
          <a:endParaRPr lang="en-GB"/>
        </a:p>
      </dgm:t>
    </dgm:pt>
    <dgm:pt modelId="{15D4D3CF-51FD-4E30-9999-4978AB9A720B}" type="sibTrans" cxnId="{F9F7D98E-43B0-4266-A9AE-D22BDBCCDF54}">
      <dgm:prSet/>
      <dgm:spPr/>
      <dgm:t>
        <a:bodyPr/>
        <a:lstStyle/>
        <a:p>
          <a:endParaRPr lang="en-GB"/>
        </a:p>
      </dgm:t>
    </dgm:pt>
    <dgm:pt modelId="{6D04CFB6-FA8C-4C04-80AD-5CD3C057EE6D}">
      <dgm:prSet phldrT="[Text]" phldr="0"/>
      <dgm:spPr/>
      <dgm:t>
        <a:bodyPr/>
        <a:lstStyle/>
        <a:p>
          <a:r>
            <a:rPr lang="en-GB" dirty="0"/>
            <a:t>WHERE</a:t>
          </a:r>
        </a:p>
      </dgm:t>
    </dgm:pt>
    <dgm:pt modelId="{2ABA1E7C-3842-4D0E-9D0E-9FD0A6A7E7F1}" type="parTrans" cxnId="{D087D424-CF86-4A90-BCC7-EA88001B461B}">
      <dgm:prSet/>
      <dgm:spPr/>
      <dgm:t>
        <a:bodyPr/>
        <a:lstStyle/>
        <a:p>
          <a:endParaRPr lang="en-GB"/>
        </a:p>
      </dgm:t>
    </dgm:pt>
    <dgm:pt modelId="{351B98DB-D903-4C8F-A574-DD08F498B8AE}" type="sibTrans" cxnId="{D087D424-CF86-4A90-BCC7-EA88001B461B}">
      <dgm:prSet/>
      <dgm:spPr/>
      <dgm:t>
        <a:bodyPr/>
        <a:lstStyle/>
        <a:p>
          <a:endParaRPr lang="en-GB"/>
        </a:p>
      </dgm:t>
    </dgm:pt>
    <dgm:pt modelId="{C46949DF-86B7-4D3A-A071-8206CAD4072E}">
      <dgm:prSet phldrT="[Text]" phldr="0"/>
      <dgm:spPr/>
      <dgm:t>
        <a:bodyPr/>
        <a:lstStyle/>
        <a:p>
          <a:r>
            <a:rPr lang="en-GB" dirty="0"/>
            <a:t>WHEN</a:t>
          </a:r>
        </a:p>
      </dgm:t>
    </dgm:pt>
    <dgm:pt modelId="{DFA1FFFB-C067-4962-9E97-D2EBD0B0BC4A}" type="parTrans" cxnId="{C856B01F-03D5-4511-8E93-DD58513A28E1}">
      <dgm:prSet/>
      <dgm:spPr/>
      <dgm:t>
        <a:bodyPr/>
        <a:lstStyle/>
        <a:p>
          <a:endParaRPr lang="en-GB"/>
        </a:p>
      </dgm:t>
    </dgm:pt>
    <dgm:pt modelId="{B0E86899-7268-4397-B15A-319FBA314E6F}" type="sibTrans" cxnId="{C856B01F-03D5-4511-8E93-DD58513A28E1}">
      <dgm:prSet/>
      <dgm:spPr/>
      <dgm:t>
        <a:bodyPr/>
        <a:lstStyle/>
        <a:p>
          <a:endParaRPr lang="en-GB"/>
        </a:p>
      </dgm:t>
    </dgm:pt>
    <dgm:pt modelId="{1EDC743C-4B8D-4B3A-A923-E960538009F2}">
      <dgm:prSet phldrT="[Text]" phldr="0"/>
      <dgm:spPr/>
      <dgm:t>
        <a:bodyPr/>
        <a:lstStyle/>
        <a:p>
          <a:r>
            <a:rPr lang="en-GB" dirty="0"/>
            <a:t>WHY</a:t>
          </a:r>
        </a:p>
      </dgm:t>
    </dgm:pt>
    <dgm:pt modelId="{D477E9CE-70AC-4C18-956D-0FB55B8A3C7A}" type="parTrans" cxnId="{84553F29-9CA8-456D-B540-A1F720711A68}">
      <dgm:prSet/>
      <dgm:spPr/>
      <dgm:t>
        <a:bodyPr/>
        <a:lstStyle/>
        <a:p>
          <a:endParaRPr lang="en-GB"/>
        </a:p>
      </dgm:t>
    </dgm:pt>
    <dgm:pt modelId="{C1D050C2-CC7E-4CA9-8B7A-835914D3E633}" type="sibTrans" cxnId="{84553F29-9CA8-456D-B540-A1F720711A68}">
      <dgm:prSet/>
      <dgm:spPr/>
      <dgm:t>
        <a:bodyPr/>
        <a:lstStyle/>
        <a:p>
          <a:endParaRPr lang="en-GB"/>
        </a:p>
      </dgm:t>
    </dgm:pt>
    <dgm:pt modelId="{B1CF65B3-D221-4E3C-995C-A2A693CCB9DA}">
      <dgm:prSet/>
      <dgm:spPr/>
      <dgm:t>
        <a:bodyPr/>
        <a:lstStyle/>
        <a:p>
          <a:r>
            <a:rPr lang="en-GB" dirty="0"/>
            <a:t>HOW</a:t>
          </a:r>
        </a:p>
      </dgm:t>
    </dgm:pt>
    <dgm:pt modelId="{CA7A18DE-0E49-4A6C-A686-360E72D05925}" type="parTrans" cxnId="{F9E5FBED-FE1E-4935-8D42-E12CC3BEE5AF}">
      <dgm:prSet/>
      <dgm:spPr/>
      <dgm:t>
        <a:bodyPr/>
        <a:lstStyle/>
        <a:p>
          <a:endParaRPr lang="en-GB"/>
        </a:p>
      </dgm:t>
    </dgm:pt>
    <dgm:pt modelId="{7C97881C-CBD6-498F-904B-FC549B629C4F}" type="sibTrans" cxnId="{F9E5FBED-FE1E-4935-8D42-E12CC3BEE5AF}">
      <dgm:prSet/>
      <dgm:spPr/>
      <dgm:t>
        <a:bodyPr/>
        <a:lstStyle/>
        <a:p>
          <a:endParaRPr lang="en-GB"/>
        </a:p>
      </dgm:t>
    </dgm:pt>
    <dgm:pt modelId="{77F6F8E1-417E-4FC4-A1B2-D2C126C841F0}" type="pres">
      <dgm:prSet presAssocID="{F98CB957-FFFC-4711-B560-4B1B93942051}" presName="diagram" presStyleCnt="0">
        <dgm:presLayoutVars>
          <dgm:dir/>
          <dgm:resizeHandles val="exact"/>
        </dgm:presLayoutVars>
      </dgm:prSet>
      <dgm:spPr/>
    </dgm:pt>
    <dgm:pt modelId="{65E6BE34-A709-44B7-A13F-78CF8E2E006B}" type="pres">
      <dgm:prSet presAssocID="{B1CF65B3-D221-4E3C-995C-A2A693CCB9DA}" presName="node" presStyleLbl="node1" presStyleIdx="0" presStyleCnt="6">
        <dgm:presLayoutVars>
          <dgm:bulletEnabled val="1"/>
        </dgm:presLayoutVars>
      </dgm:prSet>
      <dgm:spPr/>
    </dgm:pt>
    <dgm:pt modelId="{5457F74F-FAB4-4E78-988F-9EF7460971DC}" type="pres">
      <dgm:prSet presAssocID="{7C97881C-CBD6-498F-904B-FC549B629C4F}" presName="sibTrans" presStyleCnt="0"/>
      <dgm:spPr/>
    </dgm:pt>
    <dgm:pt modelId="{55B22DD4-687F-427A-9975-F64E6AE970D6}" type="pres">
      <dgm:prSet presAssocID="{A37503F0-3D9B-43A3-AF00-535552104713}" presName="node" presStyleLbl="node1" presStyleIdx="1" presStyleCnt="6">
        <dgm:presLayoutVars>
          <dgm:bulletEnabled val="1"/>
        </dgm:presLayoutVars>
      </dgm:prSet>
      <dgm:spPr/>
    </dgm:pt>
    <dgm:pt modelId="{AFC3EFB7-441F-45B8-B595-DE0BDC0380EA}" type="pres">
      <dgm:prSet presAssocID="{73F315A9-B9D4-4123-B0C8-C03FC68D8662}" presName="sibTrans" presStyleCnt="0"/>
      <dgm:spPr/>
    </dgm:pt>
    <dgm:pt modelId="{18BA912D-2B0F-4FB2-985F-1FC70C64FC1D}" type="pres">
      <dgm:prSet presAssocID="{CB031084-3976-4B76-BBAC-30018CBEE73F}" presName="node" presStyleLbl="node1" presStyleIdx="2" presStyleCnt="6">
        <dgm:presLayoutVars>
          <dgm:bulletEnabled val="1"/>
        </dgm:presLayoutVars>
      </dgm:prSet>
      <dgm:spPr/>
    </dgm:pt>
    <dgm:pt modelId="{5203806D-56F6-4FC5-96B8-91D2CB1307BF}" type="pres">
      <dgm:prSet presAssocID="{15D4D3CF-51FD-4E30-9999-4978AB9A720B}" presName="sibTrans" presStyleCnt="0"/>
      <dgm:spPr/>
    </dgm:pt>
    <dgm:pt modelId="{11A2FE80-310E-447E-A08F-6BFFD39C327F}" type="pres">
      <dgm:prSet presAssocID="{6D04CFB6-FA8C-4C04-80AD-5CD3C057EE6D}" presName="node" presStyleLbl="node1" presStyleIdx="3" presStyleCnt="6">
        <dgm:presLayoutVars>
          <dgm:bulletEnabled val="1"/>
        </dgm:presLayoutVars>
      </dgm:prSet>
      <dgm:spPr/>
    </dgm:pt>
    <dgm:pt modelId="{EE84B226-3E13-4299-B4B8-30C34BB6E28C}" type="pres">
      <dgm:prSet presAssocID="{351B98DB-D903-4C8F-A574-DD08F498B8AE}" presName="sibTrans" presStyleCnt="0"/>
      <dgm:spPr/>
    </dgm:pt>
    <dgm:pt modelId="{27393496-5645-476D-8FE0-38602C99A103}" type="pres">
      <dgm:prSet presAssocID="{C46949DF-86B7-4D3A-A071-8206CAD4072E}" presName="node" presStyleLbl="node1" presStyleIdx="4" presStyleCnt="6">
        <dgm:presLayoutVars>
          <dgm:bulletEnabled val="1"/>
        </dgm:presLayoutVars>
      </dgm:prSet>
      <dgm:spPr/>
    </dgm:pt>
    <dgm:pt modelId="{BC558726-78ED-4623-8AE7-5278596B7321}" type="pres">
      <dgm:prSet presAssocID="{B0E86899-7268-4397-B15A-319FBA314E6F}" presName="sibTrans" presStyleCnt="0"/>
      <dgm:spPr/>
    </dgm:pt>
    <dgm:pt modelId="{DA7E82FA-E837-402C-B36A-635FF678737B}" type="pres">
      <dgm:prSet presAssocID="{1EDC743C-4B8D-4B3A-A923-E960538009F2}" presName="node" presStyleLbl="node1" presStyleIdx="5" presStyleCnt="6">
        <dgm:presLayoutVars>
          <dgm:bulletEnabled val="1"/>
        </dgm:presLayoutVars>
      </dgm:prSet>
      <dgm:spPr/>
    </dgm:pt>
  </dgm:ptLst>
  <dgm:cxnLst>
    <dgm:cxn modelId="{C856B01F-03D5-4511-8E93-DD58513A28E1}" srcId="{F98CB957-FFFC-4711-B560-4B1B93942051}" destId="{C46949DF-86B7-4D3A-A071-8206CAD4072E}" srcOrd="4" destOrd="0" parTransId="{DFA1FFFB-C067-4962-9E97-D2EBD0B0BC4A}" sibTransId="{B0E86899-7268-4397-B15A-319FBA314E6F}"/>
    <dgm:cxn modelId="{D087D424-CF86-4A90-BCC7-EA88001B461B}" srcId="{F98CB957-FFFC-4711-B560-4B1B93942051}" destId="{6D04CFB6-FA8C-4C04-80AD-5CD3C057EE6D}" srcOrd="3" destOrd="0" parTransId="{2ABA1E7C-3842-4D0E-9D0E-9FD0A6A7E7F1}" sibTransId="{351B98DB-D903-4C8F-A574-DD08F498B8AE}"/>
    <dgm:cxn modelId="{84553F29-9CA8-456D-B540-A1F720711A68}" srcId="{F98CB957-FFFC-4711-B560-4B1B93942051}" destId="{1EDC743C-4B8D-4B3A-A923-E960538009F2}" srcOrd="5" destOrd="0" parTransId="{D477E9CE-70AC-4C18-956D-0FB55B8A3C7A}" sibTransId="{C1D050C2-CC7E-4CA9-8B7A-835914D3E633}"/>
    <dgm:cxn modelId="{6EF1EB36-4AAB-43CC-B1C8-E1C422B91F2C}" srcId="{F98CB957-FFFC-4711-B560-4B1B93942051}" destId="{A37503F0-3D9B-43A3-AF00-535552104713}" srcOrd="1" destOrd="0" parTransId="{71D6F59A-D37B-4C03-A03E-E903922E19C0}" sibTransId="{73F315A9-B9D4-4123-B0C8-C03FC68D8662}"/>
    <dgm:cxn modelId="{900C0861-4FEF-4820-9F16-7FE937E9F542}" type="presOf" srcId="{B1CF65B3-D221-4E3C-995C-A2A693CCB9DA}" destId="{65E6BE34-A709-44B7-A13F-78CF8E2E006B}" srcOrd="0" destOrd="0" presId="urn:microsoft.com/office/officeart/2005/8/layout/default"/>
    <dgm:cxn modelId="{9C58AD69-EFDF-4A5E-9F57-1829249A7DDA}" type="presOf" srcId="{C46949DF-86B7-4D3A-A071-8206CAD4072E}" destId="{27393496-5645-476D-8FE0-38602C99A103}" srcOrd="0" destOrd="0" presId="urn:microsoft.com/office/officeart/2005/8/layout/default"/>
    <dgm:cxn modelId="{E51ED98B-10AF-42AD-86EE-177E11B1F4DF}" type="presOf" srcId="{1EDC743C-4B8D-4B3A-A923-E960538009F2}" destId="{DA7E82FA-E837-402C-B36A-635FF678737B}" srcOrd="0" destOrd="0" presId="urn:microsoft.com/office/officeart/2005/8/layout/default"/>
    <dgm:cxn modelId="{F9F7D98E-43B0-4266-A9AE-D22BDBCCDF54}" srcId="{F98CB957-FFFC-4711-B560-4B1B93942051}" destId="{CB031084-3976-4B76-BBAC-30018CBEE73F}" srcOrd="2" destOrd="0" parTransId="{8FE1C4B5-C22C-4F2B-A285-3E23EDEB03E8}" sibTransId="{15D4D3CF-51FD-4E30-9999-4978AB9A720B}"/>
    <dgm:cxn modelId="{4CC4F08F-B735-484D-8CE6-43C3B276FE90}" type="presOf" srcId="{CB031084-3976-4B76-BBAC-30018CBEE73F}" destId="{18BA912D-2B0F-4FB2-985F-1FC70C64FC1D}" srcOrd="0" destOrd="0" presId="urn:microsoft.com/office/officeart/2005/8/layout/default"/>
    <dgm:cxn modelId="{149439CD-2819-440C-86CE-E8CD487620E1}" type="presOf" srcId="{F98CB957-FFFC-4711-B560-4B1B93942051}" destId="{77F6F8E1-417E-4FC4-A1B2-D2C126C841F0}" srcOrd="0" destOrd="0" presId="urn:microsoft.com/office/officeart/2005/8/layout/default"/>
    <dgm:cxn modelId="{F9E5FBED-FE1E-4935-8D42-E12CC3BEE5AF}" srcId="{F98CB957-FFFC-4711-B560-4B1B93942051}" destId="{B1CF65B3-D221-4E3C-995C-A2A693CCB9DA}" srcOrd="0" destOrd="0" parTransId="{CA7A18DE-0E49-4A6C-A686-360E72D05925}" sibTransId="{7C97881C-CBD6-498F-904B-FC549B629C4F}"/>
    <dgm:cxn modelId="{C3CD66F7-DF6F-4C5C-ABF2-72D1A07D1095}" type="presOf" srcId="{6D04CFB6-FA8C-4C04-80AD-5CD3C057EE6D}" destId="{11A2FE80-310E-447E-A08F-6BFFD39C327F}" srcOrd="0" destOrd="0" presId="urn:microsoft.com/office/officeart/2005/8/layout/default"/>
    <dgm:cxn modelId="{319B77F8-3522-4DF6-B628-AB856EB735D6}" type="presOf" srcId="{A37503F0-3D9B-43A3-AF00-535552104713}" destId="{55B22DD4-687F-427A-9975-F64E6AE970D6}" srcOrd="0" destOrd="0" presId="urn:microsoft.com/office/officeart/2005/8/layout/default"/>
    <dgm:cxn modelId="{5DFB4FB4-03EC-4BC7-B3BA-DE8A968E859D}" type="presParOf" srcId="{77F6F8E1-417E-4FC4-A1B2-D2C126C841F0}" destId="{65E6BE34-A709-44B7-A13F-78CF8E2E006B}" srcOrd="0" destOrd="0" presId="urn:microsoft.com/office/officeart/2005/8/layout/default"/>
    <dgm:cxn modelId="{8102A462-B931-46DA-A42F-F07FB4F9279F}" type="presParOf" srcId="{77F6F8E1-417E-4FC4-A1B2-D2C126C841F0}" destId="{5457F74F-FAB4-4E78-988F-9EF7460971DC}" srcOrd="1" destOrd="0" presId="urn:microsoft.com/office/officeart/2005/8/layout/default"/>
    <dgm:cxn modelId="{65879628-1B31-4DC7-97B3-DE02FDD5ED2A}" type="presParOf" srcId="{77F6F8E1-417E-4FC4-A1B2-D2C126C841F0}" destId="{55B22DD4-687F-427A-9975-F64E6AE970D6}" srcOrd="2" destOrd="0" presId="urn:microsoft.com/office/officeart/2005/8/layout/default"/>
    <dgm:cxn modelId="{4D194E4F-B797-4DED-99E8-E0F5FDAF71D1}" type="presParOf" srcId="{77F6F8E1-417E-4FC4-A1B2-D2C126C841F0}" destId="{AFC3EFB7-441F-45B8-B595-DE0BDC0380EA}" srcOrd="3" destOrd="0" presId="urn:microsoft.com/office/officeart/2005/8/layout/default"/>
    <dgm:cxn modelId="{B17D6A0D-B8E2-4796-847B-4149405942DC}" type="presParOf" srcId="{77F6F8E1-417E-4FC4-A1B2-D2C126C841F0}" destId="{18BA912D-2B0F-4FB2-985F-1FC70C64FC1D}" srcOrd="4" destOrd="0" presId="urn:microsoft.com/office/officeart/2005/8/layout/default"/>
    <dgm:cxn modelId="{6E9C5038-4D49-4874-BBE3-13EDA4D310BE}" type="presParOf" srcId="{77F6F8E1-417E-4FC4-A1B2-D2C126C841F0}" destId="{5203806D-56F6-4FC5-96B8-91D2CB1307BF}" srcOrd="5" destOrd="0" presId="urn:microsoft.com/office/officeart/2005/8/layout/default"/>
    <dgm:cxn modelId="{858C9E78-5AD9-4EEE-A86C-5ACE65A60CA9}" type="presParOf" srcId="{77F6F8E1-417E-4FC4-A1B2-D2C126C841F0}" destId="{11A2FE80-310E-447E-A08F-6BFFD39C327F}" srcOrd="6" destOrd="0" presId="urn:microsoft.com/office/officeart/2005/8/layout/default"/>
    <dgm:cxn modelId="{965B13B0-9CDF-4569-B2F3-6B56629BBFDA}" type="presParOf" srcId="{77F6F8E1-417E-4FC4-A1B2-D2C126C841F0}" destId="{EE84B226-3E13-4299-B4B8-30C34BB6E28C}" srcOrd="7" destOrd="0" presId="urn:microsoft.com/office/officeart/2005/8/layout/default"/>
    <dgm:cxn modelId="{81311CCC-2F17-4FF9-9A67-0FD5BCA5BCF3}" type="presParOf" srcId="{77F6F8E1-417E-4FC4-A1B2-D2C126C841F0}" destId="{27393496-5645-476D-8FE0-38602C99A103}" srcOrd="8" destOrd="0" presId="urn:microsoft.com/office/officeart/2005/8/layout/default"/>
    <dgm:cxn modelId="{5804F1FF-D166-4BFF-8834-C631819DAB83}" type="presParOf" srcId="{77F6F8E1-417E-4FC4-A1B2-D2C126C841F0}" destId="{BC558726-78ED-4623-8AE7-5278596B7321}" srcOrd="9" destOrd="0" presId="urn:microsoft.com/office/officeart/2005/8/layout/default"/>
    <dgm:cxn modelId="{69F4C080-AD70-4425-A1B7-E2AF16B62C87}" type="presParOf" srcId="{77F6F8E1-417E-4FC4-A1B2-D2C126C841F0}" destId="{DA7E82FA-E837-402C-B36A-635FF678737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8CB957-FFFC-4711-B560-4B1B939420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37503F0-3D9B-43A3-AF00-535552104713}">
      <dgm:prSet phldrT="[Text]" phldr="0"/>
      <dgm:spPr/>
      <dgm:t>
        <a:bodyPr/>
        <a:lstStyle/>
        <a:p>
          <a:r>
            <a:rPr lang="en-GB" dirty="0"/>
            <a:t>WHO</a:t>
          </a:r>
        </a:p>
      </dgm:t>
    </dgm:pt>
    <dgm:pt modelId="{71D6F59A-D37B-4C03-A03E-E903922E19C0}" type="parTrans" cxnId="{6EF1EB36-4AAB-43CC-B1C8-E1C422B91F2C}">
      <dgm:prSet/>
      <dgm:spPr/>
      <dgm:t>
        <a:bodyPr/>
        <a:lstStyle/>
        <a:p>
          <a:endParaRPr lang="en-GB"/>
        </a:p>
      </dgm:t>
    </dgm:pt>
    <dgm:pt modelId="{73F315A9-B9D4-4123-B0C8-C03FC68D8662}" type="sibTrans" cxnId="{6EF1EB36-4AAB-43CC-B1C8-E1C422B91F2C}">
      <dgm:prSet/>
      <dgm:spPr/>
      <dgm:t>
        <a:bodyPr/>
        <a:lstStyle/>
        <a:p>
          <a:endParaRPr lang="en-GB"/>
        </a:p>
      </dgm:t>
    </dgm:pt>
    <dgm:pt modelId="{CB031084-3976-4B76-BBAC-30018CBEE73F}">
      <dgm:prSet phldrT="[Text]" phldr="0"/>
      <dgm:spPr/>
      <dgm:t>
        <a:bodyPr/>
        <a:lstStyle/>
        <a:p>
          <a:r>
            <a:rPr lang="en-GB" dirty="0"/>
            <a:t>WHAT</a:t>
          </a:r>
        </a:p>
      </dgm:t>
    </dgm:pt>
    <dgm:pt modelId="{8FE1C4B5-C22C-4F2B-A285-3E23EDEB03E8}" type="parTrans" cxnId="{F9F7D98E-43B0-4266-A9AE-D22BDBCCDF54}">
      <dgm:prSet/>
      <dgm:spPr/>
      <dgm:t>
        <a:bodyPr/>
        <a:lstStyle/>
        <a:p>
          <a:endParaRPr lang="en-GB"/>
        </a:p>
      </dgm:t>
    </dgm:pt>
    <dgm:pt modelId="{15D4D3CF-51FD-4E30-9999-4978AB9A720B}" type="sibTrans" cxnId="{F9F7D98E-43B0-4266-A9AE-D22BDBCCDF54}">
      <dgm:prSet/>
      <dgm:spPr/>
      <dgm:t>
        <a:bodyPr/>
        <a:lstStyle/>
        <a:p>
          <a:endParaRPr lang="en-GB"/>
        </a:p>
      </dgm:t>
    </dgm:pt>
    <dgm:pt modelId="{6D04CFB6-FA8C-4C04-80AD-5CD3C057EE6D}">
      <dgm:prSet phldrT="[Text]" phldr="0"/>
      <dgm:spPr/>
      <dgm:t>
        <a:bodyPr/>
        <a:lstStyle/>
        <a:p>
          <a:r>
            <a:rPr lang="en-GB" dirty="0"/>
            <a:t>WHERE</a:t>
          </a:r>
        </a:p>
      </dgm:t>
    </dgm:pt>
    <dgm:pt modelId="{2ABA1E7C-3842-4D0E-9D0E-9FD0A6A7E7F1}" type="parTrans" cxnId="{D087D424-CF86-4A90-BCC7-EA88001B461B}">
      <dgm:prSet/>
      <dgm:spPr/>
      <dgm:t>
        <a:bodyPr/>
        <a:lstStyle/>
        <a:p>
          <a:endParaRPr lang="en-GB"/>
        </a:p>
      </dgm:t>
    </dgm:pt>
    <dgm:pt modelId="{351B98DB-D903-4C8F-A574-DD08F498B8AE}" type="sibTrans" cxnId="{D087D424-CF86-4A90-BCC7-EA88001B461B}">
      <dgm:prSet/>
      <dgm:spPr/>
      <dgm:t>
        <a:bodyPr/>
        <a:lstStyle/>
        <a:p>
          <a:endParaRPr lang="en-GB"/>
        </a:p>
      </dgm:t>
    </dgm:pt>
    <dgm:pt modelId="{C46949DF-86B7-4D3A-A071-8206CAD4072E}">
      <dgm:prSet phldrT="[Text]" phldr="0"/>
      <dgm:spPr/>
      <dgm:t>
        <a:bodyPr/>
        <a:lstStyle/>
        <a:p>
          <a:r>
            <a:rPr lang="en-GB" dirty="0"/>
            <a:t>WHEN</a:t>
          </a:r>
        </a:p>
      </dgm:t>
    </dgm:pt>
    <dgm:pt modelId="{DFA1FFFB-C067-4962-9E97-D2EBD0B0BC4A}" type="parTrans" cxnId="{C856B01F-03D5-4511-8E93-DD58513A28E1}">
      <dgm:prSet/>
      <dgm:spPr/>
      <dgm:t>
        <a:bodyPr/>
        <a:lstStyle/>
        <a:p>
          <a:endParaRPr lang="en-GB"/>
        </a:p>
      </dgm:t>
    </dgm:pt>
    <dgm:pt modelId="{B0E86899-7268-4397-B15A-319FBA314E6F}" type="sibTrans" cxnId="{C856B01F-03D5-4511-8E93-DD58513A28E1}">
      <dgm:prSet/>
      <dgm:spPr/>
      <dgm:t>
        <a:bodyPr/>
        <a:lstStyle/>
        <a:p>
          <a:endParaRPr lang="en-GB"/>
        </a:p>
      </dgm:t>
    </dgm:pt>
    <dgm:pt modelId="{1EDC743C-4B8D-4B3A-A923-E960538009F2}">
      <dgm:prSet phldrT="[Text]" phldr="0"/>
      <dgm:spPr/>
      <dgm:t>
        <a:bodyPr/>
        <a:lstStyle/>
        <a:p>
          <a:r>
            <a:rPr lang="en-GB" dirty="0"/>
            <a:t>WHY</a:t>
          </a:r>
        </a:p>
      </dgm:t>
    </dgm:pt>
    <dgm:pt modelId="{D477E9CE-70AC-4C18-956D-0FB55B8A3C7A}" type="parTrans" cxnId="{84553F29-9CA8-456D-B540-A1F720711A68}">
      <dgm:prSet/>
      <dgm:spPr/>
      <dgm:t>
        <a:bodyPr/>
        <a:lstStyle/>
        <a:p>
          <a:endParaRPr lang="en-GB"/>
        </a:p>
      </dgm:t>
    </dgm:pt>
    <dgm:pt modelId="{C1D050C2-CC7E-4CA9-8B7A-835914D3E633}" type="sibTrans" cxnId="{84553F29-9CA8-456D-B540-A1F720711A68}">
      <dgm:prSet/>
      <dgm:spPr/>
      <dgm:t>
        <a:bodyPr/>
        <a:lstStyle/>
        <a:p>
          <a:endParaRPr lang="en-GB"/>
        </a:p>
      </dgm:t>
    </dgm:pt>
    <dgm:pt modelId="{B1CF65B3-D221-4E3C-995C-A2A693CCB9DA}">
      <dgm:prSet/>
      <dgm:spPr/>
      <dgm:t>
        <a:bodyPr/>
        <a:lstStyle/>
        <a:p>
          <a:r>
            <a:rPr lang="en-GB" dirty="0"/>
            <a:t>HOW</a:t>
          </a:r>
        </a:p>
      </dgm:t>
    </dgm:pt>
    <dgm:pt modelId="{CA7A18DE-0E49-4A6C-A686-360E72D05925}" type="parTrans" cxnId="{F9E5FBED-FE1E-4935-8D42-E12CC3BEE5AF}">
      <dgm:prSet/>
      <dgm:spPr/>
      <dgm:t>
        <a:bodyPr/>
        <a:lstStyle/>
        <a:p>
          <a:endParaRPr lang="en-GB"/>
        </a:p>
      </dgm:t>
    </dgm:pt>
    <dgm:pt modelId="{7C97881C-CBD6-498F-904B-FC549B629C4F}" type="sibTrans" cxnId="{F9E5FBED-FE1E-4935-8D42-E12CC3BEE5AF}">
      <dgm:prSet/>
      <dgm:spPr/>
      <dgm:t>
        <a:bodyPr/>
        <a:lstStyle/>
        <a:p>
          <a:endParaRPr lang="en-GB"/>
        </a:p>
      </dgm:t>
    </dgm:pt>
    <dgm:pt modelId="{77F6F8E1-417E-4FC4-A1B2-D2C126C841F0}" type="pres">
      <dgm:prSet presAssocID="{F98CB957-FFFC-4711-B560-4B1B93942051}" presName="diagram" presStyleCnt="0">
        <dgm:presLayoutVars>
          <dgm:dir/>
          <dgm:resizeHandles val="exact"/>
        </dgm:presLayoutVars>
      </dgm:prSet>
      <dgm:spPr/>
    </dgm:pt>
    <dgm:pt modelId="{65E6BE34-A709-44B7-A13F-78CF8E2E006B}" type="pres">
      <dgm:prSet presAssocID="{B1CF65B3-D221-4E3C-995C-A2A693CCB9DA}" presName="node" presStyleLbl="node1" presStyleIdx="0" presStyleCnt="6">
        <dgm:presLayoutVars>
          <dgm:bulletEnabled val="1"/>
        </dgm:presLayoutVars>
      </dgm:prSet>
      <dgm:spPr/>
    </dgm:pt>
    <dgm:pt modelId="{5457F74F-FAB4-4E78-988F-9EF7460971DC}" type="pres">
      <dgm:prSet presAssocID="{7C97881C-CBD6-498F-904B-FC549B629C4F}" presName="sibTrans" presStyleCnt="0"/>
      <dgm:spPr/>
    </dgm:pt>
    <dgm:pt modelId="{55B22DD4-687F-427A-9975-F64E6AE970D6}" type="pres">
      <dgm:prSet presAssocID="{A37503F0-3D9B-43A3-AF00-535552104713}" presName="node" presStyleLbl="node1" presStyleIdx="1" presStyleCnt="6">
        <dgm:presLayoutVars>
          <dgm:bulletEnabled val="1"/>
        </dgm:presLayoutVars>
      </dgm:prSet>
      <dgm:spPr/>
    </dgm:pt>
    <dgm:pt modelId="{AFC3EFB7-441F-45B8-B595-DE0BDC0380EA}" type="pres">
      <dgm:prSet presAssocID="{73F315A9-B9D4-4123-B0C8-C03FC68D8662}" presName="sibTrans" presStyleCnt="0"/>
      <dgm:spPr/>
    </dgm:pt>
    <dgm:pt modelId="{18BA912D-2B0F-4FB2-985F-1FC70C64FC1D}" type="pres">
      <dgm:prSet presAssocID="{CB031084-3976-4B76-BBAC-30018CBEE73F}" presName="node" presStyleLbl="node1" presStyleIdx="2" presStyleCnt="6">
        <dgm:presLayoutVars>
          <dgm:bulletEnabled val="1"/>
        </dgm:presLayoutVars>
      </dgm:prSet>
      <dgm:spPr/>
    </dgm:pt>
    <dgm:pt modelId="{5203806D-56F6-4FC5-96B8-91D2CB1307BF}" type="pres">
      <dgm:prSet presAssocID="{15D4D3CF-51FD-4E30-9999-4978AB9A720B}" presName="sibTrans" presStyleCnt="0"/>
      <dgm:spPr/>
    </dgm:pt>
    <dgm:pt modelId="{11A2FE80-310E-447E-A08F-6BFFD39C327F}" type="pres">
      <dgm:prSet presAssocID="{6D04CFB6-FA8C-4C04-80AD-5CD3C057EE6D}" presName="node" presStyleLbl="node1" presStyleIdx="3" presStyleCnt="6">
        <dgm:presLayoutVars>
          <dgm:bulletEnabled val="1"/>
        </dgm:presLayoutVars>
      </dgm:prSet>
      <dgm:spPr/>
    </dgm:pt>
    <dgm:pt modelId="{EE84B226-3E13-4299-B4B8-30C34BB6E28C}" type="pres">
      <dgm:prSet presAssocID="{351B98DB-D903-4C8F-A574-DD08F498B8AE}" presName="sibTrans" presStyleCnt="0"/>
      <dgm:spPr/>
    </dgm:pt>
    <dgm:pt modelId="{27393496-5645-476D-8FE0-38602C99A103}" type="pres">
      <dgm:prSet presAssocID="{C46949DF-86B7-4D3A-A071-8206CAD4072E}" presName="node" presStyleLbl="node1" presStyleIdx="4" presStyleCnt="6">
        <dgm:presLayoutVars>
          <dgm:bulletEnabled val="1"/>
        </dgm:presLayoutVars>
      </dgm:prSet>
      <dgm:spPr/>
    </dgm:pt>
    <dgm:pt modelId="{BC558726-78ED-4623-8AE7-5278596B7321}" type="pres">
      <dgm:prSet presAssocID="{B0E86899-7268-4397-B15A-319FBA314E6F}" presName="sibTrans" presStyleCnt="0"/>
      <dgm:spPr/>
    </dgm:pt>
    <dgm:pt modelId="{DA7E82FA-E837-402C-B36A-635FF678737B}" type="pres">
      <dgm:prSet presAssocID="{1EDC743C-4B8D-4B3A-A923-E960538009F2}" presName="node" presStyleLbl="node1" presStyleIdx="5" presStyleCnt="6">
        <dgm:presLayoutVars>
          <dgm:bulletEnabled val="1"/>
        </dgm:presLayoutVars>
      </dgm:prSet>
      <dgm:spPr/>
    </dgm:pt>
  </dgm:ptLst>
  <dgm:cxnLst>
    <dgm:cxn modelId="{C856B01F-03D5-4511-8E93-DD58513A28E1}" srcId="{F98CB957-FFFC-4711-B560-4B1B93942051}" destId="{C46949DF-86B7-4D3A-A071-8206CAD4072E}" srcOrd="4" destOrd="0" parTransId="{DFA1FFFB-C067-4962-9E97-D2EBD0B0BC4A}" sibTransId="{B0E86899-7268-4397-B15A-319FBA314E6F}"/>
    <dgm:cxn modelId="{D087D424-CF86-4A90-BCC7-EA88001B461B}" srcId="{F98CB957-FFFC-4711-B560-4B1B93942051}" destId="{6D04CFB6-FA8C-4C04-80AD-5CD3C057EE6D}" srcOrd="3" destOrd="0" parTransId="{2ABA1E7C-3842-4D0E-9D0E-9FD0A6A7E7F1}" sibTransId="{351B98DB-D903-4C8F-A574-DD08F498B8AE}"/>
    <dgm:cxn modelId="{84553F29-9CA8-456D-B540-A1F720711A68}" srcId="{F98CB957-FFFC-4711-B560-4B1B93942051}" destId="{1EDC743C-4B8D-4B3A-A923-E960538009F2}" srcOrd="5" destOrd="0" parTransId="{D477E9CE-70AC-4C18-956D-0FB55B8A3C7A}" sibTransId="{C1D050C2-CC7E-4CA9-8B7A-835914D3E633}"/>
    <dgm:cxn modelId="{6EF1EB36-4AAB-43CC-B1C8-E1C422B91F2C}" srcId="{F98CB957-FFFC-4711-B560-4B1B93942051}" destId="{A37503F0-3D9B-43A3-AF00-535552104713}" srcOrd="1" destOrd="0" parTransId="{71D6F59A-D37B-4C03-A03E-E903922E19C0}" sibTransId="{73F315A9-B9D4-4123-B0C8-C03FC68D8662}"/>
    <dgm:cxn modelId="{900C0861-4FEF-4820-9F16-7FE937E9F542}" type="presOf" srcId="{B1CF65B3-D221-4E3C-995C-A2A693CCB9DA}" destId="{65E6BE34-A709-44B7-A13F-78CF8E2E006B}" srcOrd="0" destOrd="0" presId="urn:microsoft.com/office/officeart/2005/8/layout/default"/>
    <dgm:cxn modelId="{9C58AD69-EFDF-4A5E-9F57-1829249A7DDA}" type="presOf" srcId="{C46949DF-86B7-4D3A-A071-8206CAD4072E}" destId="{27393496-5645-476D-8FE0-38602C99A103}" srcOrd="0" destOrd="0" presId="urn:microsoft.com/office/officeart/2005/8/layout/default"/>
    <dgm:cxn modelId="{E51ED98B-10AF-42AD-86EE-177E11B1F4DF}" type="presOf" srcId="{1EDC743C-4B8D-4B3A-A923-E960538009F2}" destId="{DA7E82FA-E837-402C-B36A-635FF678737B}" srcOrd="0" destOrd="0" presId="urn:microsoft.com/office/officeart/2005/8/layout/default"/>
    <dgm:cxn modelId="{F9F7D98E-43B0-4266-A9AE-D22BDBCCDF54}" srcId="{F98CB957-FFFC-4711-B560-4B1B93942051}" destId="{CB031084-3976-4B76-BBAC-30018CBEE73F}" srcOrd="2" destOrd="0" parTransId="{8FE1C4B5-C22C-4F2B-A285-3E23EDEB03E8}" sibTransId="{15D4D3CF-51FD-4E30-9999-4978AB9A720B}"/>
    <dgm:cxn modelId="{4CC4F08F-B735-484D-8CE6-43C3B276FE90}" type="presOf" srcId="{CB031084-3976-4B76-BBAC-30018CBEE73F}" destId="{18BA912D-2B0F-4FB2-985F-1FC70C64FC1D}" srcOrd="0" destOrd="0" presId="urn:microsoft.com/office/officeart/2005/8/layout/default"/>
    <dgm:cxn modelId="{149439CD-2819-440C-86CE-E8CD487620E1}" type="presOf" srcId="{F98CB957-FFFC-4711-B560-4B1B93942051}" destId="{77F6F8E1-417E-4FC4-A1B2-D2C126C841F0}" srcOrd="0" destOrd="0" presId="urn:microsoft.com/office/officeart/2005/8/layout/default"/>
    <dgm:cxn modelId="{F9E5FBED-FE1E-4935-8D42-E12CC3BEE5AF}" srcId="{F98CB957-FFFC-4711-B560-4B1B93942051}" destId="{B1CF65B3-D221-4E3C-995C-A2A693CCB9DA}" srcOrd="0" destOrd="0" parTransId="{CA7A18DE-0E49-4A6C-A686-360E72D05925}" sibTransId="{7C97881C-CBD6-498F-904B-FC549B629C4F}"/>
    <dgm:cxn modelId="{C3CD66F7-DF6F-4C5C-ABF2-72D1A07D1095}" type="presOf" srcId="{6D04CFB6-FA8C-4C04-80AD-5CD3C057EE6D}" destId="{11A2FE80-310E-447E-A08F-6BFFD39C327F}" srcOrd="0" destOrd="0" presId="urn:microsoft.com/office/officeart/2005/8/layout/default"/>
    <dgm:cxn modelId="{319B77F8-3522-4DF6-B628-AB856EB735D6}" type="presOf" srcId="{A37503F0-3D9B-43A3-AF00-535552104713}" destId="{55B22DD4-687F-427A-9975-F64E6AE970D6}" srcOrd="0" destOrd="0" presId="urn:microsoft.com/office/officeart/2005/8/layout/default"/>
    <dgm:cxn modelId="{5DFB4FB4-03EC-4BC7-B3BA-DE8A968E859D}" type="presParOf" srcId="{77F6F8E1-417E-4FC4-A1B2-D2C126C841F0}" destId="{65E6BE34-A709-44B7-A13F-78CF8E2E006B}" srcOrd="0" destOrd="0" presId="urn:microsoft.com/office/officeart/2005/8/layout/default"/>
    <dgm:cxn modelId="{8102A462-B931-46DA-A42F-F07FB4F9279F}" type="presParOf" srcId="{77F6F8E1-417E-4FC4-A1B2-D2C126C841F0}" destId="{5457F74F-FAB4-4E78-988F-9EF7460971DC}" srcOrd="1" destOrd="0" presId="urn:microsoft.com/office/officeart/2005/8/layout/default"/>
    <dgm:cxn modelId="{65879628-1B31-4DC7-97B3-DE02FDD5ED2A}" type="presParOf" srcId="{77F6F8E1-417E-4FC4-A1B2-D2C126C841F0}" destId="{55B22DD4-687F-427A-9975-F64E6AE970D6}" srcOrd="2" destOrd="0" presId="urn:microsoft.com/office/officeart/2005/8/layout/default"/>
    <dgm:cxn modelId="{4D194E4F-B797-4DED-99E8-E0F5FDAF71D1}" type="presParOf" srcId="{77F6F8E1-417E-4FC4-A1B2-D2C126C841F0}" destId="{AFC3EFB7-441F-45B8-B595-DE0BDC0380EA}" srcOrd="3" destOrd="0" presId="urn:microsoft.com/office/officeart/2005/8/layout/default"/>
    <dgm:cxn modelId="{B17D6A0D-B8E2-4796-847B-4149405942DC}" type="presParOf" srcId="{77F6F8E1-417E-4FC4-A1B2-D2C126C841F0}" destId="{18BA912D-2B0F-4FB2-985F-1FC70C64FC1D}" srcOrd="4" destOrd="0" presId="urn:microsoft.com/office/officeart/2005/8/layout/default"/>
    <dgm:cxn modelId="{6E9C5038-4D49-4874-BBE3-13EDA4D310BE}" type="presParOf" srcId="{77F6F8E1-417E-4FC4-A1B2-D2C126C841F0}" destId="{5203806D-56F6-4FC5-96B8-91D2CB1307BF}" srcOrd="5" destOrd="0" presId="urn:microsoft.com/office/officeart/2005/8/layout/default"/>
    <dgm:cxn modelId="{858C9E78-5AD9-4EEE-A86C-5ACE65A60CA9}" type="presParOf" srcId="{77F6F8E1-417E-4FC4-A1B2-D2C126C841F0}" destId="{11A2FE80-310E-447E-A08F-6BFFD39C327F}" srcOrd="6" destOrd="0" presId="urn:microsoft.com/office/officeart/2005/8/layout/default"/>
    <dgm:cxn modelId="{965B13B0-9CDF-4569-B2F3-6B56629BBFDA}" type="presParOf" srcId="{77F6F8E1-417E-4FC4-A1B2-D2C126C841F0}" destId="{EE84B226-3E13-4299-B4B8-30C34BB6E28C}" srcOrd="7" destOrd="0" presId="urn:microsoft.com/office/officeart/2005/8/layout/default"/>
    <dgm:cxn modelId="{81311CCC-2F17-4FF9-9A67-0FD5BCA5BCF3}" type="presParOf" srcId="{77F6F8E1-417E-4FC4-A1B2-D2C126C841F0}" destId="{27393496-5645-476D-8FE0-38602C99A103}" srcOrd="8" destOrd="0" presId="urn:microsoft.com/office/officeart/2005/8/layout/default"/>
    <dgm:cxn modelId="{5804F1FF-D166-4BFF-8834-C631819DAB83}" type="presParOf" srcId="{77F6F8E1-417E-4FC4-A1B2-D2C126C841F0}" destId="{BC558726-78ED-4623-8AE7-5278596B7321}" srcOrd="9" destOrd="0" presId="urn:microsoft.com/office/officeart/2005/8/layout/default"/>
    <dgm:cxn modelId="{69F4C080-AD70-4425-A1B7-E2AF16B62C87}" type="presParOf" srcId="{77F6F8E1-417E-4FC4-A1B2-D2C126C841F0}" destId="{DA7E82FA-E837-402C-B36A-635FF678737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FAC06-D3F3-4611-8525-C01980E99648}">
      <dsp:nvSpPr>
        <dsp:cNvPr id="0" name=""/>
        <dsp:cNvSpPr/>
      </dsp:nvSpPr>
      <dsp:spPr>
        <a:xfrm>
          <a:off x="244650" y="-66828"/>
          <a:ext cx="4333368" cy="39718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9C26C73-6CFD-4062-9BBF-E312CB28549C}">
      <dsp:nvSpPr>
        <dsp:cNvPr id="0" name=""/>
        <dsp:cNvSpPr/>
      </dsp:nvSpPr>
      <dsp:spPr>
        <a:xfrm>
          <a:off x="722181" y="386826"/>
          <a:ext cx="4333368" cy="39718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compassionate leadership is everyone’s business …… to create a climate of compassion for both staff and patients, drawing on the indisputable links that exist between the experience of patients and the experience of staff</a:t>
          </a:r>
          <a:endParaRPr lang="en-US" sz="2600" kern="1200" dirty="0"/>
        </a:p>
      </dsp:txBody>
      <dsp:txXfrm>
        <a:off x="838513" y="503158"/>
        <a:ext cx="4100704" cy="3739202"/>
      </dsp:txXfrm>
    </dsp:sp>
    <dsp:sp modelId="{D038EC56-DB56-4A31-9B88-D93673B4D828}">
      <dsp:nvSpPr>
        <dsp:cNvPr id="0" name=""/>
        <dsp:cNvSpPr/>
      </dsp:nvSpPr>
      <dsp:spPr>
        <a:xfrm>
          <a:off x="5688833" y="-135082"/>
          <a:ext cx="4362808" cy="40568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9025C89-CE8D-4C6B-8F7F-6B617BB402B2}">
      <dsp:nvSpPr>
        <dsp:cNvPr id="0" name=""/>
        <dsp:cNvSpPr/>
      </dsp:nvSpPr>
      <dsp:spPr>
        <a:xfrm>
          <a:off x="6166365" y="318572"/>
          <a:ext cx="4362808" cy="40568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It is organic and is contextual to the environment. </a:t>
          </a:r>
        </a:p>
        <a:p>
          <a:pPr marL="0" lvl="0" indent="0" algn="ctr" defTabSz="1155700">
            <a:lnSpc>
              <a:spcPct val="90000"/>
            </a:lnSpc>
            <a:spcBef>
              <a:spcPct val="0"/>
            </a:spcBef>
            <a:spcAft>
              <a:spcPct val="35000"/>
            </a:spcAft>
            <a:buNone/>
          </a:pPr>
          <a:r>
            <a:rPr lang="en-GB" sz="2600" kern="1200" dirty="0"/>
            <a:t>It is therefore necessary to recognise and respond to uniqueness, independence and autonomy</a:t>
          </a:r>
          <a:endParaRPr lang="en-US" sz="2600" kern="1200" dirty="0"/>
        </a:p>
      </dsp:txBody>
      <dsp:txXfrm>
        <a:off x="6285185" y="437392"/>
        <a:ext cx="4125168" cy="3819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6BE34-A709-44B7-A13F-78CF8E2E006B}">
      <dsp:nvSpPr>
        <dsp:cNvPr id="0" name=""/>
        <dsp:cNvSpPr/>
      </dsp:nvSpPr>
      <dsp:spPr>
        <a:xfrm>
          <a:off x="30879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HOW</a:t>
          </a:r>
        </a:p>
      </dsp:txBody>
      <dsp:txXfrm>
        <a:off x="308796" y="2331"/>
        <a:ext cx="2173337" cy="1304002"/>
      </dsp:txXfrm>
    </dsp:sp>
    <dsp:sp modelId="{55B22DD4-687F-427A-9975-F64E6AE970D6}">
      <dsp:nvSpPr>
        <dsp:cNvPr id="0" name=""/>
        <dsp:cNvSpPr/>
      </dsp:nvSpPr>
      <dsp:spPr>
        <a:xfrm>
          <a:off x="269946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WHO</a:t>
          </a:r>
        </a:p>
      </dsp:txBody>
      <dsp:txXfrm>
        <a:off x="2699466" y="2331"/>
        <a:ext cx="2173337" cy="1304002"/>
      </dsp:txXfrm>
    </dsp:sp>
    <dsp:sp modelId="{18BA912D-2B0F-4FB2-985F-1FC70C64FC1D}">
      <dsp:nvSpPr>
        <dsp:cNvPr id="0" name=""/>
        <dsp:cNvSpPr/>
      </dsp:nvSpPr>
      <dsp:spPr>
        <a:xfrm>
          <a:off x="30879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WHAT</a:t>
          </a:r>
        </a:p>
      </dsp:txBody>
      <dsp:txXfrm>
        <a:off x="308796" y="1523667"/>
        <a:ext cx="2173337" cy="1304002"/>
      </dsp:txXfrm>
    </dsp:sp>
    <dsp:sp modelId="{11A2FE80-310E-447E-A08F-6BFFD39C327F}">
      <dsp:nvSpPr>
        <dsp:cNvPr id="0" name=""/>
        <dsp:cNvSpPr/>
      </dsp:nvSpPr>
      <dsp:spPr>
        <a:xfrm>
          <a:off x="269946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WHERE</a:t>
          </a:r>
        </a:p>
      </dsp:txBody>
      <dsp:txXfrm>
        <a:off x="2699466" y="1523667"/>
        <a:ext cx="2173337" cy="1304002"/>
      </dsp:txXfrm>
    </dsp:sp>
    <dsp:sp modelId="{27393496-5645-476D-8FE0-38602C99A103}">
      <dsp:nvSpPr>
        <dsp:cNvPr id="0" name=""/>
        <dsp:cNvSpPr/>
      </dsp:nvSpPr>
      <dsp:spPr>
        <a:xfrm>
          <a:off x="30879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WHEN</a:t>
          </a:r>
        </a:p>
      </dsp:txBody>
      <dsp:txXfrm>
        <a:off x="308796" y="3045003"/>
        <a:ext cx="2173337" cy="1304002"/>
      </dsp:txXfrm>
    </dsp:sp>
    <dsp:sp modelId="{DA7E82FA-E837-402C-B36A-635FF678737B}">
      <dsp:nvSpPr>
        <dsp:cNvPr id="0" name=""/>
        <dsp:cNvSpPr/>
      </dsp:nvSpPr>
      <dsp:spPr>
        <a:xfrm>
          <a:off x="269946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WHY</a:t>
          </a:r>
        </a:p>
      </dsp:txBody>
      <dsp:txXfrm>
        <a:off x="2699466" y="3045003"/>
        <a:ext cx="2173337" cy="1304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6BE34-A709-44B7-A13F-78CF8E2E006B}">
      <dsp:nvSpPr>
        <dsp:cNvPr id="0" name=""/>
        <dsp:cNvSpPr/>
      </dsp:nvSpPr>
      <dsp:spPr>
        <a:xfrm>
          <a:off x="30879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HOW</a:t>
          </a:r>
        </a:p>
      </dsp:txBody>
      <dsp:txXfrm>
        <a:off x="308796" y="2331"/>
        <a:ext cx="2173337" cy="1304002"/>
      </dsp:txXfrm>
    </dsp:sp>
    <dsp:sp modelId="{55B22DD4-687F-427A-9975-F64E6AE970D6}">
      <dsp:nvSpPr>
        <dsp:cNvPr id="0" name=""/>
        <dsp:cNvSpPr/>
      </dsp:nvSpPr>
      <dsp:spPr>
        <a:xfrm>
          <a:off x="269946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WHO</a:t>
          </a:r>
        </a:p>
      </dsp:txBody>
      <dsp:txXfrm>
        <a:off x="2699466" y="2331"/>
        <a:ext cx="2173337" cy="1304002"/>
      </dsp:txXfrm>
    </dsp:sp>
    <dsp:sp modelId="{18BA912D-2B0F-4FB2-985F-1FC70C64FC1D}">
      <dsp:nvSpPr>
        <dsp:cNvPr id="0" name=""/>
        <dsp:cNvSpPr/>
      </dsp:nvSpPr>
      <dsp:spPr>
        <a:xfrm>
          <a:off x="30879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WHAT</a:t>
          </a:r>
        </a:p>
      </dsp:txBody>
      <dsp:txXfrm>
        <a:off x="308796" y="1523667"/>
        <a:ext cx="2173337" cy="1304002"/>
      </dsp:txXfrm>
    </dsp:sp>
    <dsp:sp modelId="{11A2FE80-310E-447E-A08F-6BFFD39C327F}">
      <dsp:nvSpPr>
        <dsp:cNvPr id="0" name=""/>
        <dsp:cNvSpPr/>
      </dsp:nvSpPr>
      <dsp:spPr>
        <a:xfrm>
          <a:off x="269946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WHERE</a:t>
          </a:r>
        </a:p>
      </dsp:txBody>
      <dsp:txXfrm>
        <a:off x="2699466" y="1523667"/>
        <a:ext cx="2173337" cy="1304002"/>
      </dsp:txXfrm>
    </dsp:sp>
    <dsp:sp modelId="{27393496-5645-476D-8FE0-38602C99A103}">
      <dsp:nvSpPr>
        <dsp:cNvPr id="0" name=""/>
        <dsp:cNvSpPr/>
      </dsp:nvSpPr>
      <dsp:spPr>
        <a:xfrm>
          <a:off x="30879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WHEN</a:t>
          </a:r>
        </a:p>
      </dsp:txBody>
      <dsp:txXfrm>
        <a:off x="308796" y="3045003"/>
        <a:ext cx="2173337" cy="1304002"/>
      </dsp:txXfrm>
    </dsp:sp>
    <dsp:sp modelId="{DA7E82FA-E837-402C-B36A-635FF678737B}">
      <dsp:nvSpPr>
        <dsp:cNvPr id="0" name=""/>
        <dsp:cNvSpPr/>
      </dsp:nvSpPr>
      <dsp:spPr>
        <a:xfrm>
          <a:off x="269946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WHY</a:t>
          </a:r>
        </a:p>
      </dsp:txBody>
      <dsp:txXfrm>
        <a:off x="2699466" y="3045003"/>
        <a:ext cx="2173337" cy="13040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7F54853A-9199-4C20-9EBD-00EBF8B79597}" type="datetimeFigureOut">
              <a:rPr lang="en-GB" smtClean="0"/>
              <a:t>04/03/2026</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4B63DC44-435D-420C-8979-C27A16530997}" type="slidenum">
              <a:rPr lang="en-GB" smtClean="0"/>
              <a:t>‹#›</a:t>
            </a:fld>
            <a:endParaRPr lang="en-GB"/>
          </a:p>
        </p:txBody>
      </p:sp>
    </p:spTree>
    <p:extLst>
      <p:ext uri="{BB962C8B-B14F-4D97-AF65-F5344CB8AC3E}">
        <p14:creationId xmlns:p14="http://schemas.microsoft.com/office/powerpoint/2010/main" val="263765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1</a:t>
            </a:fld>
            <a:endParaRPr lang="en-GB"/>
          </a:p>
        </p:txBody>
      </p:sp>
    </p:spTree>
    <p:extLst>
      <p:ext uri="{BB962C8B-B14F-4D97-AF65-F5344CB8AC3E}">
        <p14:creationId xmlns:p14="http://schemas.microsoft.com/office/powerpoint/2010/main" val="342650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13</a:t>
            </a:fld>
            <a:endParaRPr lang="en-GB"/>
          </a:p>
        </p:txBody>
      </p:sp>
    </p:spTree>
    <p:extLst>
      <p:ext uri="{BB962C8B-B14F-4D97-AF65-F5344CB8AC3E}">
        <p14:creationId xmlns:p14="http://schemas.microsoft.com/office/powerpoint/2010/main" val="24776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2</a:t>
            </a:fld>
            <a:endParaRPr lang="en-GB"/>
          </a:p>
        </p:txBody>
      </p:sp>
    </p:spTree>
    <p:extLst>
      <p:ext uri="{BB962C8B-B14F-4D97-AF65-F5344CB8AC3E}">
        <p14:creationId xmlns:p14="http://schemas.microsoft.com/office/powerpoint/2010/main" val="89659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3</a:t>
            </a:fld>
            <a:endParaRPr lang="en-GB"/>
          </a:p>
        </p:txBody>
      </p:sp>
    </p:spTree>
    <p:extLst>
      <p:ext uri="{BB962C8B-B14F-4D97-AF65-F5344CB8AC3E}">
        <p14:creationId xmlns:p14="http://schemas.microsoft.com/office/powerpoint/2010/main" val="138559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B63DC44-435D-420C-8979-C27A165309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20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7</a:t>
            </a:fld>
            <a:endParaRPr lang="en-GB"/>
          </a:p>
        </p:txBody>
      </p:sp>
    </p:spTree>
    <p:extLst>
      <p:ext uri="{BB962C8B-B14F-4D97-AF65-F5344CB8AC3E}">
        <p14:creationId xmlns:p14="http://schemas.microsoft.com/office/powerpoint/2010/main" val="393335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9</a:t>
            </a:fld>
            <a:endParaRPr lang="en-GB"/>
          </a:p>
        </p:txBody>
      </p:sp>
    </p:spTree>
    <p:extLst>
      <p:ext uri="{BB962C8B-B14F-4D97-AF65-F5344CB8AC3E}">
        <p14:creationId xmlns:p14="http://schemas.microsoft.com/office/powerpoint/2010/main" val="249511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10</a:t>
            </a:fld>
            <a:endParaRPr lang="en-GB"/>
          </a:p>
        </p:txBody>
      </p:sp>
    </p:spTree>
    <p:extLst>
      <p:ext uri="{BB962C8B-B14F-4D97-AF65-F5344CB8AC3E}">
        <p14:creationId xmlns:p14="http://schemas.microsoft.com/office/powerpoint/2010/main" val="198250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11</a:t>
            </a:fld>
            <a:endParaRPr lang="en-GB"/>
          </a:p>
        </p:txBody>
      </p:sp>
    </p:spTree>
    <p:extLst>
      <p:ext uri="{BB962C8B-B14F-4D97-AF65-F5344CB8AC3E}">
        <p14:creationId xmlns:p14="http://schemas.microsoft.com/office/powerpoint/2010/main" val="26296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63DC44-435D-420C-8979-C27A16530997}" type="slidenum">
              <a:rPr lang="en-GB" smtClean="0"/>
              <a:t>12</a:t>
            </a:fld>
            <a:endParaRPr lang="en-GB"/>
          </a:p>
        </p:txBody>
      </p:sp>
    </p:spTree>
    <p:extLst>
      <p:ext uri="{BB962C8B-B14F-4D97-AF65-F5344CB8AC3E}">
        <p14:creationId xmlns:p14="http://schemas.microsoft.com/office/powerpoint/2010/main" val="4193396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276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92078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356808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138637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14443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47868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27602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6824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46365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663284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18425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1964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2072707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4104099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497436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370808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991016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1440403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a:t>Insert presentation</a:t>
            </a:r>
            <a:br>
              <a:rPr lang="en-US"/>
            </a:br>
            <a:r>
              <a:rPr lang="en-US"/>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1240432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141561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112134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44857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6883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742493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7637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4081304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567963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206892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614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115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093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264192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57586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2182874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4242260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a:t>How to insert your logo:</a:t>
            </a:r>
          </a:p>
          <a:p>
            <a:pPr algn="l"/>
            <a:endParaRPr lang="en-GB" sz="1200" b="1"/>
          </a:p>
          <a:p>
            <a:pPr algn="l"/>
            <a:r>
              <a:rPr lang="en-GB" sz="1200" b="1"/>
              <a:t>1.Click View in the</a:t>
            </a:r>
            <a:r>
              <a:rPr lang="en-GB" sz="1200" b="1" baseline="0"/>
              <a:t> tool bar</a:t>
            </a:r>
          </a:p>
          <a:p>
            <a:pPr algn="l"/>
            <a:r>
              <a:rPr lang="en-GB" sz="1200" b="1" baseline="0"/>
              <a:t> and </a:t>
            </a:r>
            <a:r>
              <a:rPr lang="en-GB" sz="1200" b="1"/>
              <a:t>Turn on guides.</a:t>
            </a:r>
          </a:p>
          <a:p>
            <a:pPr algn="l"/>
            <a:endParaRPr lang="en-GB" sz="1200" b="1"/>
          </a:p>
          <a:p>
            <a:pPr algn="l"/>
            <a:endParaRPr lang="en-GB" sz="1200" b="1"/>
          </a:p>
          <a:p>
            <a:pPr algn="l"/>
            <a:endParaRPr lang="en-GB" sz="1200" b="1"/>
          </a:p>
          <a:p>
            <a:pPr algn="l"/>
            <a:endParaRPr lang="en-GB" sz="1200" b="1"/>
          </a:p>
          <a:p>
            <a:pPr algn="l"/>
            <a:endParaRPr lang="en-GB" sz="1200" b="1"/>
          </a:p>
          <a:p>
            <a:pPr algn="l"/>
            <a:r>
              <a:rPr lang="en-GB" sz="1200" b="1"/>
              <a:t>2.DoubleClick</a:t>
            </a:r>
            <a:r>
              <a:rPr lang="en-GB" sz="1200" b="1" baseline="0"/>
              <a:t> insert school logo</a:t>
            </a:r>
          </a:p>
          <a:p>
            <a:pPr algn="l"/>
            <a:r>
              <a:rPr lang="en-GB" sz="1200" b="1" baseline="0"/>
              <a:t> and select your school logo.</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3. If your School logo does not fit within the box. </a:t>
            </a:r>
          </a:p>
          <a:p>
            <a:pPr algn="l"/>
            <a:r>
              <a:rPr lang="en-GB" sz="1200" b="1" baseline="0"/>
              <a:t>click the format tab (Drawing tool) </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4. Click the drop down arrow on crop and click Fit.</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6. The logo will now be scaled to the correct size.</a:t>
            </a:r>
          </a:p>
          <a:p>
            <a:pPr algn="l"/>
            <a:endParaRPr lang="en-GB" sz="1200" b="1" baseline="0"/>
          </a:p>
          <a:p>
            <a:pPr algn="l"/>
            <a:r>
              <a:rPr lang="en-GB" sz="1200" b="1" baseline="0"/>
              <a:t>7. If you wish to adjust the position use the guide lines as references.</a:t>
            </a:r>
          </a:p>
          <a:p>
            <a:pPr algn="l"/>
            <a:r>
              <a:rPr lang="en-GB" sz="1200" b="1" baseline="0"/>
              <a:t>8. If you wish to remove the guide lines - </a:t>
            </a:r>
            <a:r>
              <a:rPr lang="en-GB" sz="1200" b="1"/>
              <a:t>Click View in the</a:t>
            </a:r>
            <a:r>
              <a:rPr lang="en-GB" sz="1200" b="1" baseline="0"/>
              <a:t> tool bar and T</a:t>
            </a:r>
            <a:r>
              <a:rPr lang="en-GB" sz="1200" b="1"/>
              <a:t>urn off guides</a:t>
            </a:r>
          </a:p>
          <a:p>
            <a:pPr algn="l"/>
            <a:endParaRPr lang="en-GB" sz="1200" b="1" baseline="0"/>
          </a:p>
          <a:p>
            <a:pPr algn="l"/>
            <a:endParaRPr lang="en-GB" sz="1200" b="1" baseline="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258251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50D-F704-4863-89F3-669E09B7CEF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18475B-C5E1-4DB3-A96E-1A4BB913E9A7}"/>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TextBox 3">
            <a:extLst>
              <a:ext uri="{FF2B5EF4-FFF2-40B4-BE49-F238E27FC236}">
                <a16:creationId xmlns:a16="http://schemas.microsoft.com/office/drawing/2014/main" id="{28906941-EE36-4EF0-9F2F-1AB607681AC1}"/>
              </a:ext>
            </a:extLst>
          </p:cNvPr>
          <p:cNvSpPr txBox="1"/>
          <p:nvPr userDrawn="1"/>
        </p:nvSpPr>
        <p:spPr>
          <a:xfrm>
            <a:off x="444500" y="2017643"/>
            <a:ext cx="10597874" cy="4552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193164618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406945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50D-F704-4863-89F3-669E09B7CEF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18475B-C5E1-4DB3-A96E-1A4BB913E9A7}"/>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TextBox 3">
            <a:extLst>
              <a:ext uri="{FF2B5EF4-FFF2-40B4-BE49-F238E27FC236}">
                <a16:creationId xmlns:a16="http://schemas.microsoft.com/office/drawing/2014/main" id="{28906941-EE36-4EF0-9F2F-1AB607681AC1}"/>
              </a:ext>
            </a:extLst>
          </p:cNvPr>
          <p:cNvSpPr txBox="1"/>
          <p:nvPr userDrawn="1"/>
        </p:nvSpPr>
        <p:spPr>
          <a:xfrm>
            <a:off x="444500" y="2017643"/>
            <a:ext cx="10597874" cy="4552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198319523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80BC-73B6-4489-86EC-AE89701C6927}"/>
              </a:ext>
            </a:extLst>
          </p:cNvPr>
          <p:cNvSpPr>
            <a:spLocks noGrp="1"/>
          </p:cNvSpPr>
          <p:nvPr>
            <p:ph type="title"/>
          </p:nvPr>
        </p:nvSpPr>
        <p:spPr>
          <a:xfrm>
            <a:off x="444500" y="904875"/>
            <a:ext cx="10909300" cy="754063"/>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EF0C5EC-91FF-4EB9-BFB4-A8773542BD38}"/>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Shape 5">
            <a:extLst>
              <a:ext uri="{FF2B5EF4-FFF2-40B4-BE49-F238E27FC236}">
                <a16:creationId xmlns:a16="http://schemas.microsoft.com/office/drawing/2014/main" id="{0E3B5ED8-8060-4522-9717-A36C966543A1}"/>
              </a:ext>
            </a:extLst>
          </p:cNvPr>
          <p:cNvSpPr>
            <a:spLocks noGrp="1"/>
          </p:cNvSpPr>
          <p:nvPr>
            <p:ph idx="1"/>
          </p:nvPr>
        </p:nvSpPr>
        <p:spPr bwMode="auto">
          <a:xfrm>
            <a:off x="838200" y="1870075"/>
            <a:ext cx="10515600" cy="4351338"/>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a:sym typeface="Arial" charset="0"/>
              </a:rPr>
              <a:t>Body Level One</a:t>
            </a:r>
          </a:p>
          <a:p>
            <a:pPr lvl="1"/>
            <a:r>
              <a:rPr lang="en-US">
                <a:sym typeface="Arial" charset="0"/>
              </a:rPr>
              <a:t>Body Level Two</a:t>
            </a:r>
          </a:p>
          <a:p>
            <a:pPr lvl="2"/>
            <a:r>
              <a:rPr lang="en-US">
                <a:sym typeface="Arial" charset="0"/>
              </a:rPr>
              <a:t>Body Level Three</a:t>
            </a:r>
          </a:p>
          <a:p>
            <a:pPr lvl="3"/>
            <a:r>
              <a:rPr lang="en-US">
                <a:sym typeface="Arial" charset="0"/>
              </a:rPr>
              <a:t>Body Level Four</a:t>
            </a:r>
          </a:p>
          <a:p>
            <a:pPr lvl="4"/>
            <a:r>
              <a:rPr lang="en-US">
                <a:sym typeface="Arial" charset="0"/>
              </a:rPr>
              <a:t>Body Level Five</a:t>
            </a:r>
          </a:p>
        </p:txBody>
      </p:sp>
    </p:spTree>
    <p:extLst>
      <p:ext uri="{BB962C8B-B14F-4D97-AF65-F5344CB8AC3E}">
        <p14:creationId xmlns:p14="http://schemas.microsoft.com/office/powerpoint/2010/main" val="66812759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197" y="1348504"/>
            <a:ext cx="10477112" cy="1143000"/>
          </a:xfrm>
        </p:spPr>
        <p:txBody>
          <a:bodyPr anchor="t"/>
          <a:lstStyle>
            <a:lvl1pPr>
              <a:defRPr sz="3600" baseline="0"/>
            </a:lvl1pPr>
          </a:lstStyle>
          <a:p>
            <a:r>
              <a:rPr lang="en-US"/>
              <a:t>Sample slide title</a:t>
            </a:r>
          </a:p>
        </p:txBody>
      </p:sp>
      <p:sp>
        <p:nvSpPr>
          <p:cNvPr id="3" name="Content Placeholder 2"/>
          <p:cNvSpPr>
            <a:spLocks noGrp="1"/>
          </p:cNvSpPr>
          <p:nvPr>
            <p:ph idx="1" hasCustomPrompt="1"/>
          </p:nvPr>
        </p:nvSpPr>
        <p:spPr>
          <a:xfrm>
            <a:off x="815880" y="2595418"/>
            <a:ext cx="10489429" cy="3805382"/>
          </a:xfrm>
        </p:spPr>
        <p:txBody>
          <a:bodyPr/>
          <a:lstStyle>
            <a:lvl1pPr>
              <a:defRPr/>
            </a:lvl1pPr>
            <a:lvl5pPr>
              <a:defRPr/>
            </a:lvl5pPr>
            <a:lvl6pPr>
              <a:buClr>
                <a:srgbClr val="91278F"/>
              </a:buClr>
              <a:defRPr baseline="0"/>
            </a:lvl6pPr>
            <a:lvl7pPr>
              <a:buClr>
                <a:srgbClr val="41C4DC"/>
              </a:buClr>
              <a:defRPr baseline="0"/>
            </a:lvl7pPr>
            <a:lvl8pPr>
              <a:buClr>
                <a:srgbClr val="EC0B8D"/>
              </a:buClr>
              <a:defRPr baseline="0"/>
            </a:lvl8pPr>
            <a:lvl9pPr>
              <a:buClr>
                <a:srgbClr val="00A890"/>
              </a:buClr>
              <a:defRPr baseline="0"/>
            </a:lvl9pPr>
          </a:lstStyle>
          <a:p>
            <a:pPr lvl="0"/>
            <a:r>
              <a:rPr lang="en-US"/>
              <a:t>Sample body text</a:t>
            </a:r>
          </a:p>
        </p:txBody>
      </p:sp>
    </p:spTree>
    <p:extLst>
      <p:ext uri="{BB962C8B-B14F-4D97-AF65-F5344CB8AC3E}">
        <p14:creationId xmlns:p14="http://schemas.microsoft.com/office/powerpoint/2010/main" val="1646278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1511" y="2246287"/>
            <a:ext cx="10424773" cy="1488064"/>
          </a:xfrm>
        </p:spPr>
        <p:txBody>
          <a:bodyPr anchor="t"/>
          <a:lstStyle>
            <a:lvl1pPr algn="l" rtl="0" eaLnBrk="1" fontAlgn="base" hangingPunct="1">
              <a:lnSpc>
                <a:spcPct val="90000"/>
              </a:lnSpc>
              <a:spcBef>
                <a:spcPct val="0"/>
              </a:spcBef>
              <a:spcAft>
                <a:spcPct val="0"/>
              </a:spcAft>
              <a:defRPr lang="en-US" sz="4000" b="1" baseline="0" dirty="0">
                <a:solidFill>
                  <a:srgbClr val="0084A9"/>
                </a:solidFill>
                <a:latin typeface="+mj-lt"/>
                <a:ea typeface="+mj-ea"/>
                <a:cs typeface="+mj-cs"/>
              </a:defRPr>
            </a:lvl1pPr>
          </a:lstStyle>
          <a:p>
            <a:r>
              <a:rPr lang="en-US"/>
              <a:t>Sample section divider</a:t>
            </a:r>
          </a:p>
        </p:txBody>
      </p:sp>
    </p:spTree>
    <p:extLst>
      <p:ext uri="{BB962C8B-B14F-4D97-AF65-F5344CB8AC3E}">
        <p14:creationId xmlns:p14="http://schemas.microsoft.com/office/powerpoint/2010/main" val="2762522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nside 1">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08756" y="264792"/>
            <a:ext cx="5105400" cy="734483"/>
          </a:xfrm>
          <a:prstGeom prst="rect">
            <a:avLst/>
          </a:prstGeom>
        </p:spPr>
        <p:txBody>
          <a:bodyPr vert="horz"/>
          <a:lstStyle>
            <a:lvl1pPr marL="0" indent="0">
              <a:buNone/>
              <a:defRPr sz="3733">
                <a:solidFill>
                  <a:srgbClr val="FFFFFF"/>
                </a:solidFill>
                <a:latin typeface="Arial"/>
                <a:cs typeface="Arial"/>
              </a:defRPr>
            </a:lvl1pPr>
          </a:lstStyle>
          <a:p>
            <a:pPr lvl="0"/>
            <a:r>
              <a:rPr lang="en-GB"/>
              <a:t>Title</a:t>
            </a:r>
            <a:endParaRPr lang="en-US"/>
          </a:p>
        </p:txBody>
      </p:sp>
      <p:sp>
        <p:nvSpPr>
          <p:cNvPr id="4" name="Content Placeholder 10"/>
          <p:cNvSpPr>
            <a:spLocks noGrp="1"/>
          </p:cNvSpPr>
          <p:nvPr>
            <p:ph sz="quarter" idx="10" hasCustomPrompt="1"/>
          </p:nvPr>
        </p:nvSpPr>
        <p:spPr>
          <a:xfrm>
            <a:off x="508756" y="1509501"/>
            <a:ext cx="11202571" cy="451327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
                <a:srgbClr val="A626AA"/>
              </a:buClr>
              <a:buSzTx/>
              <a:buFont typeface="Arial"/>
              <a:buChar char="•"/>
              <a:tabLst/>
              <a:defRPr sz="1867" baseline="0">
                <a:latin typeface="Arial"/>
                <a:cs typeface="Arial"/>
              </a:defRPr>
            </a:lvl1pPr>
            <a:lvl2pPr>
              <a:defRPr sz="1867">
                <a:latin typeface="Arial"/>
                <a:cs typeface="Arial"/>
              </a:defRPr>
            </a:lvl2pPr>
            <a:lvl3pPr>
              <a:defRPr sz="1867">
                <a:latin typeface="Arial"/>
                <a:cs typeface="Arial"/>
              </a:defRPr>
            </a:lvl3pPr>
            <a:lvl4pPr>
              <a:defRPr sz="1867">
                <a:latin typeface="Arial"/>
                <a:cs typeface="Arial"/>
              </a:defRPr>
            </a:lvl4pPr>
            <a:lvl5pPr>
              <a:defRPr sz="1867">
                <a:latin typeface="Arial"/>
                <a:cs typeface="Arial"/>
              </a:defRPr>
            </a:lvl5pPr>
          </a:lstStyle>
          <a:p>
            <a:pPr lvl="0"/>
            <a:r>
              <a:rPr lang="en-GB"/>
              <a:t>  text</a:t>
            </a:r>
          </a:p>
          <a:p>
            <a:pPr lvl="0"/>
            <a:r>
              <a:rPr lang="en-GB"/>
              <a:t>  text</a:t>
            </a:r>
          </a:p>
          <a:p>
            <a:pPr lvl="0"/>
            <a:r>
              <a:rPr lang="en-GB"/>
              <a:t>  text</a:t>
            </a:r>
          </a:p>
        </p:txBody>
      </p:sp>
    </p:spTree>
    <p:extLst>
      <p:ext uri="{BB962C8B-B14F-4D97-AF65-F5344CB8AC3E}">
        <p14:creationId xmlns:p14="http://schemas.microsoft.com/office/powerpoint/2010/main" val="2841590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000" y="976055"/>
            <a:ext cx="10591800" cy="5200909"/>
          </a:xfrm>
        </p:spPr>
        <p:txBody>
          <a:bodyPr/>
          <a:lstStyle>
            <a:lvl1pPr>
              <a:defRPr>
                <a:solidFill>
                  <a:schemeClr val="bg2">
                    <a:lumMod val="25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4"/>
          <p:cNvSpPr txBox="1">
            <a:spLocks/>
          </p:cNvSpPr>
          <p:nvPr/>
        </p:nvSpPr>
        <p:spPr>
          <a:xfrm>
            <a:off x="10077095" y="6209050"/>
            <a:ext cx="5227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C0224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p>
        </p:txBody>
      </p:sp>
      <p:sp>
        <p:nvSpPr>
          <p:cNvPr id="17" name="Slide Number Placeholder 5"/>
          <p:cNvSpPr>
            <a:spLocks noGrp="1"/>
          </p:cNvSpPr>
          <p:nvPr>
            <p:ph type="sldNum" sz="quarter" idx="12"/>
          </p:nvPr>
        </p:nvSpPr>
        <p:spPr>
          <a:xfrm>
            <a:off x="7831465" y="6300389"/>
            <a:ext cx="2743200" cy="365125"/>
          </a:xfrm>
        </p:spPr>
        <p:txBody>
          <a:bodyPr/>
          <a:lstStyle>
            <a:lvl1pPr>
              <a:defRPr sz="1000">
                <a:solidFill>
                  <a:schemeClr val="bg2">
                    <a:lumMod val="50000"/>
                  </a:schemeClr>
                </a:solidFill>
              </a:defRPr>
            </a:lvl1pPr>
          </a:lstStyle>
          <a:p>
            <a:fld id="{9121FBF8-558B-458C-A707-84DE0F67C4BD}" type="slidenum">
              <a:rPr lang="en-GB" smtClean="0"/>
              <a:pPr/>
              <a:t>‹#›</a:t>
            </a:fld>
            <a:endParaRPr lang="en-GB"/>
          </a:p>
        </p:txBody>
      </p:sp>
      <p:sp>
        <p:nvSpPr>
          <p:cNvPr id="5" name="Title 4"/>
          <p:cNvSpPr>
            <a:spLocks noGrp="1"/>
          </p:cNvSpPr>
          <p:nvPr>
            <p:ph type="title"/>
          </p:nvPr>
        </p:nvSpPr>
        <p:spPr>
          <a:xfrm>
            <a:off x="838200" y="365127"/>
            <a:ext cx="10515600" cy="284446"/>
          </a:xfrm>
        </p:spPr>
        <p:txBody>
          <a:bodyPr>
            <a:noAutofit/>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8175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2384234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3/4/2026</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7813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0738-9A8D-C63B-3235-4FD6A46C65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B51D31-B51F-6E90-75D9-2171B395EC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DB2ED0-1FB1-7BB3-C5D0-D2FC345C4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9957B2-0B55-81C0-888D-155C46DA5534}"/>
              </a:ext>
            </a:extLst>
          </p:cNvPr>
          <p:cNvSpPr>
            <a:spLocks noGrp="1"/>
          </p:cNvSpPr>
          <p:nvPr>
            <p:ph type="dt" sz="half" idx="10"/>
          </p:nvPr>
        </p:nvSpPr>
        <p:spPr/>
        <p:txBody>
          <a:bodyPr/>
          <a:lstStyle/>
          <a:p>
            <a:fld id="{91EE3683-01D0-4C46-BD81-3F2714971C5D}" type="datetimeFigureOut">
              <a:rPr lang="en-GB" smtClean="0"/>
              <a:t>04/03/2026</a:t>
            </a:fld>
            <a:endParaRPr lang="en-GB"/>
          </a:p>
        </p:txBody>
      </p:sp>
      <p:sp>
        <p:nvSpPr>
          <p:cNvPr id="6" name="Footer Placeholder 5">
            <a:extLst>
              <a:ext uri="{FF2B5EF4-FFF2-40B4-BE49-F238E27FC236}">
                <a16:creationId xmlns:a16="http://schemas.microsoft.com/office/drawing/2014/main" id="{FB9321F2-9B60-0D97-0E81-0D285138FE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20966-3289-9C58-68B8-F6EB331ADEEA}"/>
              </a:ext>
            </a:extLst>
          </p:cNvPr>
          <p:cNvSpPr>
            <a:spLocks noGrp="1"/>
          </p:cNvSpPr>
          <p:nvPr>
            <p:ph type="sldNum" sz="quarter" idx="12"/>
          </p:nvPr>
        </p:nvSpPr>
        <p:spPr/>
        <p:txBody>
          <a:bodyPr/>
          <a:lstStyle/>
          <a:p>
            <a:fld id="{4B4F9328-62A4-4D9F-8ABF-96F82C5D93AA}" type="slidenum">
              <a:rPr lang="en-GB" smtClean="0"/>
              <a:t>‹#›</a:t>
            </a:fld>
            <a:endParaRPr lang="en-GB"/>
          </a:p>
        </p:txBody>
      </p:sp>
    </p:spTree>
    <p:extLst>
      <p:ext uri="{BB962C8B-B14F-4D97-AF65-F5344CB8AC3E}">
        <p14:creationId xmlns:p14="http://schemas.microsoft.com/office/powerpoint/2010/main" val="2183426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8156-577D-4F2B-8294-3522CFEFE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BBA56B-1E21-460F-8CEA-06E41EA3E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9675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33526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34122667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29255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409138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847779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5693292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79322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21232404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464365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708282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17560498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3049410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3778872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7725404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9105022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529044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350078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34490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388707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738161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631030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4090620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18102955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5340913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28521003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2737193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Tree>
    <p:extLst>
      <p:ext uri="{BB962C8B-B14F-4D97-AF65-F5344CB8AC3E}">
        <p14:creationId xmlns:p14="http://schemas.microsoft.com/office/powerpoint/2010/main" val="40269044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a:t>Insert presentation</a:t>
            </a:r>
            <a:br>
              <a:rPr lang="en-US"/>
            </a:br>
            <a:r>
              <a:rPr lang="en-US"/>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42732905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370444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531166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a:t>Breaker</a:t>
            </a:r>
            <a:br>
              <a:rPr lang="en-US"/>
            </a:br>
            <a:r>
              <a:rPr lang="en-US"/>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9228838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a:t>Breaker</a:t>
            </a:r>
            <a:br>
              <a:rPr lang="en-US"/>
            </a:br>
            <a:r>
              <a:rPr lang="en-US"/>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595912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563410"/>
          </a:xfrm>
        </p:spPr>
        <p:txBody>
          <a:bodyPr anchor="b">
            <a:normAutofit/>
          </a:bodyPr>
          <a:lstStyle>
            <a:lvl1pPr algn="l">
              <a:defRPr sz="4400">
                <a:solidFill>
                  <a:schemeClr val="accent1"/>
                </a:solidFill>
              </a:defRPr>
            </a:lvl1pPr>
          </a:lstStyle>
          <a:p>
            <a:r>
              <a:rPr lang="en-US"/>
              <a:t>Insert heading 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5" y="1240077"/>
            <a:ext cx="10259082" cy="4458030"/>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4833661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6112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463763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5907492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16265132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68180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174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88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a:t>Insert</a:t>
            </a:r>
            <a:br>
              <a:rPr lang="en-US"/>
            </a:br>
            <a:r>
              <a:rPr lang="en-US"/>
              <a:t>presentation</a:t>
            </a:r>
            <a:br>
              <a:rPr lang="en-US"/>
            </a:br>
            <a:r>
              <a:rPr lang="en-US"/>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3461834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35316726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15099922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p:nvPr>
        </p:nvSpPr>
        <p:spPr>
          <a:xfrm>
            <a:off x="6121650" y="3682554"/>
            <a:ext cx="5598364" cy="2108646"/>
          </a:xfrm>
        </p:spPr>
        <p:txBody>
          <a:bodyPr>
            <a:normAutofit/>
          </a:bodyPr>
          <a:lstStyle>
            <a:lvl1pPr marL="0" indent="0" algn="l">
              <a:buNone/>
              <a:defRPr sz="48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18591603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a:t>How to insert your logo:</a:t>
            </a:r>
          </a:p>
          <a:p>
            <a:pPr algn="l"/>
            <a:endParaRPr lang="en-GB" sz="1200" b="1"/>
          </a:p>
          <a:p>
            <a:pPr algn="l"/>
            <a:r>
              <a:rPr lang="en-GB" sz="1200" b="1"/>
              <a:t>1.Click View in the</a:t>
            </a:r>
            <a:r>
              <a:rPr lang="en-GB" sz="1200" b="1" baseline="0"/>
              <a:t> tool bar</a:t>
            </a:r>
          </a:p>
          <a:p>
            <a:pPr algn="l"/>
            <a:r>
              <a:rPr lang="en-GB" sz="1200" b="1" baseline="0"/>
              <a:t> and </a:t>
            </a:r>
            <a:r>
              <a:rPr lang="en-GB" sz="1200" b="1"/>
              <a:t>Turn on guides.</a:t>
            </a:r>
          </a:p>
          <a:p>
            <a:pPr algn="l"/>
            <a:endParaRPr lang="en-GB" sz="1200" b="1"/>
          </a:p>
          <a:p>
            <a:pPr algn="l"/>
            <a:endParaRPr lang="en-GB" sz="1200" b="1"/>
          </a:p>
          <a:p>
            <a:pPr algn="l"/>
            <a:endParaRPr lang="en-GB" sz="1200" b="1"/>
          </a:p>
          <a:p>
            <a:pPr algn="l"/>
            <a:endParaRPr lang="en-GB" sz="1200" b="1"/>
          </a:p>
          <a:p>
            <a:pPr algn="l"/>
            <a:endParaRPr lang="en-GB" sz="1200" b="1"/>
          </a:p>
          <a:p>
            <a:pPr algn="l"/>
            <a:r>
              <a:rPr lang="en-GB" sz="1200" b="1"/>
              <a:t>2.DoubleClick</a:t>
            </a:r>
            <a:r>
              <a:rPr lang="en-GB" sz="1200" b="1" baseline="0"/>
              <a:t> insert school logo</a:t>
            </a:r>
          </a:p>
          <a:p>
            <a:pPr algn="l"/>
            <a:r>
              <a:rPr lang="en-GB" sz="1200" b="1" baseline="0"/>
              <a:t> and select your school logo.</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3. If your School logo does not fit within the box. </a:t>
            </a:r>
          </a:p>
          <a:p>
            <a:pPr algn="l"/>
            <a:r>
              <a:rPr lang="en-GB" sz="1200" b="1" baseline="0"/>
              <a:t>click the format tab (Drawing tool) </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4. Click the drop down arrow on crop and click Fit.</a:t>
            </a:r>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endParaRPr lang="en-GB" sz="1200" b="1" baseline="0"/>
          </a:p>
          <a:p>
            <a:pPr algn="l"/>
            <a:r>
              <a:rPr lang="en-GB" sz="1200" b="1" baseline="0"/>
              <a:t>6. The logo will now be scaled to the correct size.</a:t>
            </a:r>
          </a:p>
          <a:p>
            <a:pPr algn="l"/>
            <a:endParaRPr lang="en-GB" sz="1200" b="1" baseline="0"/>
          </a:p>
          <a:p>
            <a:pPr algn="l"/>
            <a:r>
              <a:rPr lang="en-GB" sz="1200" b="1" baseline="0"/>
              <a:t>7. If you wish to adjust the position use the guide lines as references.</a:t>
            </a:r>
          </a:p>
          <a:p>
            <a:pPr algn="l"/>
            <a:r>
              <a:rPr lang="en-GB" sz="1200" b="1" baseline="0"/>
              <a:t>8. If you wish to remove the guide lines - </a:t>
            </a:r>
            <a:r>
              <a:rPr lang="en-GB" sz="1200" b="1"/>
              <a:t>Click View in the</a:t>
            </a:r>
            <a:r>
              <a:rPr lang="en-GB" sz="1200" b="1" baseline="0"/>
              <a:t> tool bar and T</a:t>
            </a:r>
            <a:r>
              <a:rPr lang="en-GB" sz="1200" b="1"/>
              <a:t>urn off guides</a:t>
            </a:r>
          </a:p>
          <a:p>
            <a:pPr algn="l"/>
            <a:endParaRPr lang="en-GB" sz="1200" b="1" baseline="0"/>
          </a:p>
          <a:p>
            <a:pPr algn="l"/>
            <a:endParaRPr lang="en-GB" sz="1200" b="1" baseline="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a:t>Insert school logo</a:t>
            </a:r>
          </a:p>
        </p:txBody>
      </p:sp>
    </p:spTree>
    <p:extLst>
      <p:ext uri="{BB962C8B-B14F-4D97-AF65-F5344CB8AC3E}">
        <p14:creationId xmlns:p14="http://schemas.microsoft.com/office/powerpoint/2010/main" val="2691539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7BB1-A9C2-4BC5-9D20-09587139B535}"/>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0CC73F38-3786-461A-8FD7-17DF2D94CA58}"/>
              </a:ext>
            </a:extLst>
          </p:cNvPr>
          <p:cNvSpPr>
            <a:spLocks noGrp="1"/>
          </p:cNvSpPr>
          <p:nvPr>
            <p:ph type="sldNum" sz="quarter" idx="10"/>
          </p:nvPr>
        </p:nvSpPr>
        <p:spPr/>
        <p:txBody>
          <a:bodyPr/>
          <a:lstStyle/>
          <a:p>
            <a:fld id="{421CEE38-7211-2049-B4A2-B7F934BB8D5C}" type="slidenum">
              <a:rPr lang="en-US" smtClean="0"/>
              <a:pPr/>
              <a:t>‹#›</a:t>
            </a:fld>
            <a:endParaRPr lang="en-US"/>
          </a:p>
        </p:txBody>
      </p:sp>
    </p:spTree>
    <p:extLst>
      <p:ext uri="{BB962C8B-B14F-4D97-AF65-F5344CB8AC3E}">
        <p14:creationId xmlns:p14="http://schemas.microsoft.com/office/powerpoint/2010/main" val="307445509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50D-F704-4863-89F3-669E09B7CEF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18475B-C5E1-4DB3-A96E-1A4BB913E9A7}"/>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TextBox 3">
            <a:extLst>
              <a:ext uri="{FF2B5EF4-FFF2-40B4-BE49-F238E27FC236}">
                <a16:creationId xmlns:a16="http://schemas.microsoft.com/office/drawing/2014/main" id="{28906941-EE36-4EF0-9F2F-1AB607681AC1}"/>
              </a:ext>
            </a:extLst>
          </p:cNvPr>
          <p:cNvSpPr txBox="1"/>
          <p:nvPr userDrawn="1"/>
        </p:nvSpPr>
        <p:spPr>
          <a:xfrm>
            <a:off x="444500" y="2017643"/>
            <a:ext cx="10597874" cy="4552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418193501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50D-F704-4863-89F3-669E09B7CEF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18475B-C5E1-4DB3-A96E-1A4BB913E9A7}"/>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TextBox 3">
            <a:extLst>
              <a:ext uri="{FF2B5EF4-FFF2-40B4-BE49-F238E27FC236}">
                <a16:creationId xmlns:a16="http://schemas.microsoft.com/office/drawing/2014/main" id="{28906941-EE36-4EF0-9F2F-1AB607681AC1}"/>
              </a:ext>
            </a:extLst>
          </p:cNvPr>
          <p:cNvSpPr txBox="1"/>
          <p:nvPr userDrawn="1"/>
        </p:nvSpPr>
        <p:spPr>
          <a:xfrm>
            <a:off x="444500" y="2017643"/>
            <a:ext cx="10597874" cy="4552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GB" sz="4400" b="1" i="0" u="none" strike="noStrike" cap="none" spc="0" normalizeH="0" baseline="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215369300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80BC-73B6-4489-86EC-AE89701C6927}"/>
              </a:ext>
            </a:extLst>
          </p:cNvPr>
          <p:cNvSpPr>
            <a:spLocks noGrp="1"/>
          </p:cNvSpPr>
          <p:nvPr>
            <p:ph type="title"/>
          </p:nvPr>
        </p:nvSpPr>
        <p:spPr>
          <a:xfrm>
            <a:off x="444500" y="904875"/>
            <a:ext cx="10909300" cy="754063"/>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EF0C5EC-91FF-4EB9-BFB4-A8773542BD38}"/>
              </a:ext>
            </a:extLst>
          </p:cNvPr>
          <p:cNvSpPr>
            <a:spLocks noGrp="1"/>
          </p:cNvSpPr>
          <p:nvPr>
            <p:ph type="sldNum" sz="quarter" idx="10"/>
          </p:nvPr>
        </p:nvSpPr>
        <p:spPr/>
        <p:txBody>
          <a:bodyPr/>
          <a:lstStyle/>
          <a:p>
            <a:fld id="{421CEE38-7211-2049-B4A2-B7F934BB8D5C}" type="slidenum">
              <a:rPr lang="en-US" smtClean="0"/>
              <a:pPr/>
              <a:t>‹#›</a:t>
            </a:fld>
            <a:endParaRPr lang="en-US"/>
          </a:p>
        </p:txBody>
      </p:sp>
      <p:sp>
        <p:nvSpPr>
          <p:cNvPr id="4" name="Shape 5">
            <a:extLst>
              <a:ext uri="{FF2B5EF4-FFF2-40B4-BE49-F238E27FC236}">
                <a16:creationId xmlns:a16="http://schemas.microsoft.com/office/drawing/2014/main" id="{0E3B5ED8-8060-4522-9717-A36C966543A1}"/>
              </a:ext>
            </a:extLst>
          </p:cNvPr>
          <p:cNvSpPr>
            <a:spLocks noGrp="1"/>
          </p:cNvSpPr>
          <p:nvPr>
            <p:ph idx="1"/>
          </p:nvPr>
        </p:nvSpPr>
        <p:spPr bwMode="auto">
          <a:xfrm>
            <a:off x="838200" y="1870075"/>
            <a:ext cx="10515600" cy="4351338"/>
          </a:xfrm>
          <a:prstGeom prst="rect">
            <a:avLst/>
          </a:prstGeom>
          <a:noFill/>
          <a:ln>
            <a:noFill/>
          </a:ln>
          <a:extLs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a:sym typeface="Arial" charset="0"/>
              </a:rPr>
              <a:t>Body Level One</a:t>
            </a:r>
          </a:p>
          <a:p>
            <a:pPr lvl="1"/>
            <a:r>
              <a:rPr lang="en-US">
                <a:sym typeface="Arial" charset="0"/>
              </a:rPr>
              <a:t>Body Level Two</a:t>
            </a:r>
          </a:p>
          <a:p>
            <a:pPr lvl="2"/>
            <a:r>
              <a:rPr lang="en-US">
                <a:sym typeface="Arial" charset="0"/>
              </a:rPr>
              <a:t>Body Level Three</a:t>
            </a:r>
          </a:p>
          <a:p>
            <a:pPr lvl="3"/>
            <a:r>
              <a:rPr lang="en-US">
                <a:sym typeface="Arial" charset="0"/>
              </a:rPr>
              <a:t>Body Level Four</a:t>
            </a:r>
          </a:p>
          <a:p>
            <a:pPr lvl="4"/>
            <a:r>
              <a:rPr lang="en-US">
                <a:sym typeface="Arial" charset="0"/>
              </a:rPr>
              <a:t>Body Level Five</a:t>
            </a:r>
          </a:p>
        </p:txBody>
      </p:sp>
    </p:spTree>
    <p:extLst>
      <p:ext uri="{BB962C8B-B14F-4D97-AF65-F5344CB8AC3E}">
        <p14:creationId xmlns:p14="http://schemas.microsoft.com/office/powerpoint/2010/main" val="2299407187"/>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1511" y="2246287"/>
            <a:ext cx="10424773" cy="1488064"/>
          </a:xfrm>
        </p:spPr>
        <p:txBody>
          <a:bodyPr anchor="t"/>
          <a:lstStyle>
            <a:lvl1pPr algn="l" rtl="0" eaLnBrk="1" fontAlgn="base" hangingPunct="1">
              <a:lnSpc>
                <a:spcPct val="90000"/>
              </a:lnSpc>
              <a:spcBef>
                <a:spcPct val="0"/>
              </a:spcBef>
              <a:spcAft>
                <a:spcPct val="0"/>
              </a:spcAft>
              <a:defRPr lang="en-US" sz="4000" b="1" baseline="0" dirty="0">
                <a:solidFill>
                  <a:srgbClr val="0084A9"/>
                </a:solidFill>
                <a:latin typeface="+mj-lt"/>
                <a:ea typeface="+mj-ea"/>
                <a:cs typeface="+mj-cs"/>
              </a:defRPr>
            </a:lvl1pPr>
          </a:lstStyle>
          <a:p>
            <a:r>
              <a:rPr lang="en-US"/>
              <a:t>Sample section divider</a:t>
            </a:r>
          </a:p>
        </p:txBody>
      </p:sp>
    </p:spTree>
    <p:extLst>
      <p:ext uri="{BB962C8B-B14F-4D97-AF65-F5344CB8AC3E}">
        <p14:creationId xmlns:p14="http://schemas.microsoft.com/office/powerpoint/2010/main" val="39829200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Inside 1">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08756" y="264792"/>
            <a:ext cx="5105400" cy="734483"/>
          </a:xfrm>
          <a:prstGeom prst="rect">
            <a:avLst/>
          </a:prstGeom>
        </p:spPr>
        <p:txBody>
          <a:bodyPr vert="horz"/>
          <a:lstStyle>
            <a:lvl1pPr marL="0" indent="0">
              <a:buNone/>
              <a:defRPr sz="3733">
                <a:solidFill>
                  <a:srgbClr val="FFFFFF"/>
                </a:solidFill>
                <a:latin typeface="Arial"/>
                <a:cs typeface="Arial"/>
              </a:defRPr>
            </a:lvl1pPr>
          </a:lstStyle>
          <a:p>
            <a:pPr lvl="0"/>
            <a:r>
              <a:rPr lang="en-GB"/>
              <a:t>Title</a:t>
            </a:r>
            <a:endParaRPr lang="en-US"/>
          </a:p>
        </p:txBody>
      </p:sp>
      <p:sp>
        <p:nvSpPr>
          <p:cNvPr id="4" name="Content Placeholder 10"/>
          <p:cNvSpPr>
            <a:spLocks noGrp="1"/>
          </p:cNvSpPr>
          <p:nvPr>
            <p:ph sz="quarter" idx="10" hasCustomPrompt="1"/>
          </p:nvPr>
        </p:nvSpPr>
        <p:spPr>
          <a:xfrm>
            <a:off x="508756" y="1509501"/>
            <a:ext cx="11202571" cy="451327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
                <a:srgbClr val="A626AA"/>
              </a:buClr>
              <a:buSzTx/>
              <a:buFont typeface="Arial"/>
              <a:buChar char="•"/>
              <a:tabLst/>
              <a:defRPr sz="1867" baseline="0">
                <a:latin typeface="Arial"/>
                <a:cs typeface="Arial"/>
              </a:defRPr>
            </a:lvl1pPr>
            <a:lvl2pPr>
              <a:defRPr sz="1867">
                <a:latin typeface="Arial"/>
                <a:cs typeface="Arial"/>
              </a:defRPr>
            </a:lvl2pPr>
            <a:lvl3pPr>
              <a:defRPr sz="1867">
                <a:latin typeface="Arial"/>
                <a:cs typeface="Arial"/>
              </a:defRPr>
            </a:lvl3pPr>
            <a:lvl4pPr>
              <a:defRPr sz="1867">
                <a:latin typeface="Arial"/>
                <a:cs typeface="Arial"/>
              </a:defRPr>
            </a:lvl4pPr>
            <a:lvl5pPr>
              <a:defRPr sz="1867">
                <a:latin typeface="Arial"/>
                <a:cs typeface="Arial"/>
              </a:defRPr>
            </a:lvl5pPr>
          </a:lstStyle>
          <a:p>
            <a:pPr lvl="0"/>
            <a:r>
              <a:rPr lang="en-GB"/>
              <a:t>  text</a:t>
            </a:r>
          </a:p>
          <a:p>
            <a:pPr lvl="0"/>
            <a:r>
              <a:rPr lang="en-GB"/>
              <a:t>  text</a:t>
            </a:r>
          </a:p>
          <a:p>
            <a:pPr lvl="0"/>
            <a:r>
              <a:rPr lang="en-GB"/>
              <a:t>  text</a:t>
            </a:r>
          </a:p>
        </p:txBody>
      </p:sp>
    </p:spTree>
    <p:extLst>
      <p:ext uri="{BB962C8B-B14F-4D97-AF65-F5344CB8AC3E}">
        <p14:creationId xmlns:p14="http://schemas.microsoft.com/office/powerpoint/2010/main" val="11387318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370200"/>
      </p:ext>
    </p:extLst>
  </p:cSld>
  <p:clrMap bg1="lt1" tx1="dk1" bg2="lt2" tx2="dk2" accent1="accent1" accent2="accent2" accent3="accent3" accent4="accent4" accent5="accent5" accent6="accent6" hlink="hlink" folHlink="folHlink"/>
  <p:sldLayoutIdLst>
    <p:sldLayoutId id="2147483663" r:id="rId1"/>
    <p:sldLayoutId id="2147483679" r:id="rId2"/>
    <p:sldLayoutId id="2147483683" r:id="rId3"/>
    <p:sldLayoutId id="2147483684" r:id="rId4"/>
    <p:sldLayoutId id="2147483685" r:id="rId5"/>
    <p:sldLayoutId id="2147483686" r:id="rId6"/>
    <p:sldLayoutId id="2147483687" r:id="rId7"/>
    <p:sldLayoutId id="2147483688"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701" r:id="rId17"/>
    <p:sldLayoutId id="2147483702" r:id="rId18"/>
    <p:sldLayoutId id="2147483703" r:id="rId19"/>
    <p:sldLayoutId id="2147483704" r:id="rId20"/>
    <p:sldLayoutId id="2147483705" r:id="rId21"/>
    <p:sldLayoutId id="2147483706" r:id="rId22"/>
    <p:sldLayoutId id="2147483711" r:id="rId23"/>
    <p:sldLayoutId id="2147483712" r:id="rId24"/>
    <p:sldLayoutId id="2147483714"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 id="2147483673" r:id="rId35"/>
    <p:sldLayoutId id="2147483674" r:id="rId36"/>
    <p:sldLayoutId id="2147483675" r:id="rId37"/>
    <p:sldLayoutId id="2147483676" r:id="rId38"/>
    <p:sldLayoutId id="2147483677" r:id="rId39"/>
    <p:sldLayoutId id="2147483678" r:id="rId40"/>
    <p:sldLayoutId id="2147483682" r:id="rId41"/>
    <p:sldLayoutId id="2147483719" r:id="rId42"/>
    <p:sldLayoutId id="2147483720" r:id="rId43"/>
    <p:sldLayoutId id="2147483723" r:id="rId44"/>
    <p:sldLayoutId id="2147483724" r:id="rId45"/>
    <p:sldLayoutId id="2147483725" r:id="rId46"/>
    <p:sldLayoutId id="2147483726" r:id="rId47"/>
    <p:sldLayoutId id="2147483727" r:id="rId48"/>
    <p:sldLayoutId id="2147483728" r:id="rId49"/>
    <p:sldLayoutId id="2147483729" r:id="rId50"/>
    <p:sldLayoutId id="2147483778" r:id="rId5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7378" userDrawn="1">
          <p15:clr>
            <a:srgbClr val="F26B43"/>
          </p15:clr>
        </p15:guide>
        <p15:guide id="4" pos="302" userDrawn="1">
          <p15:clr>
            <a:srgbClr val="F26B43"/>
          </p15:clr>
        </p15:guide>
        <p15:guide id="5" orient="horz" pos="4020" userDrawn="1">
          <p15:clr>
            <a:srgbClr val="F26B43"/>
          </p15:clr>
        </p15:guide>
        <p15:guide id="6" orient="horz" pos="300" userDrawn="1">
          <p15:clr>
            <a:srgbClr val="F26B43"/>
          </p15:clr>
        </p15:guide>
        <p15:guide id="8" orient="horz" pos="2795">
          <p15:clr>
            <a:srgbClr val="F26B43"/>
          </p15:clr>
        </p15:guide>
        <p15:guide id="9" orient="horz" pos="15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147090"/>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366782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6.xml"/><Relationship Id="rId4" Type="http://schemas.openxmlformats.org/officeDocument/2006/relationships/image" Target="../media/image2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hyperlink" Target="https://youtu.be/bUOUp0HsZC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647FB3-F4EF-D650-4E97-FD2CF8AD4079}"/>
              </a:ext>
            </a:extLst>
          </p:cNvPr>
          <p:cNvSpPr>
            <a:spLocks noGrp="1"/>
          </p:cNvSpPr>
          <p:nvPr>
            <p:ph type="ctrTitle"/>
          </p:nvPr>
        </p:nvSpPr>
        <p:spPr>
          <a:xfrm>
            <a:off x="4735772" y="150125"/>
            <a:ext cx="6250675" cy="6182436"/>
          </a:xfrm>
        </p:spPr>
        <p:txBody>
          <a:bodyPr>
            <a:normAutofit fontScale="90000"/>
          </a:bodyPr>
          <a:lstStyle/>
          <a:p>
            <a:pPr marL="0" marR="0">
              <a:lnSpc>
                <a:spcPct val="100000"/>
              </a:lnSpc>
              <a:spcBef>
                <a:spcPts val="0"/>
              </a:spcBef>
              <a:spcAft>
                <a:spcPts val="0"/>
              </a:spcAft>
            </a:pPr>
            <a:r>
              <a:rPr lang="en-GB" sz="4400" spc="-150" dirty="0">
                <a:solidFill>
                  <a:srgbClr val="FFFFFF"/>
                </a:solidFill>
                <a:latin typeface="Calibri" panose="020F0502020204030204" pitchFamily="34" charset="0"/>
                <a:cs typeface="Calibri" panose="020F0502020204030204" pitchFamily="34" charset="0"/>
              </a:rPr>
              <a:t>Practice Educator Conference</a:t>
            </a:r>
            <a:br>
              <a:rPr lang="en-GB" sz="4400" spc="-150" dirty="0">
                <a:solidFill>
                  <a:srgbClr val="FFFFFF"/>
                </a:solidFill>
                <a:latin typeface="Calibri" panose="020F0502020204030204" pitchFamily="34" charset="0"/>
                <a:cs typeface="Calibri" panose="020F0502020204030204" pitchFamily="34" charset="0"/>
              </a:rPr>
            </a:br>
            <a:r>
              <a:rPr lang="en-GB" sz="4400" spc="-150" dirty="0">
                <a:solidFill>
                  <a:srgbClr val="FFFFFF"/>
                </a:solidFill>
                <a:latin typeface="Calibri" panose="020F0502020204030204" pitchFamily="34" charset="0"/>
                <a:cs typeface="Calibri" panose="020F0502020204030204" pitchFamily="34" charset="0"/>
              </a:rPr>
              <a:t>4</a:t>
            </a:r>
            <a:r>
              <a:rPr lang="en-GB" sz="4400" baseline="30000" dirty="0">
                <a:solidFill>
                  <a:srgbClr val="FFFFFF"/>
                </a:solidFill>
                <a:latin typeface="Calibri" panose="020F0502020204030204" pitchFamily="34" charset="0"/>
                <a:cs typeface="Calibri" panose="020F0502020204030204" pitchFamily="34" charset="0"/>
              </a:rPr>
              <a:t>th</a:t>
            </a:r>
            <a:r>
              <a:rPr lang="en-GB" sz="4400" dirty="0">
                <a:solidFill>
                  <a:srgbClr val="FFFFFF"/>
                </a:solidFill>
                <a:latin typeface="Calibri" panose="020F0502020204030204" pitchFamily="34" charset="0"/>
                <a:cs typeface="Calibri" panose="020F0502020204030204" pitchFamily="34" charset="0"/>
              </a:rPr>
              <a:t> March 2026</a:t>
            </a:r>
            <a:br>
              <a:rPr lang="en-GB" sz="4400" dirty="0">
                <a:solidFill>
                  <a:srgbClr val="FFFFFF"/>
                </a:solidFill>
                <a:latin typeface="Calibri" panose="020F0502020204030204" pitchFamily="34" charset="0"/>
                <a:cs typeface="Calibri" panose="020F0502020204030204" pitchFamily="34" charset="0"/>
              </a:rPr>
            </a:br>
            <a:br>
              <a:rPr lang="en-GB" sz="4400" spc="-150" dirty="0">
                <a:solidFill>
                  <a:srgbClr val="FFFFFF"/>
                </a:solidFill>
                <a:latin typeface="Calibri" panose="020F0502020204030204" pitchFamily="34" charset="0"/>
                <a:cs typeface="Calibri" panose="020F0502020204030204" pitchFamily="34" charset="0"/>
              </a:rPr>
            </a:br>
            <a:r>
              <a:rPr lang="en-GB" dirty="0"/>
              <a:t>Developing Skills in Nurse Leadership – the challenge of authentic assessment</a:t>
            </a:r>
            <a:br>
              <a:rPr lang="en-GB" sz="4400" spc="-150" dirty="0">
                <a:solidFill>
                  <a:srgbClr val="FFFFFF"/>
                </a:solidFill>
                <a:latin typeface="Calibri" panose="020F0502020204030204" pitchFamily="34" charset="0"/>
                <a:cs typeface="Calibri" panose="020F0502020204030204" pitchFamily="34" charset="0"/>
              </a:rPr>
            </a:br>
            <a:br>
              <a:rPr lang="en-GB" sz="4400" spc="-150" dirty="0">
                <a:solidFill>
                  <a:srgbClr val="FFFFFF"/>
                </a:solidFill>
                <a:latin typeface="Calibri" panose="020F0502020204030204" pitchFamily="34" charset="0"/>
                <a:cs typeface="Calibri" panose="020F0502020204030204" pitchFamily="34" charset="0"/>
              </a:rPr>
            </a:br>
            <a:r>
              <a:rPr lang="en-GB" sz="3600" spc="-150" dirty="0">
                <a:solidFill>
                  <a:srgbClr val="FFFFFF"/>
                </a:solidFill>
                <a:latin typeface="Calibri" panose="020F0502020204030204" pitchFamily="34" charset="0"/>
                <a:cs typeface="Calibri" panose="020F0502020204030204" pitchFamily="34" charset="0"/>
              </a:rPr>
              <a:t>Senior Lecturers </a:t>
            </a:r>
            <a:r>
              <a:rPr lang="en-GB" sz="3600" b="0" spc="-150" dirty="0">
                <a:solidFill>
                  <a:srgbClr val="FFFFFF"/>
                </a:solidFill>
                <a:latin typeface="Calibri" panose="020F0502020204030204" pitchFamily="34" charset="0"/>
                <a:cs typeface="Calibri" panose="020F0502020204030204" pitchFamily="34" charset="0"/>
              </a:rPr>
              <a:t>Gill Kelly &amp; Louise Parker</a:t>
            </a:r>
            <a:endParaRPr lang="en-US" sz="3600" b="0" dirty="0"/>
          </a:p>
        </p:txBody>
      </p:sp>
      <p:pic>
        <p:nvPicPr>
          <p:cNvPr id="1026" name="Picture 2" descr="Compassionate Leadership is about Balance">
            <a:extLst>
              <a:ext uri="{FF2B5EF4-FFF2-40B4-BE49-F238E27FC236}">
                <a16:creationId xmlns:a16="http://schemas.microsoft.com/office/drawing/2014/main" id="{2981B5BD-C829-E2F5-3398-DD2DAE51D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59" y="2674961"/>
            <a:ext cx="3967990" cy="334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90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A9560-A2CB-8D8E-F398-AD99383D5B6E}"/>
              </a:ext>
            </a:extLst>
          </p:cNvPr>
          <p:cNvPicPr>
            <a:picLocks noChangeAspect="1"/>
          </p:cNvPicPr>
          <p:nvPr/>
        </p:nvPicPr>
        <p:blipFill>
          <a:blip r:embed="rId3"/>
          <a:stretch>
            <a:fillRect/>
          </a:stretch>
        </p:blipFill>
        <p:spPr>
          <a:xfrm>
            <a:off x="676874" y="177420"/>
            <a:ext cx="10144487" cy="5781250"/>
          </a:xfrm>
          <a:prstGeom prst="rect">
            <a:avLst/>
          </a:prstGeom>
        </p:spPr>
      </p:pic>
      <p:sp>
        <p:nvSpPr>
          <p:cNvPr id="6" name="TextBox 5">
            <a:extLst>
              <a:ext uri="{FF2B5EF4-FFF2-40B4-BE49-F238E27FC236}">
                <a16:creationId xmlns:a16="http://schemas.microsoft.com/office/drawing/2014/main" id="{2FEE13E2-D18A-9B18-F3B9-2016C7AE95CD}"/>
              </a:ext>
            </a:extLst>
          </p:cNvPr>
          <p:cNvSpPr txBox="1"/>
          <p:nvPr/>
        </p:nvSpPr>
        <p:spPr>
          <a:xfrm>
            <a:off x="8297839" y="6168788"/>
            <a:ext cx="5268036" cy="382137"/>
          </a:xfrm>
          <a:prstGeom prst="rect">
            <a:avLst/>
          </a:prstGeom>
          <a:noFill/>
        </p:spPr>
        <p:txBody>
          <a:bodyPr wrap="square" rtlCol="0">
            <a:spAutoFit/>
          </a:bodyPr>
          <a:lstStyle/>
          <a:p>
            <a:r>
              <a:rPr lang="en-GB" dirty="0"/>
              <a:t>Kings Fund (2020)</a:t>
            </a:r>
          </a:p>
        </p:txBody>
      </p:sp>
    </p:spTree>
    <p:extLst>
      <p:ext uri="{BB962C8B-B14F-4D97-AF65-F5344CB8AC3E}">
        <p14:creationId xmlns:p14="http://schemas.microsoft.com/office/powerpoint/2010/main" val="136054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4CC5-8C86-AA60-1285-EEDE2969D834}"/>
              </a:ext>
            </a:extLst>
          </p:cNvPr>
          <p:cNvSpPr>
            <a:spLocks noGrp="1"/>
          </p:cNvSpPr>
          <p:nvPr>
            <p:ph type="ctrTitle"/>
          </p:nvPr>
        </p:nvSpPr>
        <p:spPr>
          <a:xfrm>
            <a:off x="286603" y="95534"/>
            <a:ext cx="10461908" cy="777923"/>
          </a:xfrm>
        </p:spPr>
        <p:txBody>
          <a:bodyPr/>
          <a:lstStyle/>
          <a:p>
            <a:r>
              <a:rPr lang="en-GB" dirty="0"/>
              <a:t>The Challenge in Practice</a:t>
            </a:r>
          </a:p>
        </p:txBody>
      </p:sp>
      <p:sp>
        <p:nvSpPr>
          <p:cNvPr id="3" name="Text Placeholder 2">
            <a:extLst>
              <a:ext uri="{FF2B5EF4-FFF2-40B4-BE49-F238E27FC236}">
                <a16:creationId xmlns:a16="http://schemas.microsoft.com/office/drawing/2014/main" id="{3D18CA26-BB5A-130A-DA0A-6C3C1CF2D92A}"/>
              </a:ext>
            </a:extLst>
          </p:cNvPr>
          <p:cNvSpPr>
            <a:spLocks noGrp="1"/>
          </p:cNvSpPr>
          <p:nvPr>
            <p:ph type="body" sz="quarter" idx="10"/>
          </p:nvPr>
        </p:nvSpPr>
        <p:spPr>
          <a:xfrm>
            <a:off x="286603" y="1187355"/>
            <a:ext cx="10781731" cy="5349923"/>
          </a:xfrm>
        </p:spPr>
        <p:txBody>
          <a:bodyPr>
            <a:noAutofit/>
          </a:bodyPr>
          <a:lstStyle/>
          <a:p>
            <a:r>
              <a:rPr lang="en-GB" sz="2400" dirty="0"/>
              <a:t>How to bring it to life in our people, teams and organisations. </a:t>
            </a:r>
          </a:p>
          <a:p>
            <a:endParaRPr lang="en-GB" sz="2400" dirty="0"/>
          </a:p>
          <a:p>
            <a:r>
              <a:rPr lang="en-GB" sz="2400" dirty="0"/>
              <a:t>Creating environments where compassion can thrive, practices are needed which ‘reconnect’ people to the values and behaviours that underpin their work and values</a:t>
            </a:r>
          </a:p>
          <a:p>
            <a:endParaRPr lang="en-GB" sz="2400" dirty="0"/>
          </a:p>
          <a:p>
            <a:r>
              <a:rPr lang="en-GB" sz="2400" dirty="0"/>
              <a:t>Can you identify your own leadership style?</a:t>
            </a:r>
          </a:p>
          <a:p>
            <a:endParaRPr lang="en-GB" sz="2400" dirty="0"/>
          </a:p>
          <a:p>
            <a:r>
              <a:rPr lang="en-GB" sz="2400" dirty="0"/>
              <a:t>How far does this influence your novice leaders/students?</a:t>
            </a:r>
          </a:p>
          <a:p>
            <a:endParaRPr lang="en-GB" sz="2400" dirty="0"/>
          </a:p>
          <a:p>
            <a:r>
              <a:rPr lang="en-GB" sz="2400" dirty="0"/>
              <a:t>What mechanisms allow you to facilitate leadership recognition and discussion? </a:t>
            </a:r>
          </a:p>
        </p:txBody>
      </p:sp>
    </p:spTree>
    <p:extLst>
      <p:ext uri="{BB962C8B-B14F-4D97-AF65-F5344CB8AC3E}">
        <p14:creationId xmlns:p14="http://schemas.microsoft.com/office/powerpoint/2010/main" val="8236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419B-2DCC-13E6-9D96-F32E85DDDEC1}"/>
              </a:ext>
            </a:extLst>
          </p:cNvPr>
          <p:cNvSpPr>
            <a:spLocks noGrp="1"/>
          </p:cNvSpPr>
          <p:nvPr>
            <p:ph type="ctrTitle"/>
          </p:nvPr>
        </p:nvSpPr>
        <p:spPr>
          <a:xfrm>
            <a:off x="163773" y="177422"/>
            <a:ext cx="10584738" cy="1351128"/>
          </a:xfrm>
        </p:spPr>
        <p:txBody>
          <a:bodyPr vert="horz" lIns="91440" tIns="45720" rIns="91440" bIns="45720" rtlCol="0" anchor="ctr">
            <a:normAutofit/>
          </a:bodyPr>
          <a:lstStyle/>
          <a:p>
            <a:r>
              <a:rPr lang="en-GB" dirty="0"/>
              <a:t>PA / PS and assessment in practice</a:t>
            </a:r>
          </a:p>
        </p:txBody>
      </p:sp>
      <p:sp>
        <p:nvSpPr>
          <p:cNvPr id="11" name="Text Placeholder 10">
            <a:extLst>
              <a:ext uri="{FF2B5EF4-FFF2-40B4-BE49-F238E27FC236}">
                <a16:creationId xmlns:a16="http://schemas.microsoft.com/office/drawing/2014/main" id="{A28DEDE5-2F9D-9310-9A2D-1BEB998FAAFB}"/>
              </a:ext>
            </a:extLst>
          </p:cNvPr>
          <p:cNvSpPr>
            <a:spLocks noGrp="1"/>
          </p:cNvSpPr>
          <p:nvPr>
            <p:ph type="body" sz="quarter" idx="10"/>
          </p:nvPr>
        </p:nvSpPr>
        <p:spPr>
          <a:xfrm>
            <a:off x="163773" y="1528550"/>
            <a:ext cx="10904561" cy="5152028"/>
          </a:xfrm>
        </p:spPr>
        <p:txBody>
          <a:bodyPr>
            <a:noAutofit/>
          </a:bodyPr>
          <a:lstStyle/>
          <a:p>
            <a:r>
              <a:rPr lang="en-GB" sz="2400" dirty="0"/>
              <a:t>Collective intelligence emerges from the collaboration of individuals. </a:t>
            </a:r>
          </a:p>
          <a:p>
            <a:r>
              <a:rPr lang="en-GB" sz="2400" dirty="0"/>
              <a:t>New learning is created by people sharing their knowledge to solve problem. </a:t>
            </a:r>
          </a:p>
          <a:p>
            <a:r>
              <a:rPr lang="en-GB" sz="2400" dirty="0"/>
              <a:t>Harnessing collective intelligence requires a different set of skills of leaders and managers.</a:t>
            </a:r>
          </a:p>
          <a:p>
            <a:endParaRPr lang="en-GB" sz="2400" dirty="0"/>
          </a:p>
          <a:p>
            <a:r>
              <a:rPr lang="en-GB" sz="2400" dirty="0"/>
              <a:t> They need to: </a:t>
            </a:r>
          </a:p>
          <a:p>
            <a:r>
              <a:rPr lang="en-GB" sz="2400" dirty="0"/>
              <a:t>• be as skilled at finding the right questions as developing the ‘right’ solutions </a:t>
            </a:r>
          </a:p>
          <a:p>
            <a:r>
              <a:rPr lang="en-GB" sz="2400" dirty="0"/>
              <a:t>• challenge the status quo, whilst being part of that system</a:t>
            </a:r>
          </a:p>
          <a:p>
            <a:r>
              <a:rPr lang="en-GB" sz="2400" dirty="0"/>
              <a:t> • span boundaries, both organisationally and professionally </a:t>
            </a:r>
          </a:p>
          <a:p>
            <a:r>
              <a:rPr lang="en-GB" sz="2400" dirty="0"/>
              <a:t>• Recognise failure as a necessary consequence of trying something new. </a:t>
            </a:r>
          </a:p>
          <a:p>
            <a:r>
              <a:rPr lang="en-GB" sz="2400" dirty="0"/>
              <a:t>. Leadership can be demonstrated by anyone who inspires others to act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97349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E939-E1D7-0BDC-5CD6-92A751DEC41D}"/>
              </a:ext>
            </a:extLst>
          </p:cNvPr>
          <p:cNvSpPr>
            <a:spLocks noGrp="1"/>
          </p:cNvSpPr>
          <p:nvPr>
            <p:ph type="ctrTitle"/>
          </p:nvPr>
        </p:nvSpPr>
        <p:spPr>
          <a:xfrm>
            <a:off x="490185" y="150126"/>
            <a:ext cx="10258326" cy="952772"/>
          </a:xfrm>
        </p:spPr>
        <p:txBody>
          <a:bodyPr/>
          <a:lstStyle/>
          <a:p>
            <a:r>
              <a:rPr lang="en-US" dirty="0"/>
              <a:t>R</a:t>
            </a:r>
          </a:p>
        </p:txBody>
      </p:sp>
      <p:sp>
        <p:nvSpPr>
          <p:cNvPr id="5" name="Text Placeholder 4">
            <a:extLst>
              <a:ext uri="{FF2B5EF4-FFF2-40B4-BE49-F238E27FC236}">
                <a16:creationId xmlns:a16="http://schemas.microsoft.com/office/drawing/2014/main" id="{3716E13D-BA51-52A8-EEE0-428C968F6475}"/>
              </a:ext>
            </a:extLst>
          </p:cNvPr>
          <p:cNvSpPr>
            <a:spLocks noGrp="1"/>
          </p:cNvSpPr>
          <p:nvPr>
            <p:ph type="body" sz="quarter" idx="10"/>
          </p:nvPr>
        </p:nvSpPr>
        <p:spPr>
          <a:xfrm>
            <a:off x="490184" y="1746913"/>
            <a:ext cx="10259082" cy="3938668"/>
          </a:xfrm>
        </p:spPr>
        <p:txBody>
          <a:bodyPr/>
          <a:lstStyle/>
          <a:p>
            <a:endParaRPr lang="en-GB" dirty="0"/>
          </a:p>
        </p:txBody>
      </p:sp>
      <p:pic>
        <p:nvPicPr>
          <p:cNvPr id="6" name="Content Placeholder 4">
            <a:extLst>
              <a:ext uri="{FF2B5EF4-FFF2-40B4-BE49-F238E27FC236}">
                <a16:creationId xmlns:a16="http://schemas.microsoft.com/office/drawing/2014/main" id="{2FCD1BCF-D235-1100-E717-EF7B844DF125}"/>
              </a:ext>
            </a:extLst>
          </p:cNvPr>
          <p:cNvPicPr>
            <a:picLocks noGrp="1" noChangeAspect="1"/>
          </p:cNvPicPr>
          <p:nvPr>
            <p:ph sz="half" idx="2"/>
          </p:nvPr>
        </p:nvPicPr>
        <p:blipFill>
          <a:blip r:embed="rId3"/>
          <a:stretch>
            <a:fillRect/>
          </a:stretch>
        </p:blipFill>
        <p:spPr>
          <a:xfrm>
            <a:off x="490184" y="1468499"/>
            <a:ext cx="10390463" cy="4495573"/>
          </a:xfrm>
          <a:prstGeom prst="rect">
            <a:avLst/>
          </a:prstGeom>
          <a:noFill/>
        </p:spPr>
      </p:pic>
    </p:spTree>
    <p:extLst>
      <p:ext uri="{BB962C8B-B14F-4D97-AF65-F5344CB8AC3E}">
        <p14:creationId xmlns:p14="http://schemas.microsoft.com/office/powerpoint/2010/main" val="42524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9846-EFCF-9B77-6161-AD85C18076FC}"/>
              </a:ext>
            </a:extLst>
          </p:cNvPr>
          <p:cNvSpPr>
            <a:spLocks noGrp="1"/>
          </p:cNvSpPr>
          <p:nvPr>
            <p:ph type="ctrTitle"/>
          </p:nvPr>
        </p:nvSpPr>
        <p:spPr>
          <a:xfrm>
            <a:off x="1524000" y="2509520"/>
            <a:ext cx="9144000" cy="1351280"/>
          </a:xfrm>
        </p:spPr>
        <p:txBody>
          <a:bodyPr/>
          <a:lstStyle/>
          <a:p>
            <a:r>
              <a:rPr lang="en-GB" dirty="0"/>
              <a:t>Authentic Assessment</a:t>
            </a:r>
          </a:p>
        </p:txBody>
      </p:sp>
      <p:sp>
        <p:nvSpPr>
          <p:cNvPr id="3" name="Subtitle 2">
            <a:extLst>
              <a:ext uri="{FF2B5EF4-FFF2-40B4-BE49-F238E27FC236}">
                <a16:creationId xmlns:a16="http://schemas.microsoft.com/office/drawing/2014/main" id="{3BA487A8-917F-2805-93CE-CF7E28570F31}"/>
              </a:ext>
            </a:extLst>
          </p:cNvPr>
          <p:cNvSpPr>
            <a:spLocks noGrp="1"/>
          </p:cNvSpPr>
          <p:nvPr>
            <p:ph type="subTitle" idx="1"/>
          </p:nvPr>
        </p:nvSpPr>
        <p:spPr>
          <a:xfrm>
            <a:off x="1524000" y="4958080"/>
            <a:ext cx="9144000" cy="1117600"/>
          </a:xfrm>
        </p:spPr>
        <p:txBody>
          <a:bodyPr/>
          <a:lstStyle/>
          <a:p>
            <a:r>
              <a:rPr lang="en-GB" dirty="0"/>
              <a:t>Gill Kelly</a:t>
            </a:r>
          </a:p>
          <a:p>
            <a:r>
              <a:rPr lang="en-GB" dirty="0"/>
              <a:t>Senior Lecturer, Specialist Community Public Health Nursing</a:t>
            </a:r>
          </a:p>
          <a:p>
            <a:endParaRPr lang="en-GB" dirty="0"/>
          </a:p>
        </p:txBody>
      </p:sp>
    </p:spTree>
    <p:extLst>
      <p:ext uri="{BB962C8B-B14F-4D97-AF65-F5344CB8AC3E}">
        <p14:creationId xmlns:p14="http://schemas.microsoft.com/office/powerpoint/2010/main" val="346617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0E6538-51B5-8EDC-A312-BA249C787ABB}"/>
              </a:ext>
            </a:extLst>
          </p:cNvPr>
          <p:cNvSpPr/>
          <p:nvPr/>
        </p:nvSpPr>
        <p:spPr>
          <a:xfrm>
            <a:off x="0" y="0"/>
            <a:ext cx="11288389" cy="685800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D4E4D-257D-6C44-AA30-32EC749DDD1F}"/>
              </a:ext>
            </a:extLst>
          </p:cNvPr>
          <p:cNvSpPr>
            <a:spLocks noGrp="1"/>
          </p:cNvSpPr>
          <p:nvPr>
            <p:ph type="ctrTitle"/>
          </p:nvPr>
        </p:nvSpPr>
        <p:spPr/>
        <p:txBody>
          <a:bodyPr/>
          <a:lstStyle/>
          <a:p>
            <a:r>
              <a:rPr lang="en-GB" dirty="0"/>
              <a:t>Authentic Assessment</a:t>
            </a:r>
            <a:endParaRPr lang="en-US" dirty="0"/>
          </a:p>
        </p:txBody>
      </p:sp>
      <p:sp>
        <p:nvSpPr>
          <p:cNvPr id="3" name="Text Placeholder 2">
            <a:extLst>
              <a:ext uri="{FF2B5EF4-FFF2-40B4-BE49-F238E27FC236}">
                <a16:creationId xmlns:a16="http://schemas.microsoft.com/office/drawing/2014/main" id="{86A82911-6DFB-8F44-A285-2B6BAA31A9D6}"/>
              </a:ext>
            </a:extLst>
          </p:cNvPr>
          <p:cNvSpPr>
            <a:spLocks noGrp="1"/>
          </p:cNvSpPr>
          <p:nvPr>
            <p:ph type="body" sz="quarter" idx="10"/>
          </p:nvPr>
        </p:nvSpPr>
        <p:spPr/>
        <p:txBody>
          <a:bodyPr>
            <a:noAutofit/>
          </a:bodyPr>
          <a:lstStyle/>
          <a:p>
            <a:pPr marL="342900" indent="-342900">
              <a:buFont typeface="Arial" panose="020B0604020202020204" pitchFamily="34" charset="0"/>
              <a:buChar char="•"/>
            </a:pPr>
            <a:r>
              <a:rPr lang="en-GB" sz="2400" b="1" dirty="0"/>
              <a:t>What is Authentic Assessment?</a:t>
            </a:r>
          </a:p>
          <a:p>
            <a:pPr marL="342900" indent="-342900">
              <a:buFont typeface="Arial" panose="020B0604020202020204" pitchFamily="34" charset="0"/>
              <a:buChar char="•"/>
            </a:pPr>
            <a:r>
              <a:rPr lang="en-GB" sz="2400" b="1" dirty="0"/>
              <a:t>Why do we need to think about assessment being authentic?</a:t>
            </a:r>
          </a:p>
          <a:p>
            <a:pPr marL="342900" indent="-342900">
              <a:buFont typeface="Arial" panose="020B0604020202020204" pitchFamily="34" charset="0"/>
              <a:buChar char="•"/>
            </a:pPr>
            <a:r>
              <a:rPr lang="en-GB" sz="2400" b="1" dirty="0"/>
              <a:t>Authentic assessment for nurse leadership</a:t>
            </a:r>
          </a:p>
          <a:p>
            <a:pPr marL="342900" indent="-342900">
              <a:buFont typeface="Arial" panose="020B0604020202020204" pitchFamily="34" charset="0"/>
              <a:buChar char="•"/>
            </a:pPr>
            <a:r>
              <a:rPr lang="en-GB" sz="2400" b="1" dirty="0"/>
              <a:t>Core Components of Authenticity</a:t>
            </a:r>
          </a:p>
          <a:p>
            <a:pPr marL="342900" indent="-342900">
              <a:buFont typeface="Arial" panose="020B0604020202020204" pitchFamily="34" charset="0"/>
              <a:buChar char="•"/>
            </a:pPr>
            <a:r>
              <a:rPr lang="en-GB" sz="2400" b="1" dirty="0"/>
              <a:t>Practical Strategies &amp; Examples</a:t>
            </a:r>
          </a:p>
          <a:p>
            <a:pPr marL="342900" indent="-342900">
              <a:buFont typeface="Arial" panose="020B0604020202020204" pitchFamily="34" charset="0"/>
              <a:buChar char="•"/>
            </a:pPr>
            <a:r>
              <a:rPr lang="en-GB" sz="2400" b="1" dirty="0"/>
              <a:t>Challenges &amp; Best Practices</a:t>
            </a:r>
          </a:p>
          <a:p>
            <a:pPr marL="342900" indent="-342900">
              <a:buFont typeface="Arial" panose="020B0604020202020204" pitchFamily="34" charset="0"/>
              <a:buChar char="•"/>
            </a:pPr>
            <a:r>
              <a:rPr lang="en-GB" sz="2400" b="1" dirty="0"/>
              <a:t>Action Learning </a:t>
            </a:r>
            <a:br>
              <a:rPr lang="en-GB" sz="2400" b="1" dirty="0"/>
            </a:br>
            <a:endParaRPr lang="en-GB" sz="2400" dirty="0"/>
          </a:p>
        </p:txBody>
      </p:sp>
    </p:spTree>
    <p:extLst>
      <p:ext uri="{BB962C8B-B14F-4D97-AF65-F5344CB8AC3E}">
        <p14:creationId xmlns:p14="http://schemas.microsoft.com/office/powerpoint/2010/main" val="428932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09B1-4552-8B85-F879-E9FD448333F1}"/>
              </a:ext>
            </a:extLst>
          </p:cNvPr>
          <p:cNvSpPr>
            <a:spLocks noGrp="1"/>
          </p:cNvSpPr>
          <p:nvPr>
            <p:ph type="ctrTitle"/>
          </p:nvPr>
        </p:nvSpPr>
        <p:spPr/>
        <p:txBody>
          <a:bodyPr>
            <a:normAutofit/>
          </a:bodyPr>
          <a:lstStyle/>
          <a:p>
            <a:r>
              <a:rPr lang="en-GB" b="1" dirty="0"/>
              <a:t>What is Authentic Assessment?</a:t>
            </a:r>
            <a:endParaRPr lang="en-GB" dirty="0"/>
          </a:p>
        </p:txBody>
      </p:sp>
      <p:sp>
        <p:nvSpPr>
          <p:cNvPr id="3" name="Content Placeholder 2">
            <a:extLst>
              <a:ext uri="{FF2B5EF4-FFF2-40B4-BE49-F238E27FC236}">
                <a16:creationId xmlns:a16="http://schemas.microsoft.com/office/drawing/2014/main" id="{139AC391-6748-40BA-9D85-24965E3050CD}"/>
              </a:ext>
            </a:extLst>
          </p:cNvPr>
          <p:cNvSpPr>
            <a:spLocks noGrp="1"/>
          </p:cNvSpPr>
          <p:nvPr>
            <p:ph type="body" sz="quarter" idx="10"/>
          </p:nvPr>
        </p:nvSpPr>
        <p:spPr/>
        <p:txBody>
          <a:bodyPr>
            <a:normAutofit/>
          </a:bodyPr>
          <a:lstStyle/>
          <a:p>
            <a:pPr marL="0" indent="0">
              <a:buNone/>
            </a:pPr>
            <a:endParaRPr lang="en-GB" b="1" dirty="0"/>
          </a:p>
          <a:p>
            <a:r>
              <a:rPr lang="en-GB" i="1" dirty="0"/>
              <a:t>Authenticity</a:t>
            </a:r>
            <a:r>
              <a:rPr lang="en-GB" dirty="0"/>
              <a:t> is about how well the assessment correlates to the sorts of things students need to be able to do in their career after: </a:t>
            </a:r>
          </a:p>
          <a:p>
            <a:pPr lvl="1"/>
            <a:r>
              <a:rPr lang="en-GB" dirty="0"/>
              <a:t>a) University </a:t>
            </a:r>
          </a:p>
          <a:p>
            <a:pPr lvl="1"/>
            <a:r>
              <a:rPr lang="en-GB" dirty="0"/>
              <a:t>b) student roles / </a:t>
            </a:r>
            <a:r>
              <a:rPr lang="en-GB" dirty="0" err="1"/>
              <a:t>supernumary</a:t>
            </a:r>
            <a:r>
              <a:rPr lang="en-GB" dirty="0"/>
              <a:t> / protected learning time</a:t>
            </a:r>
          </a:p>
          <a:p>
            <a:r>
              <a:rPr lang="en-GB" i="1" dirty="0"/>
              <a:t>Authentic assessment </a:t>
            </a:r>
            <a:r>
              <a:rPr lang="en-GB" dirty="0"/>
              <a:t>involves tasks that reflect </a:t>
            </a:r>
            <a:r>
              <a:rPr lang="en-GB" b="1" dirty="0"/>
              <a:t>real-world</a:t>
            </a:r>
            <a:r>
              <a:rPr lang="en-GB" dirty="0"/>
              <a:t> challenges, requiring students to apply knowledge and skills in practical contexts rather than just recalling information.</a:t>
            </a:r>
          </a:p>
          <a:p>
            <a:r>
              <a:rPr lang="en-GB" i="1" dirty="0"/>
              <a:t>Authentic assessment </a:t>
            </a:r>
            <a:r>
              <a:rPr lang="en-GB" dirty="0"/>
              <a:t>is directly linked to the learning process and is therefore an integral part of practice teaching.</a:t>
            </a:r>
          </a:p>
          <a:p>
            <a:pPr marL="0" indent="0">
              <a:buNone/>
            </a:pPr>
            <a:endParaRPr lang="en-GB" dirty="0"/>
          </a:p>
          <a:p>
            <a:endParaRPr lang="en-GB" dirty="0"/>
          </a:p>
          <a:p>
            <a:pPr marL="0" indent="0">
              <a:buNone/>
            </a:pPr>
            <a:endParaRPr lang="en-GB" dirty="0"/>
          </a:p>
          <a:p>
            <a:endParaRPr lang="en-GB" dirty="0"/>
          </a:p>
        </p:txBody>
      </p:sp>
      <p:sp>
        <p:nvSpPr>
          <p:cNvPr id="4" name="TextBox 3">
            <a:extLst>
              <a:ext uri="{FF2B5EF4-FFF2-40B4-BE49-F238E27FC236}">
                <a16:creationId xmlns:a16="http://schemas.microsoft.com/office/drawing/2014/main" id="{CF2836BD-226D-9909-8F8F-8497A83A150F}"/>
              </a:ext>
            </a:extLst>
          </p:cNvPr>
          <p:cNvSpPr txBox="1"/>
          <p:nvPr/>
        </p:nvSpPr>
        <p:spPr>
          <a:xfrm>
            <a:off x="7203440" y="6217920"/>
            <a:ext cx="4856480" cy="369332"/>
          </a:xfrm>
          <a:prstGeom prst="rect">
            <a:avLst/>
          </a:prstGeom>
          <a:noFill/>
        </p:spPr>
        <p:txBody>
          <a:bodyPr wrap="square" rtlCol="0">
            <a:spAutoFit/>
          </a:bodyPr>
          <a:lstStyle/>
          <a:p>
            <a:r>
              <a:rPr lang="en-GB" dirty="0"/>
              <a:t>(Race, 2015); (Bayley, 2022); (Wu et al, 2015)</a:t>
            </a:r>
          </a:p>
        </p:txBody>
      </p:sp>
    </p:spTree>
    <p:extLst>
      <p:ext uri="{BB962C8B-B14F-4D97-AF65-F5344CB8AC3E}">
        <p14:creationId xmlns:p14="http://schemas.microsoft.com/office/powerpoint/2010/main" val="70328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6F0B-C51E-296E-AA30-AD978541FF52}"/>
              </a:ext>
            </a:extLst>
          </p:cNvPr>
          <p:cNvSpPr>
            <a:spLocks noGrp="1"/>
          </p:cNvSpPr>
          <p:nvPr>
            <p:ph type="ctrTitle"/>
          </p:nvPr>
        </p:nvSpPr>
        <p:spPr/>
        <p:txBody>
          <a:bodyPr>
            <a:normAutofit/>
          </a:bodyPr>
          <a:lstStyle/>
          <a:p>
            <a:r>
              <a:rPr lang="en-GB" b="1" dirty="0"/>
              <a:t>Why do we need to think about assessment being authentic?</a:t>
            </a:r>
          </a:p>
        </p:txBody>
      </p:sp>
      <p:sp>
        <p:nvSpPr>
          <p:cNvPr id="3" name="Content Placeholder 2">
            <a:extLst>
              <a:ext uri="{FF2B5EF4-FFF2-40B4-BE49-F238E27FC236}">
                <a16:creationId xmlns:a16="http://schemas.microsoft.com/office/drawing/2014/main" id="{B3ECD42E-0E31-6700-B3ED-7C94076C0B09}"/>
              </a:ext>
            </a:extLst>
          </p:cNvPr>
          <p:cNvSpPr>
            <a:spLocks noGrp="1"/>
          </p:cNvSpPr>
          <p:nvPr>
            <p:ph type="body" sz="quarter" idx="10"/>
          </p:nvPr>
        </p:nvSpPr>
        <p:spPr/>
        <p:txBody>
          <a:bodyPr>
            <a:normAutofit fontScale="92500" lnSpcReduction="20000"/>
          </a:bodyPr>
          <a:lstStyle/>
          <a:p>
            <a:r>
              <a:rPr lang="en-GB" i="1" dirty="0"/>
              <a:t>Traditional methods </a:t>
            </a:r>
            <a:r>
              <a:rPr lang="en-GB" dirty="0"/>
              <a:t>can fail to capture the complex, relational, and ethical dimensions of learning nursing practice (Wu et al, 2015)</a:t>
            </a:r>
          </a:p>
          <a:p>
            <a:pPr marL="0" indent="0">
              <a:buNone/>
            </a:pPr>
            <a:endParaRPr lang="en-GB" dirty="0"/>
          </a:p>
          <a:p>
            <a:r>
              <a:rPr lang="en-GB" dirty="0"/>
              <a:t>To bridge the gap between classroom theory and clinical leadership practice.</a:t>
            </a:r>
          </a:p>
          <a:p>
            <a:endParaRPr lang="en-GB" dirty="0"/>
          </a:p>
          <a:p>
            <a:r>
              <a:rPr lang="en-GB" dirty="0"/>
              <a:t>Nurse leadership in practice, including novice, post-registration, specialist and advanced practice is constantly changing and evolving, due to:</a:t>
            </a:r>
          </a:p>
          <a:p>
            <a:pPr lvl="1"/>
            <a:r>
              <a:rPr lang="en-GB" dirty="0"/>
              <a:t>professional development </a:t>
            </a:r>
          </a:p>
          <a:p>
            <a:pPr lvl="1"/>
            <a:r>
              <a:rPr lang="en-GB" dirty="0"/>
              <a:t>professional regulation </a:t>
            </a:r>
          </a:p>
          <a:p>
            <a:pPr lvl="1"/>
            <a:r>
              <a:rPr lang="en-GB" dirty="0"/>
              <a:t>role description and job evaluation </a:t>
            </a:r>
          </a:p>
          <a:p>
            <a:pPr lvl="1"/>
            <a:r>
              <a:rPr lang="en-GB" dirty="0"/>
              <a:t>policy</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3070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CF0B-3FC0-5594-B847-BFAB337D7BC3}"/>
              </a:ext>
            </a:extLst>
          </p:cNvPr>
          <p:cNvSpPr>
            <a:spLocks noGrp="1"/>
          </p:cNvSpPr>
          <p:nvPr>
            <p:ph type="title"/>
          </p:nvPr>
        </p:nvSpPr>
        <p:spPr/>
        <p:txBody>
          <a:bodyPr/>
          <a:lstStyle/>
          <a:p>
            <a:r>
              <a:rPr lang="en-GB" b="1" dirty="0">
                <a:solidFill>
                  <a:schemeClr val="accent1"/>
                </a:solidFill>
              </a:rPr>
              <a:t>Authentic assessment for nurse leadership: </a:t>
            </a:r>
          </a:p>
        </p:txBody>
      </p:sp>
      <p:graphicFrame>
        <p:nvGraphicFramePr>
          <p:cNvPr id="4" name="Content Placeholder 3">
            <a:extLst>
              <a:ext uri="{FF2B5EF4-FFF2-40B4-BE49-F238E27FC236}">
                <a16:creationId xmlns:a16="http://schemas.microsoft.com/office/drawing/2014/main" id="{257D9C60-316A-E8BE-F2DF-3A1857CE9F76}"/>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E0F3D24E-C00B-F2A7-93AA-B3849C520531}"/>
              </a:ext>
            </a:extLst>
          </p:cNvPr>
          <p:cNvSpPr>
            <a:spLocks noGrp="1"/>
          </p:cNvSpPr>
          <p:nvPr>
            <p:ph sz="half" idx="2"/>
          </p:nvPr>
        </p:nvSpPr>
        <p:spPr/>
        <p:txBody>
          <a:bodyPr/>
          <a:lstStyle/>
          <a:p>
            <a:endParaRPr lang="en-GB" dirty="0"/>
          </a:p>
          <a:p>
            <a:pPr marL="0" indent="0">
              <a:buNone/>
            </a:pPr>
            <a:r>
              <a:rPr lang="en-GB" b="1" i="1" dirty="0">
                <a:solidFill>
                  <a:schemeClr val="accent1"/>
                </a:solidFill>
              </a:rPr>
              <a:t>Reflection</a:t>
            </a:r>
            <a:r>
              <a:rPr lang="en-GB" dirty="0"/>
              <a:t> - do you as PA and PS fully engage your students in your own leadership role, including your knowledge, skills, attributes and behaviours as a practice educator?</a:t>
            </a:r>
          </a:p>
        </p:txBody>
      </p:sp>
    </p:spTree>
    <p:extLst>
      <p:ext uri="{BB962C8B-B14F-4D97-AF65-F5344CB8AC3E}">
        <p14:creationId xmlns:p14="http://schemas.microsoft.com/office/powerpoint/2010/main" val="15885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449A-F964-9B48-20C1-A974FB0C949A}"/>
              </a:ext>
            </a:extLst>
          </p:cNvPr>
          <p:cNvSpPr>
            <a:spLocks noGrp="1"/>
          </p:cNvSpPr>
          <p:nvPr>
            <p:ph type="ctrTitle"/>
          </p:nvPr>
        </p:nvSpPr>
        <p:spPr/>
        <p:txBody>
          <a:bodyPr>
            <a:normAutofit/>
          </a:bodyPr>
          <a:lstStyle/>
          <a:p>
            <a:r>
              <a:rPr lang="en-GB" b="1" dirty="0"/>
              <a:t>Core Components of Authenticity:</a:t>
            </a:r>
            <a:br>
              <a:rPr lang="en-GB" b="1" dirty="0"/>
            </a:br>
            <a:endParaRPr lang="en-GB" dirty="0"/>
          </a:p>
        </p:txBody>
      </p:sp>
      <p:sp>
        <p:nvSpPr>
          <p:cNvPr id="3" name="Content Placeholder 2">
            <a:extLst>
              <a:ext uri="{FF2B5EF4-FFF2-40B4-BE49-F238E27FC236}">
                <a16:creationId xmlns:a16="http://schemas.microsoft.com/office/drawing/2014/main" id="{4A0CFA4F-1B3A-F64B-BBCA-6F53C8138948}"/>
              </a:ext>
            </a:extLst>
          </p:cNvPr>
          <p:cNvSpPr>
            <a:spLocks noGrp="1"/>
          </p:cNvSpPr>
          <p:nvPr>
            <p:ph type="body" sz="quarter" idx="10"/>
          </p:nvPr>
        </p:nvSpPr>
        <p:spPr/>
        <p:txBody>
          <a:bodyPr>
            <a:normAutofit fontScale="85000" lnSpcReduction="10000"/>
          </a:bodyPr>
          <a:lstStyle/>
          <a:p>
            <a:r>
              <a:rPr lang="en-GB" dirty="0"/>
              <a:t>Authentic assessment must include:</a:t>
            </a:r>
          </a:p>
          <a:p>
            <a:pPr marL="0" indent="0">
              <a:buNone/>
            </a:pPr>
            <a:endParaRPr lang="en-GB" dirty="0"/>
          </a:p>
          <a:p>
            <a:pPr lvl="1"/>
            <a:r>
              <a:rPr lang="en-GB" b="1" dirty="0"/>
              <a:t>Realism</a:t>
            </a:r>
            <a:r>
              <a:rPr lang="en-GB" dirty="0"/>
              <a:t>: Tasks need to </a:t>
            </a:r>
            <a:r>
              <a:rPr lang="en-GB" i="1" dirty="0"/>
              <a:t>mirror</a:t>
            </a:r>
            <a:r>
              <a:rPr lang="en-GB" dirty="0"/>
              <a:t> those encountered in professional life, such as resolving staff conflict or leading a quality improvement project.</a:t>
            </a:r>
          </a:p>
          <a:p>
            <a:pPr marL="457200" lvl="1" indent="0">
              <a:buNone/>
            </a:pPr>
            <a:endParaRPr lang="en-GB" dirty="0"/>
          </a:p>
          <a:p>
            <a:pPr lvl="1"/>
            <a:r>
              <a:rPr lang="en-GB" b="1" dirty="0"/>
              <a:t>Cognitive Challenge</a:t>
            </a:r>
            <a:r>
              <a:rPr lang="en-GB" dirty="0"/>
              <a:t>: Students must use higher-order thinking (problem-solving, critical reflection) to address "ill-defined" or complex situations.</a:t>
            </a:r>
          </a:p>
          <a:p>
            <a:pPr marL="457200" lvl="1" indent="0">
              <a:buNone/>
            </a:pPr>
            <a:endParaRPr lang="en-GB" dirty="0"/>
          </a:p>
          <a:p>
            <a:pPr lvl="1"/>
            <a:r>
              <a:rPr lang="en-GB" b="1" dirty="0"/>
              <a:t>Evaluative Judgement</a:t>
            </a:r>
            <a:r>
              <a:rPr lang="en-GB" dirty="0"/>
              <a:t>: Students learn to judge their own performance and others' through reflection and peer review.</a:t>
            </a:r>
          </a:p>
          <a:p>
            <a:pPr marL="457200" lvl="1" indent="0">
              <a:buNone/>
            </a:pPr>
            <a:endParaRPr lang="en-GB" dirty="0"/>
          </a:p>
          <a:p>
            <a:pPr lvl="1"/>
            <a:r>
              <a:rPr lang="en-GB" b="1" dirty="0"/>
              <a:t>Collaboration</a:t>
            </a:r>
            <a:r>
              <a:rPr lang="en-GB" dirty="0"/>
              <a:t>: Reflects the interprofessional nature of leadership by requiring group-work and relationship-building.</a:t>
            </a:r>
          </a:p>
          <a:p>
            <a:endParaRPr lang="en-GB" dirty="0"/>
          </a:p>
        </p:txBody>
      </p:sp>
    </p:spTree>
    <p:extLst>
      <p:ext uri="{BB962C8B-B14F-4D97-AF65-F5344CB8AC3E}">
        <p14:creationId xmlns:p14="http://schemas.microsoft.com/office/powerpoint/2010/main" val="338894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AC5904-A6D3-59DB-E5D2-F8F424ECD5CC}"/>
              </a:ext>
            </a:extLst>
          </p:cNvPr>
          <p:cNvSpPr>
            <a:spLocks noGrp="1"/>
          </p:cNvSpPr>
          <p:nvPr>
            <p:ph type="subTitle" idx="4294967295"/>
          </p:nvPr>
        </p:nvSpPr>
        <p:spPr>
          <a:xfrm>
            <a:off x="477672" y="1419367"/>
            <a:ext cx="10167582" cy="5117958"/>
          </a:xfrm>
        </p:spPr>
        <p:txBody>
          <a:bodyPr>
            <a:noAutofit/>
          </a:bodyPr>
          <a:lstStyle/>
          <a:p>
            <a:pPr marL="457200" indent="-457200">
              <a:buFont typeface="Arial" panose="020B0604020202020204" pitchFamily="34" charset="0"/>
              <a:buChar char="•"/>
            </a:pPr>
            <a:r>
              <a:rPr lang="en-GB" sz="2800" dirty="0"/>
              <a:t>Post registration module - Leading and Managing with Compassion, forms an element of Specialist Practice but is relevant in terms of the wider context of nurse leadership at all levels of experience, training and education.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Develop our nurse leaders of the future ensuing that compassionate leadership is supported by experiential learning, in turn supported by self reflection, observation, role modelling and authentic assessment </a:t>
            </a:r>
          </a:p>
        </p:txBody>
      </p:sp>
      <p:sp>
        <p:nvSpPr>
          <p:cNvPr id="4" name="Title 3">
            <a:extLst>
              <a:ext uri="{FF2B5EF4-FFF2-40B4-BE49-F238E27FC236}">
                <a16:creationId xmlns:a16="http://schemas.microsoft.com/office/drawing/2014/main" id="{928DB5A1-C34E-1EDE-7A71-D70AB6F0B52D}"/>
              </a:ext>
            </a:extLst>
          </p:cNvPr>
          <p:cNvSpPr>
            <a:spLocks noGrp="1"/>
          </p:cNvSpPr>
          <p:nvPr>
            <p:ph type="ctrTitle" idx="4294967295"/>
          </p:nvPr>
        </p:nvSpPr>
        <p:spPr>
          <a:xfrm>
            <a:off x="477672" y="177801"/>
            <a:ext cx="5800298" cy="2892946"/>
          </a:xfrm>
        </p:spPr>
        <p:txBody>
          <a:bodyPr>
            <a:normAutofit fontScale="90000"/>
          </a:bodyPr>
          <a:lstStyle/>
          <a:p>
            <a:r>
              <a:rPr lang="en-GB" dirty="0">
                <a:solidFill>
                  <a:schemeClr val="accent1"/>
                </a:solidFill>
              </a:rPr>
              <a:t>Background</a:t>
            </a: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427840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F7BB-F7AA-4BFF-00A9-CE05006BE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7025A-A032-918A-2A82-9FB9A5298CA7}"/>
              </a:ext>
            </a:extLst>
          </p:cNvPr>
          <p:cNvSpPr>
            <a:spLocks noGrp="1"/>
          </p:cNvSpPr>
          <p:nvPr>
            <p:ph type="title"/>
          </p:nvPr>
        </p:nvSpPr>
        <p:spPr/>
        <p:txBody>
          <a:bodyPr/>
          <a:lstStyle/>
          <a:p>
            <a:r>
              <a:rPr lang="en-GB" b="1" dirty="0">
                <a:solidFill>
                  <a:schemeClr val="accent1"/>
                </a:solidFill>
              </a:rPr>
              <a:t>Authentic assessment for nurse leadership: </a:t>
            </a:r>
          </a:p>
        </p:txBody>
      </p:sp>
      <p:graphicFrame>
        <p:nvGraphicFramePr>
          <p:cNvPr id="4" name="Content Placeholder 3">
            <a:extLst>
              <a:ext uri="{FF2B5EF4-FFF2-40B4-BE49-F238E27FC236}">
                <a16:creationId xmlns:a16="http://schemas.microsoft.com/office/drawing/2014/main" id="{AE9187FF-2A88-940D-8B0F-7EA976E6F7D6}"/>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AB3E00FB-8821-C4DD-1B9C-D6CF6A957771}"/>
              </a:ext>
            </a:extLst>
          </p:cNvPr>
          <p:cNvSpPr>
            <a:spLocks noGrp="1"/>
          </p:cNvSpPr>
          <p:nvPr>
            <p:ph sz="half" idx="2"/>
          </p:nvPr>
        </p:nvSpPr>
        <p:spPr/>
        <p:txBody>
          <a:bodyPr/>
          <a:lstStyle/>
          <a:p>
            <a:pPr marL="0" indent="0">
              <a:buNone/>
            </a:pPr>
            <a:endParaRPr lang="en-GB" b="1" i="1" dirty="0"/>
          </a:p>
          <a:p>
            <a:pPr marL="0" indent="0">
              <a:buNone/>
            </a:pPr>
            <a:endParaRPr lang="en-GB" b="1" i="1" dirty="0"/>
          </a:p>
          <a:p>
            <a:pPr marL="0" indent="0">
              <a:buNone/>
            </a:pPr>
            <a:r>
              <a:rPr lang="en-GB" b="1" i="1" dirty="0">
                <a:solidFill>
                  <a:schemeClr val="accent1"/>
                </a:solidFill>
              </a:rPr>
              <a:t>Reflection </a:t>
            </a:r>
            <a:r>
              <a:rPr lang="en-GB" i="1" dirty="0"/>
              <a:t>– </a:t>
            </a:r>
            <a:r>
              <a:rPr lang="en-GB" dirty="0"/>
              <a:t>does your current assessment of your students’ leadership skills take account of these factors consistently?</a:t>
            </a:r>
          </a:p>
          <a:p>
            <a:endParaRPr lang="en-GB" dirty="0"/>
          </a:p>
        </p:txBody>
      </p:sp>
    </p:spTree>
    <p:extLst>
      <p:ext uri="{BB962C8B-B14F-4D97-AF65-F5344CB8AC3E}">
        <p14:creationId xmlns:p14="http://schemas.microsoft.com/office/powerpoint/2010/main" val="257575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1870-7BAB-E3A0-4FE5-C08ED02A1BD9}"/>
              </a:ext>
            </a:extLst>
          </p:cNvPr>
          <p:cNvSpPr>
            <a:spLocks noGrp="1"/>
          </p:cNvSpPr>
          <p:nvPr>
            <p:ph type="ctrTitle"/>
          </p:nvPr>
        </p:nvSpPr>
        <p:spPr/>
        <p:txBody>
          <a:bodyPr/>
          <a:lstStyle/>
          <a:p>
            <a:r>
              <a:rPr lang="en-GB" b="1" dirty="0"/>
              <a:t>Impact on Leadership Development</a:t>
            </a:r>
            <a:endParaRPr lang="en-GB" dirty="0"/>
          </a:p>
        </p:txBody>
      </p:sp>
      <p:sp>
        <p:nvSpPr>
          <p:cNvPr id="3" name="Content Placeholder 2">
            <a:extLst>
              <a:ext uri="{FF2B5EF4-FFF2-40B4-BE49-F238E27FC236}">
                <a16:creationId xmlns:a16="http://schemas.microsoft.com/office/drawing/2014/main" id="{C6D54F53-E5BA-5656-D2B1-821BCC57E36F}"/>
              </a:ext>
            </a:extLst>
          </p:cNvPr>
          <p:cNvSpPr>
            <a:spLocks noGrp="1"/>
          </p:cNvSpPr>
          <p:nvPr>
            <p:ph type="body" sz="quarter" idx="10"/>
          </p:nvPr>
        </p:nvSpPr>
        <p:spPr/>
        <p:txBody>
          <a:bodyPr>
            <a:normAutofit fontScale="85000" lnSpcReduction="20000"/>
          </a:bodyPr>
          <a:lstStyle/>
          <a:p>
            <a:pPr marL="0" indent="0">
              <a:buNone/>
            </a:pPr>
            <a:endParaRPr lang="en-GB" b="1" dirty="0"/>
          </a:p>
          <a:p>
            <a:r>
              <a:rPr lang="en-GB" dirty="0"/>
              <a:t>Implementing these assessments fosters specific leadership outcomes:</a:t>
            </a:r>
          </a:p>
          <a:p>
            <a:pPr marL="0" indent="0">
              <a:buNone/>
            </a:pPr>
            <a:endParaRPr lang="en-GB" dirty="0"/>
          </a:p>
          <a:p>
            <a:pPr lvl="1"/>
            <a:r>
              <a:rPr lang="en-GB" b="1" dirty="0"/>
              <a:t>Confidence &amp; Self-Efficacy</a:t>
            </a:r>
            <a:r>
              <a:rPr lang="en-GB" dirty="0"/>
              <a:t>: Authentic tasks allow students to "do" the role in a safe environment, building the confidence needed for real-world transitions.</a:t>
            </a:r>
          </a:p>
          <a:p>
            <a:pPr marL="457200" lvl="1" indent="0">
              <a:buNone/>
            </a:pPr>
            <a:endParaRPr lang="en-GB" dirty="0"/>
          </a:p>
          <a:p>
            <a:pPr lvl="1"/>
            <a:r>
              <a:rPr lang="en-GB" b="1" dirty="0"/>
              <a:t>Contextualises leadership styles</a:t>
            </a:r>
            <a:r>
              <a:rPr lang="en-GB" dirty="0"/>
              <a:t>:</a:t>
            </a:r>
          </a:p>
          <a:p>
            <a:pPr marL="457200" lvl="1" indent="0">
              <a:buNone/>
            </a:pPr>
            <a:endParaRPr lang="en-GB" dirty="0"/>
          </a:p>
          <a:p>
            <a:pPr lvl="1"/>
            <a:r>
              <a:rPr lang="en-GB" b="1" dirty="0"/>
              <a:t>Authentic Leadership Identity</a:t>
            </a:r>
            <a:r>
              <a:rPr lang="en-GB" dirty="0"/>
              <a:t>: It encourages self-awareness, relational transparency, and internalised moral perspectives – key pillars of authentic leadership.</a:t>
            </a:r>
          </a:p>
          <a:p>
            <a:pPr marL="457200" lvl="1" indent="0">
              <a:buNone/>
            </a:pPr>
            <a:endParaRPr lang="en-GB" dirty="0"/>
          </a:p>
          <a:p>
            <a:pPr lvl="1"/>
            <a:r>
              <a:rPr lang="en-GB" b="1" dirty="0"/>
              <a:t>Employability</a:t>
            </a:r>
            <a:r>
              <a:rPr lang="en-GB" dirty="0"/>
              <a:t>: Students reported that tasks like mock interviews or policy presentations directly improved their career readiness.</a:t>
            </a:r>
          </a:p>
          <a:p>
            <a:pPr marL="457200" lvl="1" indent="0">
              <a:buNone/>
            </a:pPr>
            <a:endParaRPr lang="en-GB" dirty="0"/>
          </a:p>
          <a:p>
            <a:endParaRPr lang="en-GB" dirty="0"/>
          </a:p>
        </p:txBody>
      </p:sp>
    </p:spTree>
    <p:extLst>
      <p:ext uri="{BB962C8B-B14F-4D97-AF65-F5344CB8AC3E}">
        <p14:creationId xmlns:p14="http://schemas.microsoft.com/office/powerpoint/2010/main" val="154515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8EF8-E8C3-C95E-A20F-5F4BD5EE9B0A}"/>
              </a:ext>
            </a:extLst>
          </p:cNvPr>
          <p:cNvSpPr>
            <a:spLocks noGrp="1"/>
          </p:cNvSpPr>
          <p:nvPr>
            <p:ph type="ctrTitle"/>
          </p:nvPr>
        </p:nvSpPr>
        <p:spPr/>
        <p:txBody>
          <a:bodyPr>
            <a:normAutofit/>
          </a:bodyPr>
          <a:lstStyle/>
          <a:p>
            <a:r>
              <a:rPr lang="en-GB" b="1" dirty="0"/>
              <a:t>Practical Strategies &amp; Examples </a:t>
            </a:r>
            <a:br>
              <a:rPr lang="en-GB" b="1" dirty="0"/>
            </a:br>
            <a:endParaRPr lang="en-GB" dirty="0"/>
          </a:p>
        </p:txBody>
      </p:sp>
      <p:sp>
        <p:nvSpPr>
          <p:cNvPr id="3" name="Content Placeholder 2">
            <a:extLst>
              <a:ext uri="{FF2B5EF4-FFF2-40B4-BE49-F238E27FC236}">
                <a16:creationId xmlns:a16="http://schemas.microsoft.com/office/drawing/2014/main" id="{71BF6CC2-83F6-FA43-11CA-5DC890660D88}"/>
              </a:ext>
            </a:extLst>
          </p:cNvPr>
          <p:cNvSpPr>
            <a:spLocks noGrp="1"/>
          </p:cNvSpPr>
          <p:nvPr>
            <p:ph type="body" sz="quarter" idx="10"/>
          </p:nvPr>
        </p:nvSpPr>
        <p:spPr/>
        <p:txBody>
          <a:bodyPr>
            <a:normAutofit fontScale="92500" lnSpcReduction="20000"/>
          </a:bodyPr>
          <a:lstStyle/>
          <a:p>
            <a:r>
              <a:rPr lang="en-GB" b="1" dirty="0"/>
              <a:t>Scenario-Based Simulation</a:t>
            </a:r>
            <a:r>
              <a:rPr lang="en-GB" dirty="0"/>
              <a:t>: Using virtual simulation or reflective and restorative discussion (clinical supervision) e.g. to manage staffing crises, triage complex cases or collaborate on ethical dilemmas.</a:t>
            </a:r>
          </a:p>
          <a:p>
            <a:pPr marL="0" indent="0">
              <a:buNone/>
            </a:pPr>
            <a:endParaRPr lang="en-GB" dirty="0"/>
          </a:p>
          <a:p>
            <a:r>
              <a:rPr lang="en-GB" b="1" dirty="0"/>
              <a:t>Quality Improvement (QI) Projects</a:t>
            </a:r>
            <a:r>
              <a:rPr lang="en-GB" dirty="0"/>
              <a:t>: Partnering with the placement area to identify a real need, develop a plan, and present findings to stakeholders.</a:t>
            </a:r>
          </a:p>
          <a:p>
            <a:pPr marL="0" indent="0">
              <a:buNone/>
            </a:pPr>
            <a:endParaRPr lang="en-GB" dirty="0"/>
          </a:p>
          <a:p>
            <a:r>
              <a:rPr lang="en-GB" b="1" dirty="0"/>
              <a:t>Learning Contracts and Critical Reflection</a:t>
            </a:r>
            <a:r>
              <a:rPr lang="en-GB" dirty="0"/>
              <a:t>: Using e-portfolios or reflective journals to track the development of "thinking in action" and professional values.</a:t>
            </a:r>
          </a:p>
          <a:p>
            <a:pPr marL="0" indent="0">
              <a:buNone/>
            </a:pPr>
            <a:endParaRPr lang="en-GB" dirty="0">
              <a:highlight>
                <a:srgbClr val="FFFF00"/>
              </a:highlight>
            </a:endParaRPr>
          </a:p>
          <a:p>
            <a:r>
              <a:rPr lang="en-GB" b="1" dirty="0"/>
              <a:t>Interactive Orals</a:t>
            </a:r>
            <a:r>
              <a:rPr lang="en-GB" dirty="0"/>
              <a:t>: Replacing long essays with professional conversations or "</a:t>
            </a:r>
            <a:r>
              <a:rPr lang="en-GB" dirty="0" err="1"/>
              <a:t>vivas</a:t>
            </a:r>
            <a:r>
              <a:rPr lang="en-GB" dirty="0"/>
              <a:t>" to assess real-time communication and decision-making skills.</a:t>
            </a:r>
          </a:p>
          <a:p>
            <a:endParaRPr lang="en-GB" dirty="0"/>
          </a:p>
        </p:txBody>
      </p:sp>
    </p:spTree>
    <p:extLst>
      <p:ext uri="{BB962C8B-B14F-4D97-AF65-F5344CB8AC3E}">
        <p14:creationId xmlns:p14="http://schemas.microsoft.com/office/powerpoint/2010/main" val="234522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3B91-B6E4-78F5-DF74-53535D314B1B}"/>
              </a:ext>
            </a:extLst>
          </p:cNvPr>
          <p:cNvSpPr>
            <a:spLocks noGrp="1"/>
          </p:cNvSpPr>
          <p:nvPr>
            <p:ph type="ctrTitle"/>
          </p:nvPr>
        </p:nvSpPr>
        <p:spPr/>
        <p:txBody>
          <a:bodyPr/>
          <a:lstStyle/>
          <a:p>
            <a:r>
              <a:rPr lang="en-GB" b="1" dirty="0"/>
              <a:t>Challenges &amp; Best Practices</a:t>
            </a:r>
            <a:br>
              <a:rPr lang="en-GB" b="1" dirty="0"/>
            </a:br>
            <a:endParaRPr lang="en-GB" dirty="0"/>
          </a:p>
        </p:txBody>
      </p:sp>
      <p:sp>
        <p:nvSpPr>
          <p:cNvPr id="3" name="Content Placeholder 2">
            <a:extLst>
              <a:ext uri="{FF2B5EF4-FFF2-40B4-BE49-F238E27FC236}">
                <a16:creationId xmlns:a16="http://schemas.microsoft.com/office/drawing/2014/main" id="{A3B8B46D-682A-6584-B41F-51664A15545E}"/>
              </a:ext>
            </a:extLst>
          </p:cNvPr>
          <p:cNvSpPr>
            <a:spLocks noGrp="1"/>
          </p:cNvSpPr>
          <p:nvPr>
            <p:ph type="body" sz="quarter" idx="10"/>
          </p:nvPr>
        </p:nvSpPr>
        <p:spPr/>
        <p:txBody>
          <a:bodyPr>
            <a:normAutofit fontScale="92500" lnSpcReduction="10000"/>
          </a:bodyPr>
          <a:lstStyle/>
          <a:p>
            <a:r>
              <a:rPr lang="en-GB" b="1" dirty="0"/>
              <a:t>Time Intensity</a:t>
            </a:r>
            <a:r>
              <a:rPr lang="en-GB" dirty="0"/>
              <a:t>: Designing and grading these tasks takes more time than traditional tests. </a:t>
            </a:r>
            <a:r>
              <a:rPr lang="en-GB" b="1" dirty="0"/>
              <a:t>Solution</a:t>
            </a:r>
            <a:r>
              <a:rPr lang="en-GB" dirty="0"/>
              <a:t>: Use “backward design” - start with the desired leadership outcome and work backward (Jones et al, 2024); collaborate with partners to determine which leadership outcomes can be assessed authentically.</a:t>
            </a:r>
          </a:p>
          <a:p>
            <a:pPr marL="0" indent="0">
              <a:buNone/>
            </a:pPr>
            <a:endParaRPr lang="en-GB" dirty="0">
              <a:highlight>
                <a:srgbClr val="FFFF00"/>
              </a:highlight>
            </a:endParaRPr>
          </a:p>
          <a:p>
            <a:r>
              <a:rPr lang="en-GB" b="1" dirty="0"/>
              <a:t>Subjectivity</a:t>
            </a:r>
            <a:r>
              <a:rPr lang="en-GB" dirty="0"/>
              <a:t>: Grading open-ended tasks can be variable. </a:t>
            </a:r>
            <a:r>
              <a:rPr lang="en-GB" b="1" dirty="0"/>
              <a:t>Solution</a:t>
            </a:r>
            <a:r>
              <a:rPr lang="en-GB" dirty="0"/>
              <a:t>: Implement clear, objective </a:t>
            </a:r>
            <a:r>
              <a:rPr lang="en-GB" b="1" dirty="0"/>
              <a:t>rubrics</a:t>
            </a:r>
            <a:r>
              <a:rPr lang="en-GB" dirty="0"/>
              <a:t> that are shared with students and practice partners.</a:t>
            </a:r>
          </a:p>
          <a:p>
            <a:pPr marL="0" indent="0">
              <a:buNone/>
            </a:pPr>
            <a:endParaRPr lang="en-GB" dirty="0"/>
          </a:p>
          <a:p>
            <a:r>
              <a:rPr lang="en-GB" b="1" dirty="0"/>
              <a:t>Anxiety</a:t>
            </a:r>
            <a:r>
              <a:rPr lang="en-GB" dirty="0"/>
              <a:t>: New formats can be stressful for students and assessors. </a:t>
            </a:r>
            <a:r>
              <a:rPr lang="en-GB" b="1" dirty="0"/>
              <a:t>Solution</a:t>
            </a:r>
            <a:r>
              <a:rPr lang="en-GB" dirty="0"/>
              <a:t>: Scaffold learning by providing low-stakes formative opportunities and clear instructions before assessments are set.</a:t>
            </a:r>
          </a:p>
          <a:p>
            <a:endParaRPr lang="en-GB" dirty="0"/>
          </a:p>
        </p:txBody>
      </p:sp>
    </p:spTree>
    <p:extLst>
      <p:ext uri="{BB962C8B-B14F-4D97-AF65-F5344CB8AC3E}">
        <p14:creationId xmlns:p14="http://schemas.microsoft.com/office/powerpoint/2010/main" val="335667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9073-0C69-A4C9-122A-0904A7C61D33}"/>
              </a:ext>
            </a:extLst>
          </p:cNvPr>
          <p:cNvSpPr>
            <a:spLocks noGrp="1"/>
          </p:cNvSpPr>
          <p:nvPr>
            <p:ph type="ctrTitle"/>
          </p:nvPr>
        </p:nvSpPr>
        <p:spPr/>
        <p:txBody>
          <a:bodyPr>
            <a:normAutofit/>
          </a:bodyPr>
          <a:lstStyle/>
          <a:p>
            <a:r>
              <a:rPr lang="en-GB" b="1" dirty="0"/>
              <a:t>Summary</a:t>
            </a:r>
            <a:br>
              <a:rPr lang="en-GB" b="1" dirty="0">
                <a:highlight>
                  <a:srgbClr val="FFFF00"/>
                </a:highlight>
              </a:rPr>
            </a:br>
            <a:endParaRPr lang="en-GB" dirty="0">
              <a:highlight>
                <a:srgbClr val="FFFF00"/>
              </a:highlight>
            </a:endParaRPr>
          </a:p>
        </p:txBody>
      </p:sp>
      <p:sp>
        <p:nvSpPr>
          <p:cNvPr id="3" name="Content Placeholder 2">
            <a:extLst>
              <a:ext uri="{FF2B5EF4-FFF2-40B4-BE49-F238E27FC236}">
                <a16:creationId xmlns:a16="http://schemas.microsoft.com/office/drawing/2014/main" id="{622AC03D-6194-BD2E-EC38-D9BCCDCE439B}"/>
              </a:ext>
            </a:extLst>
          </p:cNvPr>
          <p:cNvSpPr>
            <a:spLocks noGrp="1"/>
          </p:cNvSpPr>
          <p:nvPr>
            <p:ph type="body" sz="quarter" idx="10"/>
          </p:nvPr>
        </p:nvSpPr>
        <p:spPr/>
        <p:txBody>
          <a:bodyPr/>
          <a:lstStyle/>
          <a:p>
            <a:r>
              <a:rPr lang="en-GB" dirty="0"/>
              <a:t>Defining and understanding authentic assessment is a collaborative process for academic and practice assessors.</a:t>
            </a:r>
          </a:p>
          <a:p>
            <a:r>
              <a:rPr lang="en-GB" dirty="0"/>
              <a:t>Authentic assessment is not just a way to grade; it is a learning experience itself. </a:t>
            </a:r>
          </a:p>
          <a:p>
            <a:r>
              <a:rPr lang="en-GB" dirty="0"/>
              <a:t>By "doing" the subject, aspiring nurse leaders develop the resilience, ethical grounding, and practical competence required for modern healthcare.</a:t>
            </a:r>
          </a:p>
          <a:p>
            <a:r>
              <a:rPr lang="en-GB" dirty="0"/>
              <a:t>Reflection on our own leadership roles is needed to be able to plan for, teach and assess leadership authentically.</a:t>
            </a:r>
          </a:p>
          <a:p>
            <a:pPr marL="0" indent="0">
              <a:buNone/>
            </a:pPr>
            <a:endParaRPr lang="en-GB" dirty="0"/>
          </a:p>
          <a:p>
            <a:pPr marL="0" indent="0">
              <a:buNone/>
            </a:pPr>
            <a:r>
              <a:rPr lang="en-GB" b="1" dirty="0"/>
              <a:t>Next steps: action learning </a:t>
            </a:r>
          </a:p>
          <a:p>
            <a:pPr marL="0" indent="0">
              <a:buNone/>
            </a:pPr>
            <a:endParaRPr lang="en-GB" dirty="0"/>
          </a:p>
        </p:txBody>
      </p:sp>
    </p:spTree>
    <p:extLst>
      <p:ext uri="{BB962C8B-B14F-4D97-AF65-F5344CB8AC3E}">
        <p14:creationId xmlns:p14="http://schemas.microsoft.com/office/powerpoint/2010/main" val="3009019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AFDCE-CB70-827D-81A7-6350B0834AC9}"/>
              </a:ext>
            </a:extLst>
          </p:cNvPr>
          <p:cNvSpPr/>
          <p:nvPr/>
        </p:nvSpPr>
        <p:spPr>
          <a:xfrm>
            <a:off x="903611" y="0"/>
            <a:ext cx="11288389" cy="685800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a:extLst>
              <a:ext uri="{FF2B5EF4-FFF2-40B4-BE49-F238E27FC236}">
                <a16:creationId xmlns:a16="http://schemas.microsoft.com/office/drawing/2014/main" id="{6DC1D077-313D-D943-9CDF-3B4D62D809A1}"/>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a:ext>
            </a:extLst>
          </a:blip>
          <a:srcRect/>
          <a:stretch>
            <a:fillRect/>
          </a:stretch>
        </p:blipFill>
        <p:spPr/>
      </p:pic>
      <p:pic>
        <p:nvPicPr>
          <p:cNvPr id="10" name="Picture Placeholder 9">
            <a:extLst>
              <a:ext uri="{FF2B5EF4-FFF2-40B4-BE49-F238E27FC236}">
                <a16:creationId xmlns:a16="http://schemas.microsoft.com/office/drawing/2014/main" id="{2319B706-A5E7-9747-A39B-6BF3C8064F87}"/>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p:pic>
      <p:pic>
        <p:nvPicPr>
          <p:cNvPr id="6" name="Picture Placeholder 5">
            <a:extLst>
              <a:ext uri="{FF2B5EF4-FFF2-40B4-BE49-F238E27FC236}">
                <a16:creationId xmlns:a16="http://schemas.microsoft.com/office/drawing/2014/main" id="{0F522011-9378-ED41-84DB-B69E04B71A86}"/>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EEDB39AD-B044-8C47-864C-6C545502A8FB}"/>
              </a:ext>
            </a:extLst>
          </p:cNvPr>
          <p:cNvSpPr>
            <a:spLocks noGrp="1"/>
          </p:cNvSpPr>
          <p:nvPr>
            <p:ph type="ctrTitle"/>
          </p:nvPr>
        </p:nvSpPr>
        <p:spPr>
          <a:xfrm>
            <a:off x="6096002" y="476250"/>
            <a:ext cx="5606465" cy="824230"/>
          </a:xfrm>
        </p:spPr>
        <p:txBody>
          <a:bodyPr/>
          <a:lstStyle/>
          <a:p>
            <a:r>
              <a:rPr lang="en-US" dirty="0"/>
              <a:t>Action Learning </a:t>
            </a:r>
          </a:p>
        </p:txBody>
      </p:sp>
      <p:sp>
        <p:nvSpPr>
          <p:cNvPr id="5" name="Text Placeholder 4">
            <a:extLst>
              <a:ext uri="{FF2B5EF4-FFF2-40B4-BE49-F238E27FC236}">
                <a16:creationId xmlns:a16="http://schemas.microsoft.com/office/drawing/2014/main" id="{F4D11290-C0B6-804E-8075-06B13405C1F6}"/>
              </a:ext>
            </a:extLst>
          </p:cNvPr>
          <p:cNvSpPr>
            <a:spLocks noGrp="1"/>
          </p:cNvSpPr>
          <p:nvPr>
            <p:ph type="body" sz="quarter" idx="10"/>
          </p:nvPr>
        </p:nvSpPr>
        <p:spPr>
          <a:xfrm>
            <a:off x="6096000" y="1635760"/>
            <a:ext cx="5606878" cy="4049821"/>
          </a:xfrm>
        </p:spPr>
        <p:txBody>
          <a:bodyPr>
            <a:noAutofit/>
          </a:bodyPr>
          <a:lstStyle/>
          <a:p>
            <a:r>
              <a:rPr lang="da-DK" sz="3600" b="1" dirty="0"/>
              <a:t>What 3 actions will you be able to take away today to engage your learners in authentic assessment of leadership?</a:t>
            </a:r>
          </a:p>
          <a:p>
            <a:endParaRPr lang="da-DK" sz="2400" dirty="0"/>
          </a:p>
        </p:txBody>
      </p:sp>
    </p:spTree>
    <p:extLst>
      <p:ext uri="{BB962C8B-B14F-4D97-AF65-F5344CB8AC3E}">
        <p14:creationId xmlns:p14="http://schemas.microsoft.com/office/powerpoint/2010/main" val="3422350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94A7C2-ADCF-43F2-9D96-F7E8B238A353}"/>
              </a:ext>
            </a:extLst>
          </p:cNvPr>
          <p:cNvSpPr>
            <a:spLocks noGrp="1"/>
          </p:cNvSpPr>
          <p:nvPr>
            <p:ph type="ctrTitle"/>
          </p:nvPr>
        </p:nvSpPr>
        <p:spPr>
          <a:xfrm>
            <a:off x="490185" y="476250"/>
            <a:ext cx="10258326" cy="610870"/>
          </a:xfrm>
        </p:spPr>
        <p:txBody>
          <a:bodyPr/>
          <a:lstStyle/>
          <a:p>
            <a:r>
              <a:rPr lang="en-GB" dirty="0"/>
              <a:t>Key questions to consider:</a:t>
            </a:r>
          </a:p>
        </p:txBody>
      </p:sp>
      <p:sp>
        <p:nvSpPr>
          <p:cNvPr id="8" name="Text Placeholder 7">
            <a:extLst>
              <a:ext uri="{FF2B5EF4-FFF2-40B4-BE49-F238E27FC236}">
                <a16:creationId xmlns:a16="http://schemas.microsoft.com/office/drawing/2014/main" id="{F470975E-55CE-2890-CF65-E61913AF7FC7}"/>
              </a:ext>
            </a:extLst>
          </p:cNvPr>
          <p:cNvSpPr>
            <a:spLocks noGrp="1"/>
          </p:cNvSpPr>
          <p:nvPr>
            <p:ph type="body" sz="quarter" idx="10"/>
          </p:nvPr>
        </p:nvSpPr>
        <p:spPr>
          <a:xfrm>
            <a:off x="490184" y="1330960"/>
            <a:ext cx="10259082" cy="4354621"/>
          </a:xfrm>
        </p:spPr>
        <p:txBody>
          <a:bodyPr>
            <a:normAutofit fontScale="92500" lnSpcReduction="20000"/>
          </a:bodyPr>
          <a:lstStyle/>
          <a:p>
            <a:r>
              <a:rPr lang="en-GB" dirty="0"/>
              <a:t>What do you want?</a:t>
            </a:r>
          </a:p>
          <a:p>
            <a:r>
              <a:rPr lang="en-GB" dirty="0"/>
              <a:t>How will you get there?</a:t>
            </a:r>
          </a:p>
          <a:p>
            <a:r>
              <a:rPr lang="en-GB" dirty="0"/>
              <a:t>What’s the first step?</a:t>
            </a:r>
          </a:p>
          <a:p>
            <a:r>
              <a:rPr lang="en-GB" dirty="0"/>
              <a:t>What could get in the way?</a:t>
            </a:r>
          </a:p>
          <a:p>
            <a:r>
              <a:rPr lang="en-GB" dirty="0"/>
              <a:t>What do you need?</a:t>
            </a:r>
          </a:p>
          <a:p>
            <a:r>
              <a:rPr lang="en-GB" dirty="0"/>
              <a:t>When will you start?</a:t>
            </a:r>
          </a:p>
          <a:p>
            <a:r>
              <a:rPr lang="en-GB" dirty="0"/>
              <a:t>What’s a realistic timescale?</a:t>
            </a:r>
          </a:p>
          <a:p>
            <a:r>
              <a:rPr lang="en-GB" dirty="0"/>
              <a:t>What will you learn from that?</a:t>
            </a:r>
          </a:p>
          <a:p>
            <a:r>
              <a:rPr lang="en-GB" dirty="0"/>
              <a:t>What works (or has previously worked) for you?</a:t>
            </a:r>
          </a:p>
          <a:p>
            <a:r>
              <a:rPr lang="en-GB" dirty="0"/>
              <a:t>How could you change that?</a:t>
            </a:r>
          </a:p>
          <a:p>
            <a:r>
              <a:rPr lang="en-GB" dirty="0"/>
              <a:t>What would that give you?</a:t>
            </a:r>
          </a:p>
          <a:p>
            <a:r>
              <a:rPr lang="en-GB" dirty="0"/>
              <a:t>What does it look like from (the other person’s) position?</a:t>
            </a:r>
          </a:p>
          <a:p>
            <a:r>
              <a:rPr lang="en-GB" dirty="0"/>
              <a:t>Who can support/assist you?</a:t>
            </a:r>
          </a:p>
        </p:txBody>
      </p:sp>
    </p:spTree>
    <p:extLst>
      <p:ext uri="{BB962C8B-B14F-4D97-AF65-F5344CB8AC3E}">
        <p14:creationId xmlns:p14="http://schemas.microsoft.com/office/powerpoint/2010/main" val="726744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932AB7-418F-40F5-CEB9-C68F4A485AC1}"/>
              </a:ext>
            </a:extLst>
          </p:cNvPr>
          <p:cNvSpPr/>
          <p:nvPr/>
        </p:nvSpPr>
        <p:spPr>
          <a:xfrm>
            <a:off x="5615873" y="0"/>
            <a:ext cx="6576127" cy="685800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35B87E6-3773-EA4A-9F83-E2B4AA2F3E58}"/>
              </a:ext>
            </a:extLst>
          </p:cNvPr>
          <p:cNvSpPr>
            <a:spLocks noGrp="1"/>
          </p:cNvSpPr>
          <p:nvPr>
            <p:ph type="subTitle" idx="1"/>
          </p:nvPr>
        </p:nvSpPr>
        <p:spPr/>
        <p:txBody>
          <a:bodyPr>
            <a:noAutofit/>
          </a:bodyPr>
          <a:lstStyle/>
          <a:p>
            <a:r>
              <a:rPr lang="en-US" sz="2400" dirty="0"/>
              <a:t>Any questions?</a:t>
            </a:r>
          </a:p>
        </p:txBody>
      </p:sp>
      <p:sp>
        <p:nvSpPr>
          <p:cNvPr id="3" name="TextBox 2">
            <a:extLst>
              <a:ext uri="{FF2B5EF4-FFF2-40B4-BE49-F238E27FC236}">
                <a16:creationId xmlns:a16="http://schemas.microsoft.com/office/drawing/2014/main" id="{A1265F48-1C51-CCF3-2D83-41B17BBCA262}"/>
              </a:ext>
            </a:extLst>
          </p:cNvPr>
          <p:cNvSpPr txBox="1"/>
          <p:nvPr/>
        </p:nvSpPr>
        <p:spPr>
          <a:xfrm>
            <a:off x="6012382" y="2928289"/>
            <a:ext cx="3560496" cy="769441"/>
          </a:xfrm>
          <a:prstGeom prst="rect">
            <a:avLst/>
          </a:prstGeom>
          <a:noFill/>
        </p:spPr>
        <p:txBody>
          <a:bodyPr wrap="square" rtlCol="0">
            <a:spAutoFit/>
          </a:bodyPr>
          <a:lstStyle/>
          <a:p>
            <a:r>
              <a:rPr lang="en-US" sz="4400" b="1" dirty="0">
                <a:solidFill>
                  <a:srgbClr val="7030A0"/>
                </a:solidFill>
                <a:latin typeface="+mj-lt"/>
              </a:rPr>
              <a:t>Thank you</a:t>
            </a:r>
          </a:p>
        </p:txBody>
      </p:sp>
    </p:spTree>
    <p:extLst>
      <p:ext uri="{BB962C8B-B14F-4D97-AF65-F5344CB8AC3E}">
        <p14:creationId xmlns:p14="http://schemas.microsoft.com/office/powerpoint/2010/main" val="337290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25832" y="0"/>
            <a:ext cx="12317832" cy="6858000"/>
          </a:xfrm>
          <a:prstGeom prst="rect">
            <a:avLst/>
          </a:prstGeom>
          <a:blipFill>
            <a:blip r:embed="rId3" cstate="print"/>
            <a:stretch>
              <a:fillRect/>
            </a:stretch>
          </a:blipFill>
        </p:spPr>
        <p:txBody>
          <a:bodyPr wrap="square" lIns="0" tIns="0" rIns="0" bIns="0" rtlCol="0">
            <a:spAutoFit/>
          </a:bodyPr>
          <a:lstStyle/>
          <a:p>
            <a:endParaRPr lang="en-GB" dirty="0"/>
          </a:p>
        </p:txBody>
      </p:sp>
      <p:sp>
        <p:nvSpPr>
          <p:cNvPr id="3" name="object 3"/>
          <p:cNvSpPr txBox="1"/>
          <p:nvPr/>
        </p:nvSpPr>
        <p:spPr>
          <a:xfrm>
            <a:off x="122830" y="122831"/>
            <a:ext cx="10904561" cy="628377"/>
          </a:xfrm>
          <a:prstGeom prst="rect">
            <a:avLst/>
          </a:prstGeom>
        </p:spPr>
        <p:txBody>
          <a:bodyPr vert="horz" wrap="square" lIns="0" tIns="0" rIns="0" bIns="0" rtlCol="0">
            <a:spAutoFit/>
          </a:bodyPr>
          <a:lstStyle/>
          <a:p>
            <a:pPr marL="0" marR="0">
              <a:lnSpc>
                <a:spcPts val="4915"/>
              </a:lnSpc>
              <a:spcBef>
                <a:spcPts val="0"/>
              </a:spcBef>
              <a:spcAft>
                <a:spcPts val="0"/>
              </a:spcAft>
            </a:pPr>
            <a:r>
              <a:rPr lang="en-GB" sz="4400" b="1" spc="-150" dirty="0">
                <a:solidFill>
                  <a:srgbClr val="743ABC"/>
                </a:solidFill>
                <a:latin typeface="QDOEVU+Arial-BoldMT"/>
                <a:cs typeface="QDOEVU+Arial-BoldMT"/>
              </a:rPr>
              <a:t>Context of Compassionate Leadership</a:t>
            </a:r>
            <a:endParaRPr sz="4400" b="1" spc="-150" dirty="0">
              <a:solidFill>
                <a:srgbClr val="743ABC"/>
              </a:solidFill>
              <a:latin typeface="QDOEVU+Arial-BoldMT"/>
              <a:cs typeface="QDOEVU+Arial-BoldMT"/>
            </a:endParaRPr>
          </a:p>
        </p:txBody>
      </p:sp>
      <p:sp>
        <p:nvSpPr>
          <p:cNvPr id="4" name="TextBox 3">
            <a:extLst>
              <a:ext uri="{FF2B5EF4-FFF2-40B4-BE49-F238E27FC236}">
                <a16:creationId xmlns:a16="http://schemas.microsoft.com/office/drawing/2014/main" id="{D9F79C43-3F29-8737-27E6-FD376E11DE53}"/>
              </a:ext>
            </a:extLst>
          </p:cNvPr>
          <p:cNvSpPr txBox="1"/>
          <p:nvPr/>
        </p:nvSpPr>
        <p:spPr>
          <a:xfrm>
            <a:off x="232013" y="751209"/>
            <a:ext cx="10604309" cy="6278642"/>
          </a:xfrm>
          <a:prstGeom prst="rect">
            <a:avLst/>
          </a:prstGeom>
          <a:noFill/>
        </p:spPr>
        <p:txBody>
          <a:bodyPr wrap="square" rtlCol="0">
            <a:spAutoFit/>
          </a:bodyPr>
          <a:lstStyle/>
          <a:p>
            <a:endParaRPr lang="en-GB" sz="2400" dirty="0"/>
          </a:p>
          <a:p>
            <a:r>
              <a:rPr lang="en-GB" sz="2400" b="1" dirty="0">
                <a:solidFill>
                  <a:schemeClr val="accent1"/>
                </a:solidFill>
              </a:rPr>
              <a:t>2012:Compassion in Practice</a:t>
            </a:r>
            <a:r>
              <a:rPr lang="en-GB" sz="2400" dirty="0"/>
              <a:t>, the national strategy for nurses, midwives and care staff</a:t>
            </a:r>
          </a:p>
          <a:p>
            <a:endParaRPr lang="en-GB" sz="2400" dirty="0"/>
          </a:p>
          <a:p>
            <a:r>
              <a:rPr lang="en-GB" sz="2400" b="1" dirty="0">
                <a:solidFill>
                  <a:schemeClr val="accent1"/>
                </a:solidFill>
              </a:rPr>
              <a:t>2014: Building and Strengthening leadership. Leading with Compassion </a:t>
            </a:r>
            <a:r>
              <a:rPr lang="en-GB" sz="2400" dirty="0"/>
              <a:t>(NHS England)</a:t>
            </a:r>
          </a:p>
          <a:p>
            <a:endParaRPr lang="en-GB" sz="2400" dirty="0"/>
          </a:p>
          <a:p>
            <a:r>
              <a:rPr lang="en-GB" sz="2400" b="1" dirty="0">
                <a:solidFill>
                  <a:schemeClr val="accent1"/>
                </a:solidFill>
              </a:rPr>
              <a:t>2020: The Courage of Compassion </a:t>
            </a:r>
            <a:r>
              <a:rPr lang="en-GB" sz="2400" dirty="0"/>
              <a:t>(Kings Fund)</a:t>
            </a:r>
          </a:p>
          <a:p>
            <a:r>
              <a:rPr lang="en-GB" sz="2400" b="0" i="0" dirty="0">
                <a:solidFill>
                  <a:srgbClr val="000000"/>
                </a:solidFill>
                <a:effectLst/>
                <a:latin typeface="FoundersGrotesk"/>
              </a:rPr>
              <a:t> </a:t>
            </a:r>
            <a:r>
              <a:rPr lang="en-GB" sz="2400" dirty="0">
                <a:solidFill>
                  <a:srgbClr val="000000"/>
                </a:solidFill>
                <a:latin typeface="FoundersGrotesk"/>
              </a:rPr>
              <a:t>3 </a:t>
            </a:r>
            <a:r>
              <a:rPr lang="en-GB" sz="2400" b="0" i="0" dirty="0">
                <a:solidFill>
                  <a:srgbClr val="000000"/>
                </a:solidFill>
                <a:effectLst/>
              </a:rPr>
              <a:t>core needs that must be met to ensure wellbeing and motivation at work, and to minimise workplace stress: autonomy, belonging and contribution.</a:t>
            </a:r>
          </a:p>
          <a:p>
            <a:endParaRPr lang="en-GB" sz="2400" dirty="0"/>
          </a:p>
          <a:p>
            <a:r>
              <a:rPr lang="en-GB" sz="2400" dirty="0"/>
              <a:t>8 Key recommendations including culture and leadership; and learning, education and development.</a:t>
            </a:r>
          </a:p>
          <a:p>
            <a:endParaRPr lang="en-GB" sz="2400" dirty="0"/>
          </a:p>
          <a:p>
            <a:r>
              <a:rPr lang="en-GB" sz="2400" dirty="0"/>
              <a:t>So that leads us to question, what does compassion in practice look like, how do we lead compassionately and how do we/you assess it authentically?</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0C84-09C0-839B-E8C4-F59A8BF85503}"/>
              </a:ext>
            </a:extLst>
          </p:cNvPr>
          <p:cNvSpPr>
            <a:spLocks noGrp="1"/>
          </p:cNvSpPr>
          <p:nvPr>
            <p:ph type="title"/>
          </p:nvPr>
        </p:nvSpPr>
        <p:spPr/>
        <p:txBody>
          <a:bodyPr/>
          <a:lstStyle/>
          <a:p>
            <a:r>
              <a:rPr lang="en-GB" dirty="0">
                <a:solidFill>
                  <a:schemeClr val="accent1"/>
                </a:solidFill>
              </a:rPr>
              <a:t>What do you think of when you consider compassion?</a:t>
            </a:r>
          </a:p>
        </p:txBody>
      </p:sp>
    </p:spTree>
    <p:extLst>
      <p:ext uri="{BB962C8B-B14F-4D97-AF65-F5344CB8AC3E}">
        <p14:creationId xmlns:p14="http://schemas.microsoft.com/office/powerpoint/2010/main" val="284008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388A44-5B8B-5E7E-FC35-75CA659AE42E}"/>
              </a:ext>
            </a:extLst>
          </p:cNvPr>
          <p:cNvPicPr>
            <a:picLocks noChangeAspect="1"/>
          </p:cNvPicPr>
          <p:nvPr/>
        </p:nvPicPr>
        <p:blipFill>
          <a:blip r:embed="rId3"/>
          <a:stretch>
            <a:fillRect/>
          </a:stretch>
        </p:blipFill>
        <p:spPr>
          <a:xfrm>
            <a:off x="423082" y="976055"/>
            <a:ext cx="11136572" cy="5881945"/>
          </a:xfrm>
          <a:prstGeom prst="rect">
            <a:avLst/>
          </a:prstGeom>
          <a:noFill/>
        </p:spPr>
      </p:pic>
      <p:sp>
        <p:nvSpPr>
          <p:cNvPr id="7" name="Title 6">
            <a:extLst>
              <a:ext uri="{FF2B5EF4-FFF2-40B4-BE49-F238E27FC236}">
                <a16:creationId xmlns:a16="http://schemas.microsoft.com/office/drawing/2014/main" id="{36989F12-20C1-D937-D62D-977E663A77A9}"/>
              </a:ext>
            </a:extLst>
          </p:cNvPr>
          <p:cNvSpPr>
            <a:spLocks noGrp="1"/>
          </p:cNvSpPr>
          <p:nvPr>
            <p:ph type="title"/>
          </p:nvPr>
        </p:nvSpPr>
        <p:spPr>
          <a:xfrm>
            <a:off x="838200" y="365127"/>
            <a:ext cx="10515600" cy="822228"/>
          </a:xfrm>
        </p:spPr>
        <p:txBody>
          <a:bodyPr/>
          <a:lstStyle/>
          <a:p>
            <a:r>
              <a:rPr lang="en-GB" dirty="0">
                <a:hlinkClick r:id="rId4"/>
              </a:rPr>
              <a:t>https://youtu.be/bUOUp0HsZCc</a:t>
            </a:r>
            <a:br>
              <a:rPr lang="en-GB" dirty="0"/>
            </a:br>
            <a:endParaRPr lang="en-GB" dirty="0"/>
          </a:p>
        </p:txBody>
      </p:sp>
    </p:spTree>
    <p:extLst>
      <p:ext uri="{BB962C8B-B14F-4D97-AF65-F5344CB8AC3E}">
        <p14:creationId xmlns:p14="http://schemas.microsoft.com/office/powerpoint/2010/main" val="358306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FBEB5-6BA9-0341-6167-1F05B28DCE67}"/>
              </a:ext>
            </a:extLst>
          </p:cNvPr>
          <p:cNvSpPr>
            <a:spLocks noGrp="1"/>
          </p:cNvSpPr>
          <p:nvPr>
            <p:ph type="ctrTitle"/>
          </p:nvPr>
        </p:nvSpPr>
        <p:spPr>
          <a:xfrm>
            <a:off x="490185" y="204716"/>
            <a:ext cx="10258326" cy="1146412"/>
          </a:xfrm>
        </p:spPr>
        <p:txBody>
          <a:bodyPr>
            <a:normAutofit fontScale="90000"/>
          </a:bodyPr>
          <a:lstStyle/>
          <a:p>
            <a:r>
              <a:rPr lang="en-GB" dirty="0"/>
              <a:t>Compassion as a dimension of leadership</a:t>
            </a:r>
          </a:p>
        </p:txBody>
      </p:sp>
      <p:sp>
        <p:nvSpPr>
          <p:cNvPr id="5" name="Text Placeholder 4">
            <a:extLst>
              <a:ext uri="{FF2B5EF4-FFF2-40B4-BE49-F238E27FC236}">
                <a16:creationId xmlns:a16="http://schemas.microsoft.com/office/drawing/2014/main" id="{5D43DD3B-BB13-CB3E-C9AE-20DDCEF76864}"/>
              </a:ext>
            </a:extLst>
          </p:cNvPr>
          <p:cNvSpPr>
            <a:spLocks noGrp="1"/>
          </p:cNvSpPr>
          <p:nvPr>
            <p:ph type="body" sz="quarter" idx="10"/>
          </p:nvPr>
        </p:nvSpPr>
        <p:spPr>
          <a:xfrm>
            <a:off x="490184" y="1791258"/>
            <a:ext cx="10259082" cy="3894323"/>
          </a:xfrm>
        </p:spPr>
        <p:txBody>
          <a:bodyPr>
            <a:normAutofit/>
          </a:bodyPr>
          <a:lstStyle/>
          <a:p>
            <a:r>
              <a:rPr lang="en-GB" sz="2400" dirty="0"/>
              <a:t>Compassionate Leaders have increased their awareness about their own strengths and weaknesses, needs and desires, qualities and shadow sides, fortes and blind spots, conscious and unconscious patterns.</a:t>
            </a:r>
          </a:p>
          <a:p>
            <a:r>
              <a:rPr lang="en-GB" sz="2400" dirty="0"/>
              <a:t>In other words, they have entered on the journey of </a:t>
            </a:r>
            <a:r>
              <a:rPr lang="en-GB" sz="2400" b="1" dirty="0"/>
              <a:t>personal development</a:t>
            </a:r>
            <a:r>
              <a:rPr lang="en-GB" sz="2400" dirty="0"/>
              <a:t>.</a:t>
            </a:r>
          </a:p>
          <a:p>
            <a:r>
              <a:rPr lang="en-GB" sz="2400" dirty="0"/>
              <a:t>Although this might sometimes feel like a scary enterprise in unknown waters, they have experienced that it makes them stronger </a:t>
            </a:r>
          </a:p>
          <a:p>
            <a:endParaRPr lang="en-GB" dirty="0"/>
          </a:p>
          <a:p>
            <a:r>
              <a:rPr lang="en-GB" dirty="0"/>
              <a:t>Vermeiren (2019) The Compassionate Leader</a:t>
            </a:r>
          </a:p>
          <a:p>
            <a:endParaRPr lang="en-GB" dirty="0"/>
          </a:p>
        </p:txBody>
      </p:sp>
    </p:spTree>
    <p:extLst>
      <p:ext uri="{BB962C8B-B14F-4D97-AF65-F5344CB8AC3E}">
        <p14:creationId xmlns:p14="http://schemas.microsoft.com/office/powerpoint/2010/main" val="224270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A4CB-4A26-CA07-8E9E-2FECCE131F85}"/>
              </a:ext>
            </a:extLst>
          </p:cNvPr>
          <p:cNvSpPr>
            <a:spLocks noGrp="1"/>
          </p:cNvSpPr>
          <p:nvPr>
            <p:ph type="ctrTitle"/>
          </p:nvPr>
        </p:nvSpPr>
        <p:spPr>
          <a:xfrm>
            <a:off x="490185" y="259308"/>
            <a:ext cx="10258326" cy="913111"/>
          </a:xfrm>
        </p:spPr>
        <p:txBody>
          <a:bodyPr/>
          <a:lstStyle/>
          <a:p>
            <a:r>
              <a:rPr lang="en-GB" dirty="0"/>
              <a:t>Question for group “chat”</a:t>
            </a:r>
          </a:p>
        </p:txBody>
      </p:sp>
      <p:sp>
        <p:nvSpPr>
          <p:cNvPr id="3" name="Text Placeholder 2">
            <a:extLst>
              <a:ext uri="{FF2B5EF4-FFF2-40B4-BE49-F238E27FC236}">
                <a16:creationId xmlns:a16="http://schemas.microsoft.com/office/drawing/2014/main" id="{458B32D8-C816-D3F0-BA20-86D96164CBFB}"/>
              </a:ext>
            </a:extLst>
          </p:cNvPr>
          <p:cNvSpPr>
            <a:spLocks noGrp="1"/>
          </p:cNvSpPr>
          <p:nvPr>
            <p:ph type="body" sz="quarter" idx="10"/>
          </p:nvPr>
        </p:nvSpPr>
        <p:spPr>
          <a:xfrm>
            <a:off x="490184" y="1774208"/>
            <a:ext cx="10259082" cy="4258101"/>
          </a:xfrm>
        </p:spPr>
        <p:txBody>
          <a:bodyPr>
            <a:normAutofit/>
          </a:bodyPr>
          <a:lstStyle/>
          <a:p>
            <a:r>
              <a:rPr lang="en-GB" sz="3600" b="1" dirty="0"/>
              <a:t>Where/how in your current role are you expected to </a:t>
            </a:r>
          </a:p>
          <a:p>
            <a:endParaRPr lang="en-GB" sz="3600" dirty="0"/>
          </a:p>
          <a:p>
            <a:pPr marL="742950" indent="-742950">
              <a:buFont typeface="+mj-lt"/>
              <a:buAutoNum type="arabicPeriod"/>
            </a:pPr>
            <a:r>
              <a:rPr lang="en-GB" sz="3600" dirty="0"/>
              <a:t>Teach/demonstrate leadership</a:t>
            </a:r>
          </a:p>
          <a:p>
            <a:pPr marL="742950" indent="-742950">
              <a:buFont typeface="+mj-lt"/>
              <a:buAutoNum type="arabicPeriod"/>
            </a:pPr>
            <a:r>
              <a:rPr lang="en-GB" sz="3600" dirty="0"/>
              <a:t>Assess leadership</a:t>
            </a:r>
          </a:p>
          <a:p>
            <a:pPr marL="742950" indent="-742950">
              <a:buFont typeface="+mj-lt"/>
              <a:buAutoNum type="arabicPeriod"/>
            </a:pPr>
            <a:r>
              <a:rPr lang="en-GB" sz="3600" dirty="0"/>
              <a:t>Which students does this involve</a:t>
            </a:r>
          </a:p>
        </p:txBody>
      </p:sp>
    </p:spTree>
    <p:extLst>
      <p:ext uri="{BB962C8B-B14F-4D97-AF65-F5344CB8AC3E}">
        <p14:creationId xmlns:p14="http://schemas.microsoft.com/office/powerpoint/2010/main" val="309530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98853-3C06-BB11-AB01-BC490E62ED7F}"/>
              </a:ext>
            </a:extLst>
          </p:cNvPr>
          <p:cNvSpPr>
            <a:spLocks noGrp="1"/>
          </p:cNvSpPr>
          <p:nvPr>
            <p:ph type="body" sz="quarter" idx="11"/>
          </p:nvPr>
        </p:nvSpPr>
        <p:spPr>
          <a:xfrm>
            <a:off x="508756" y="264792"/>
            <a:ext cx="5105400" cy="734483"/>
          </a:xfrm>
        </p:spPr>
        <p:txBody>
          <a:bodyPr>
            <a:normAutofit/>
          </a:bodyPr>
          <a:lstStyle/>
          <a:p>
            <a:pPr>
              <a:lnSpc>
                <a:spcPct val="90000"/>
              </a:lnSpc>
            </a:pPr>
            <a:r>
              <a:rPr lang="en-US" sz="2600"/>
              <a:t>Why compassionate leadership</a:t>
            </a:r>
          </a:p>
        </p:txBody>
      </p:sp>
      <p:graphicFrame>
        <p:nvGraphicFramePr>
          <p:cNvPr id="7" name="Text Placeholder 4">
            <a:extLst>
              <a:ext uri="{FF2B5EF4-FFF2-40B4-BE49-F238E27FC236}">
                <a16:creationId xmlns:a16="http://schemas.microsoft.com/office/drawing/2014/main" id="{B4B8B850-8E63-09DE-37DA-B63D2EED7041}"/>
              </a:ext>
            </a:extLst>
          </p:cNvPr>
          <p:cNvGraphicFramePr/>
          <p:nvPr>
            <p:extLst>
              <p:ext uri="{D42A27DB-BD31-4B8C-83A1-F6EECF244321}">
                <p14:modId xmlns:p14="http://schemas.microsoft.com/office/powerpoint/2010/main" val="1624821378"/>
              </p:ext>
            </p:extLst>
          </p:nvPr>
        </p:nvGraphicFramePr>
        <p:xfrm>
          <a:off x="494714" y="827113"/>
          <a:ext cx="11202571" cy="4513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14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66D5-1E32-4DDB-B9A1-9E2E9770D9DF}"/>
              </a:ext>
            </a:extLst>
          </p:cNvPr>
          <p:cNvSpPr>
            <a:spLocks noGrp="1"/>
          </p:cNvSpPr>
          <p:nvPr>
            <p:ph type="ctrTitle"/>
          </p:nvPr>
        </p:nvSpPr>
        <p:spPr>
          <a:xfrm>
            <a:off x="490184" y="95534"/>
            <a:ext cx="10591797" cy="1201003"/>
          </a:xfrm>
        </p:spPr>
        <p:txBody>
          <a:bodyPr>
            <a:normAutofit fontScale="90000"/>
          </a:bodyPr>
          <a:lstStyle/>
          <a:p>
            <a:br>
              <a:rPr lang="en-GB" dirty="0"/>
            </a:br>
            <a:r>
              <a:rPr lang="en-GB" dirty="0"/>
              <a:t>Compassionate Leadership in the context of nursing practice and the learning environment</a:t>
            </a:r>
          </a:p>
        </p:txBody>
      </p:sp>
      <p:sp>
        <p:nvSpPr>
          <p:cNvPr id="3" name="Text Placeholder 2">
            <a:extLst>
              <a:ext uri="{FF2B5EF4-FFF2-40B4-BE49-F238E27FC236}">
                <a16:creationId xmlns:a16="http://schemas.microsoft.com/office/drawing/2014/main" id="{9D8A9B7B-D7D2-4551-D298-38B94EBFC5AD}"/>
              </a:ext>
            </a:extLst>
          </p:cNvPr>
          <p:cNvSpPr>
            <a:spLocks noGrp="1"/>
          </p:cNvSpPr>
          <p:nvPr>
            <p:ph type="body" sz="quarter" idx="10"/>
          </p:nvPr>
        </p:nvSpPr>
        <p:spPr>
          <a:xfrm>
            <a:off x="490184" y="1542197"/>
            <a:ext cx="10259082" cy="5117909"/>
          </a:xfrm>
        </p:spPr>
        <p:txBody>
          <a:bodyPr>
            <a:normAutofit/>
          </a:bodyPr>
          <a:lstStyle/>
          <a:p>
            <a:r>
              <a:rPr lang="en-GB" sz="3200" b="1" dirty="0">
                <a:solidFill>
                  <a:schemeClr val="accent1"/>
                </a:solidFill>
              </a:rPr>
              <a:t>4 dimensions: </a:t>
            </a:r>
          </a:p>
          <a:p>
            <a:endParaRPr lang="en-GB" dirty="0"/>
          </a:p>
          <a:p>
            <a:r>
              <a:rPr lang="en-GB" b="1" dirty="0">
                <a:solidFill>
                  <a:schemeClr val="accent1"/>
                </a:solidFill>
              </a:rPr>
              <a:t>Self</a:t>
            </a:r>
            <a:r>
              <a:rPr lang="en-GB" dirty="0"/>
              <a:t>: awareness, resilience, mindfulness and emotional intelligence that allows you to be present and available to the needs of others. </a:t>
            </a:r>
          </a:p>
          <a:p>
            <a:r>
              <a:rPr lang="en-GB" b="1" dirty="0">
                <a:solidFill>
                  <a:schemeClr val="accent1"/>
                </a:solidFill>
              </a:rPr>
              <a:t>Leader</a:t>
            </a:r>
            <a:r>
              <a:rPr lang="en-GB" dirty="0"/>
              <a:t>: the ability to notice the explicit or unspoken concerns of others, with sufficient emotional resources and practical tools in one’s repertoire to proactively create a constructive and supportive climate. </a:t>
            </a:r>
          </a:p>
          <a:p>
            <a:r>
              <a:rPr lang="en-GB" b="1" dirty="0">
                <a:solidFill>
                  <a:schemeClr val="accent1"/>
                </a:solidFill>
              </a:rPr>
              <a:t>Team</a:t>
            </a:r>
            <a:r>
              <a:rPr lang="en-GB" dirty="0"/>
              <a:t>: the capabilities, practices and norms that promote and contribute to the formation and effective working relationships of teams, such that they are able to work compassionately with patients, service users, families, partner organisations and each other. </a:t>
            </a:r>
          </a:p>
          <a:p>
            <a:r>
              <a:rPr lang="en-GB" b="1" dirty="0">
                <a:solidFill>
                  <a:schemeClr val="accent1"/>
                </a:solidFill>
              </a:rPr>
              <a:t>Organisation</a:t>
            </a:r>
            <a:r>
              <a:rPr lang="en-GB" dirty="0"/>
              <a:t>: the collective, robust set of systems, processes, practices and disciplines that enable an environment which is supportive of compassionate care.</a:t>
            </a:r>
          </a:p>
          <a:p>
            <a:r>
              <a:rPr lang="en-GB" dirty="0"/>
              <a:t>.</a:t>
            </a:r>
          </a:p>
        </p:txBody>
      </p:sp>
    </p:spTree>
    <p:extLst>
      <p:ext uri="{BB962C8B-B14F-4D97-AF65-F5344CB8AC3E}">
        <p14:creationId xmlns:p14="http://schemas.microsoft.com/office/powerpoint/2010/main" val="207334808"/>
      </p:ext>
    </p:extLst>
  </p:cSld>
  <p:clrMapOvr>
    <a:masterClrMapping/>
  </p:clrMapOvr>
</p:sld>
</file>

<file path=ppt/theme/theme1.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8575de-8930-4328-b833-f436b54b8ced">
      <Terms xmlns="http://schemas.microsoft.com/office/infopath/2007/PartnerControls"/>
    </lcf76f155ced4ddcb4097134ff3c332f>
    <TaxCatchAll xmlns="33d12353-3f59-475d-baee-1782ddbfd0a4" xsi:nil="true"/>
    <SharedWithUsers xmlns="33d12353-3f59-475d-baee-1782ddbfd0a4">
      <UserInfo>
        <DisplayName>Malcolm, Jenny</DisplayName>
        <AccountId>1457</AccountId>
        <AccountType/>
      </UserInfo>
      <UserInfo>
        <DisplayName>Elgie, Emma</DisplayName>
        <AccountId>18</AccountId>
        <AccountType/>
      </UserInfo>
      <UserInfo>
        <DisplayName>Brown, Laura</DisplayName>
        <AccountId>1287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068A5AFF1FDA41BDC9ACF5B4FA3262" ma:contentTypeVersion="17" ma:contentTypeDescription="Create a new document." ma:contentTypeScope="" ma:versionID="265f5fee58e664f99254bf19e49b77e1">
  <xsd:schema xmlns:xsd="http://www.w3.org/2001/XMLSchema" xmlns:xs="http://www.w3.org/2001/XMLSchema" xmlns:p="http://schemas.microsoft.com/office/2006/metadata/properties" xmlns:ns2="528575de-8930-4328-b833-f436b54b8ced" xmlns:ns3="33d12353-3f59-475d-baee-1782ddbfd0a4" targetNamespace="http://schemas.microsoft.com/office/2006/metadata/properties" ma:root="true" ma:fieldsID="1a6c48aab5f07b6ba97269e577698195" ns2:_="" ns3:_="">
    <xsd:import namespace="528575de-8930-4328-b833-f436b54b8ced"/>
    <xsd:import namespace="33d12353-3f59-475d-baee-1782ddbfd0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575de-8930-4328-b833-f436b54b8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b76ba88-ca53-48ba-8ef0-dfa29b04b81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12353-3f59-475d-baee-1782ddbfd0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53ab7a-3ae7-49f6-9f65-f074a74a3d9f}" ma:internalName="TaxCatchAll" ma:showField="CatchAllData" ma:web="33d12353-3f59-475d-baee-1782ddbfd0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B4D2FD-FEEA-4E5D-B462-CD2E52F04621}">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3d12353-3f59-475d-baee-1782ddbfd0a4"/>
    <ds:schemaRef ds:uri="528575de-8930-4328-b833-f436b54b8ced"/>
    <ds:schemaRef ds:uri="http://www.w3.org/XML/1998/namespace"/>
    <ds:schemaRef ds:uri="http://purl.org/dc/dcmitype/"/>
  </ds:schemaRefs>
</ds:datastoreItem>
</file>

<file path=customXml/itemProps2.xml><?xml version="1.0" encoding="utf-8"?>
<ds:datastoreItem xmlns:ds="http://schemas.openxmlformats.org/officeDocument/2006/customXml" ds:itemID="{F7FAB139-5694-4348-A528-56998FCD5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575de-8930-4328-b833-f436b54b8ced"/>
    <ds:schemaRef ds:uri="33d12353-3f59-475d-baee-1782ddbfd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E736F1-799B-4462-A6E9-01A961213F91}">
  <ds:schemaRefs>
    <ds:schemaRef ds:uri="http://schemas.microsoft.com/sharepoint/v3/contenttype/forms"/>
  </ds:schemaRefs>
</ds:datastoreItem>
</file>

<file path=docMetadata/LabelInfo.xml><?xml version="1.0" encoding="utf-8"?>
<clbl:labelList xmlns:clbl="http://schemas.microsoft.com/office/2020/mipLabelMetadata">
  <clbl:label id="{d79a8112-4fbe-417a-a112-cd0fb490d85c}" enabled="0" method="" siteId="{d79a8112-4fbe-417a-a112-cd0fb490d85c}" removed="1"/>
</clbl:labelList>
</file>

<file path=docProps/app.xml><?xml version="1.0" encoding="utf-8"?>
<Properties xmlns="http://schemas.openxmlformats.org/officeDocument/2006/extended-properties" xmlns:vt="http://schemas.openxmlformats.org/officeDocument/2006/docPropsVTypes">
  <Template/>
  <TotalTime>1583</TotalTime>
  <Words>1664</Words>
  <Application>Microsoft Office PowerPoint</Application>
  <PresentationFormat>Widescreen</PresentationFormat>
  <Paragraphs>192</Paragraphs>
  <Slides>27</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FoundersGrotesk</vt:lpstr>
      <vt:lpstr>Verdana</vt:lpstr>
      <vt:lpstr>QDOEVU+Arial-BoldMT</vt:lpstr>
      <vt:lpstr>Calibri</vt:lpstr>
      <vt:lpstr>Arial</vt:lpstr>
      <vt:lpstr>1_Office Theme</vt:lpstr>
      <vt:lpstr>2_Office Theme</vt:lpstr>
      <vt:lpstr>3_Office Theme</vt:lpstr>
      <vt:lpstr>Practice Educator Conference 4th March 2026  Developing Skills in Nurse Leadership – the challenge of authentic assessment  Senior Lecturers Gill Kelly &amp; Louise Parker</vt:lpstr>
      <vt:lpstr>Background    </vt:lpstr>
      <vt:lpstr>PowerPoint Presentation</vt:lpstr>
      <vt:lpstr>What do you think of when you consider compassion?</vt:lpstr>
      <vt:lpstr>https://youtu.be/bUOUp0HsZCc </vt:lpstr>
      <vt:lpstr>Compassion as a dimension of leadership</vt:lpstr>
      <vt:lpstr>Question for group “chat”</vt:lpstr>
      <vt:lpstr>PowerPoint Presentation</vt:lpstr>
      <vt:lpstr> Compassionate Leadership in the context of nursing practice and the learning environment</vt:lpstr>
      <vt:lpstr>PowerPoint Presentation</vt:lpstr>
      <vt:lpstr>The Challenge in Practice</vt:lpstr>
      <vt:lpstr>PA / PS and assessment in practice</vt:lpstr>
      <vt:lpstr>R</vt:lpstr>
      <vt:lpstr>Authentic Assessment</vt:lpstr>
      <vt:lpstr>Authentic Assessment</vt:lpstr>
      <vt:lpstr>What is Authentic Assessment?</vt:lpstr>
      <vt:lpstr>Why do we need to think about assessment being authentic?</vt:lpstr>
      <vt:lpstr>Authentic assessment for nurse leadership: </vt:lpstr>
      <vt:lpstr>Core Components of Authenticity: </vt:lpstr>
      <vt:lpstr>Authentic assessment for nurse leadership: </vt:lpstr>
      <vt:lpstr>Impact on Leadership Development</vt:lpstr>
      <vt:lpstr>Practical Strategies &amp; Examples  </vt:lpstr>
      <vt:lpstr>Challenges &amp; Best Practices </vt:lpstr>
      <vt:lpstr>Summary </vt:lpstr>
      <vt:lpstr>Action Learning </vt:lpstr>
      <vt:lpstr>Key questions to consider: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Mackreth, Paul</cp:lastModifiedBy>
  <cp:revision>27</cp:revision>
  <cp:lastPrinted>2022-02-10T14:10:30Z</cp:lastPrinted>
  <dcterms:created xsi:type="dcterms:W3CDTF">2018-08-09T13:59:43Z</dcterms:created>
  <dcterms:modified xsi:type="dcterms:W3CDTF">2026-03-04T14:19:25Z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0x01010072068A5AFF1FDA41BDC9ACF5B4FA3262</vt:lpwstr>
  </property>
  <property fmtid="{D5CDD505-2E9C-101B-9397-08002B2CF9AE}" pid="3" name="MediaServiceImageTags">
    <vt:lpwstr/>
  </property>
</Properties>
</file>