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handoutMasterIdLst>
    <p:handoutMasterId r:id="rId14"/>
  </p:handoutMasterIdLst>
  <p:sldIdLst>
    <p:sldId id="269" r:id="rId2"/>
    <p:sldId id="270" r:id="rId3"/>
    <p:sldId id="265" r:id="rId4"/>
    <p:sldId id="264" r:id="rId5"/>
    <p:sldId id="257" r:id="rId6"/>
    <p:sldId id="263" r:id="rId7"/>
    <p:sldId id="262" r:id="rId8"/>
    <p:sldId id="266" r:id="rId9"/>
    <p:sldId id="267" r:id="rId10"/>
    <p:sldId id="268" r:id="rId11"/>
    <p:sldId id="271" r:id="rId12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864" userDrawn="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ABFCF23-3B69-468F-B69F-88F6DE6A72F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howGuides="1">
      <p:cViewPr varScale="1">
        <p:scale>
          <a:sx n="86" d="100"/>
          <a:sy n="86" d="100"/>
        </p:scale>
        <p:origin x="562" y="58"/>
      </p:cViewPr>
      <p:guideLst>
        <p:guide orient="horz" pos="2160"/>
        <p:guide orient="horz" pos="1008"/>
        <p:guide orient="horz" pos="3888"/>
        <p:guide orient="horz" pos="864"/>
        <p:guide pos="3839"/>
        <p:guide pos="1007"/>
        <p:guide pos="717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562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3/8/2023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221E5-7225-48EB-A4EE-420E7BFCF70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7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gradFill rotWithShape="1">
          <a:gsLst>
            <a:gs pos="0">
              <a:schemeClr val="tx2">
                <a:lumMod val="20000"/>
                <a:lumOff val="80000"/>
              </a:schemeClr>
            </a:gs>
            <a:gs pos="90000">
              <a:schemeClr val="tx2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99025" y="6356351"/>
            <a:ext cx="121888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BBE6BF-C811-45BB-8BA9-22EFF2B83FFA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14708" y="6356351"/>
            <a:ext cx="397406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85571" y="6356351"/>
            <a:ext cx="6094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5" name="Picture 2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Rectangle 35"/>
          <p:cNvSpPr/>
          <p:nvPr userDrawn="1"/>
        </p:nvSpPr>
        <p:spPr>
          <a:xfrm>
            <a:off x="11892563" y="0"/>
            <a:ext cx="304721" cy="6858000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011475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41C5-B5F2-469F-BA25-292CFCDAF6E0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6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D85FE-5443-4629-8A1C-6F6EA57CBD60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1885691" y="0"/>
            <a:ext cx="304721" cy="6858000"/>
          </a:xfrm>
          <a:prstGeom prst="rect">
            <a:avLst/>
          </a:prstGeom>
          <a:solidFill>
            <a:schemeClr val="tx2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84863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9362CC-4597-4E8E-AFE5-237B3DA1FF07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9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454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9454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F63988-78D4-46C4-B808-1786C6A42859}" type="datetime1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11892563" y="0"/>
            <a:ext cx="304721" cy="6858000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12873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35496" y="1600200"/>
            <a:ext cx="4572000" cy="45720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24328" y="1600200"/>
            <a:ext cx="4572000" cy="45720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482C1EE-CCC0-4F27-8918-BF938AC1419F}" type="datetime1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4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3413" y="177800"/>
            <a:ext cx="9472824" cy="1239837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6615" y="1499616"/>
            <a:ext cx="4572000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936615" y="2514706"/>
            <a:ext cx="4572000" cy="3657493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24328" y="1499616"/>
            <a:ext cx="4572000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824328" y="2514600"/>
            <a:ext cx="4572000" cy="365556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9A0C48B-9D86-4C33-9BD3-2929B1D74E3D}" type="datetime1">
              <a:rPr lang="en-US" smtClean="0"/>
              <a:t>3/8/2023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6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87B711C-F9D6-42CE-B848-D107B7756573}" type="datetime1">
              <a:rPr lang="en-US" smtClean="0"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922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>
          <a:xfrm>
            <a:off x="5180250" y="6356351"/>
            <a:ext cx="1218883" cy="365125"/>
          </a:xfrm>
        </p:spPr>
        <p:txBody>
          <a:bodyPr/>
          <a:lstStyle/>
          <a:p>
            <a:fld id="{4C1EAC44-87EE-4E25-9BCB-D1B8F4FDD9D1}" type="datetime1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595933" y="6356351"/>
            <a:ext cx="3974065" cy="365125"/>
          </a:xfrm>
        </p:spPr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766796" y="6356351"/>
            <a:ext cx="609441" cy="365125"/>
          </a:xfrm>
        </p:spPr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8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68E44B9-3FFE-4574-9630-3E5A6F960186}" type="datetime1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47639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F492-7803-4716-B969-A5873965FF8A}" type="datetime1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25645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2">
                <a:lumMod val="20000"/>
                <a:lumOff val="80000"/>
              </a:schemeClr>
            </a:gs>
            <a:gs pos="90000">
              <a:schemeClr val="tx2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3413" y="177800"/>
            <a:ext cx="9472824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3413" y="1600200"/>
            <a:ext cx="9472824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FD004168-AADC-4457-9784-543656FEE4FC}" type="datetime1">
              <a:rPr lang="en-US" smtClean="0"/>
              <a:pPr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all" baseline="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885691" y="0"/>
            <a:ext cx="304721" cy="6858000"/>
          </a:xfrm>
          <a:prstGeom prst="rect">
            <a:avLst/>
          </a:prstGeom>
          <a:solidFill>
            <a:schemeClr val="tx2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pic>
        <p:nvPicPr>
          <p:cNvPr id="46" name="Picture 2"/>
          <p:cNvPicPr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18034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151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39" userDrawn="1">
          <p15:clr>
            <a:srgbClr val="F26B43"/>
          </p15:clr>
        </p15:guide>
        <p15:guide id="2" pos="1199" userDrawn="1">
          <p15:clr>
            <a:srgbClr val="F26B43"/>
          </p15:clr>
        </p15:guide>
        <p15:guide id="3" pos="719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a.mcewan@leedsbeckett.ac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1303E-851B-42A0-93F9-C3152E52B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413" y="177800"/>
            <a:ext cx="9472824" cy="1667024"/>
          </a:xfrm>
        </p:spPr>
        <p:txBody>
          <a:bodyPr/>
          <a:lstStyle/>
          <a:p>
            <a:r>
              <a:rPr lang="en-GB" dirty="0"/>
              <a:t>Non-Medical Prescribing </a:t>
            </a:r>
            <a:br>
              <a:rPr lang="en-GB" dirty="0"/>
            </a:br>
            <a:br>
              <a:rPr lang="en-GB" dirty="0"/>
            </a:br>
            <a:r>
              <a:rPr lang="en-GB" dirty="0"/>
              <a:t>What is the final objective? What do we want?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CE13D-9EDB-4781-90BB-758141828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3" y="2276872"/>
            <a:ext cx="9472824" cy="3895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/>
              <a:t>A competent, confident and safe prescriber, who is fully aware of their own professional/clinical boundaries, and who makes legally and ethically defensible decisions.</a:t>
            </a:r>
          </a:p>
        </p:txBody>
      </p:sp>
    </p:spTree>
    <p:extLst>
      <p:ext uri="{BB962C8B-B14F-4D97-AF65-F5344CB8AC3E}">
        <p14:creationId xmlns:p14="http://schemas.microsoft.com/office/powerpoint/2010/main" val="2198477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0C203-80FE-4785-AEAF-D8DCB26D2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413" y="177801"/>
            <a:ext cx="9472824" cy="874935"/>
          </a:xfrm>
        </p:spPr>
        <p:txBody>
          <a:bodyPr/>
          <a:lstStyle/>
          <a:p>
            <a:r>
              <a:rPr lang="en-GB" dirty="0"/>
              <a:t>Key 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0B1B5-A08D-4DCE-A71E-AEC14A1BC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3" y="1340768"/>
            <a:ext cx="9472824" cy="483143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Royal Pharmaceutical Society (RPS 2021) A Competency Framework for All Prescribers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Royal Pharmaceutical Society (RPS 2019) A Competency Framework for Designated Prescribing Practitioners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NMC (2018 - introduced 2020) Part 2: Standards for student supervision and assessment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NMC (2018 – introduced 2020) Part 3: Standards for prescribing programmes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NICE (2015) Medicines Optimisation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Royal Pharmaceutical Society (RPS 2016) A Competency Framework for All Prescribers – </a:t>
            </a:r>
            <a:r>
              <a:rPr lang="en-GB" sz="2400" dirty="0">
                <a:solidFill>
                  <a:srgbClr val="FF0000"/>
                </a:solidFill>
              </a:rPr>
              <a:t>the precursor to the </a:t>
            </a:r>
            <a:r>
              <a:rPr lang="en-GB" sz="2400">
                <a:solidFill>
                  <a:srgbClr val="FF0000"/>
                </a:solidFill>
              </a:rPr>
              <a:t>current framework</a:t>
            </a: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57848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59B38-C825-4817-ABC9-44553490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Andrew McEwan – contact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6C0C9-5948-41EF-AF1E-FED9A2E82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Andrew McEwan – </a:t>
            </a:r>
            <a: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2"/>
              </a:rPr>
              <a:t>a.mcewan@leedsbeckett.ac.uk</a:t>
            </a:r>
            <a: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b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Senior Lecturer</a:t>
            </a:r>
            <a:b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Programme Director and Non-Medical Prescribing Lead</a:t>
            </a:r>
            <a:b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School of Health</a:t>
            </a:r>
            <a:b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Leeds Beckett University - </a:t>
            </a:r>
            <a:r>
              <a:rPr lang="en-GB" dirty="0">
                <a:solidFill>
                  <a:srgbClr val="201F1E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City Campus</a:t>
            </a:r>
            <a:b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Calverley </a:t>
            </a:r>
            <a:r>
              <a:rPr lang="en-GB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Building - Floor 9 - Room</a:t>
            </a:r>
            <a:b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Leeds</a:t>
            </a:r>
            <a:b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LS1 3HE</a:t>
            </a:r>
          </a:p>
          <a:p>
            <a:pPr marL="0" indent="0">
              <a:buNone/>
            </a:pPr>
            <a:b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GB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0113 8124413  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910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093F5-FB3C-4491-A4E0-32C18A324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413" y="404664"/>
            <a:ext cx="9472824" cy="1584176"/>
          </a:xfrm>
        </p:spPr>
        <p:txBody>
          <a:bodyPr>
            <a:normAutofit fontScale="90000"/>
          </a:bodyPr>
          <a:lstStyle/>
          <a:p>
            <a:r>
              <a:rPr lang="en-GB" dirty="0"/>
              <a:t>Non-Medical Prescribing</a:t>
            </a:r>
            <a:br>
              <a:rPr lang="en-GB" dirty="0"/>
            </a:br>
            <a:br>
              <a:rPr lang="en-GB" dirty="0"/>
            </a:br>
            <a:r>
              <a:rPr lang="en-GB" dirty="0"/>
              <a:t>How do we know that we have got what we want?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677B0-55D4-403E-B6BE-2F82D2007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3" y="2420888"/>
            <a:ext cx="9472824" cy="3751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/>
              <a:t>The trainee/student prescriber proves that they are a fit individual to be entitled to prescribe by achieving a minimum set of  competencies, agreed by the health professional prescriber Registering bodies, and that process must be overseen and assessed by both Practice and Academic Assessors.</a:t>
            </a:r>
          </a:p>
        </p:txBody>
      </p:sp>
    </p:spTree>
    <p:extLst>
      <p:ext uri="{BB962C8B-B14F-4D97-AF65-F5344CB8AC3E}">
        <p14:creationId xmlns:p14="http://schemas.microsoft.com/office/powerpoint/2010/main" val="229722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9769F-5323-41E2-83BB-AE69BEBF5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413" y="177800"/>
            <a:ext cx="9472824" cy="1451000"/>
          </a:xfrm>
        </p:spPr>
        <p:txBody>
          <a:bodyPr>
            <a:normAutofit/>
          </a:bodyPr>
          <a:lstStyle/>
          <a:p>
            <a:r>
              <a:rPr lang="en-GB" sz="2800" dirty="0"/>
              <a:t>Non-Medical Prescribing Programme - NMC Requirement -</a:t>
            </a:r>
            <a:br>
              <a:rPr lang="en-GB" sz="2800" dirty="0"/>
            </a:br>
            <a:r>
              <a:rPr lang="en-GB" sz="2800" dirty="0"/>
              <a:t>Royal Pharmaceutical Society (2021) - </a:t>
            </a:r>
            <a:br>
              <a:rPr lang="en-GB" sz="2800" dirty="0"/>
            </a:br>
            <a:r>
              <a:rPr lang="en-GB" sz="2800" dirty="0"/>
              <a:t>A Competency Framework for All Prescribers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3E2F8-9B4C-4167-B3BA-7546D3C6C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3" y="1772816"/>
            <a:ext cx="9472824" cy="4399384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en-GB" sz="1800" b="0" i="0" u="none" strike="noStrike" baseline="0" dirty="0">
                <a:solidFill>
                  <a:srgbClr val="000000"/>
                </a:solidFill>
                <a:latin typeface="Gill Sans Std Light"/>
              </a:rPr>
              <a:t>Assess the patient </a:t>
            </a:r>
          </a:p>
          <a:p>
            <a:pPr marL="342900" indent="-342900">
              <a:buAutoNum type="arabicPeriod"/>
            </a:pPr>
            <a:r>
              <a:rPr lang="en-GB" sz="1800" b="0" i="0" u="none" strike="noStrike" baseline="0" dirty="0">
                <a:solidFill>
                  <a:srgbClr val="000000"/>
                </a:solidFill>
                <a:latin typeface="Gill Sans Std Light"/>
              </a:rPr>
              <a:t>Identify evidence-based treatment options available for clinical decision making</a:t>
            </a:r>
          </a:p>
          <a:p>
            <a:pPr marL="342900" indent="-342900">
              <a:buAutoNum type="arabicPeriod"/>
            </a:pPr>
            <a:r>
              <a:rPr lang="en-GB" sz="1800" b="0" i="0" u="none" strike="noStrike" baseline="0" dirty="0">
                <a:solidFill>
                  <a:srgbClr val="000000"/>
                </a:solidFill>
                <a:latin typeface="Gill Sans Std Light"/>
              </a:rPr>
              <a:t>Present options and reach a shared decision </a:t>
            </a:r>
          </a:p>
          <a:p>
            <a:pPr marL="342900" indent="-342900">
              <a:buAutoNum type="arabicPeriod"/>
            </a:pPr>
            <a:r>
              <a:rPr lang="en-GB" sz="1800" b="0" i="0" u="none" strike="noStrike" baseline="0" dirty="0">
                <a:solidFill>
                  <a:srgbClr val="000000"/>
                </a:solidFill>
                <a:latin typeface="Gill Sans Std Light"/>
              </a:rPr>
              <a:t>Prescribe </a:t>
            </a:r>
          </a:p>
          <a:p>
            <a:pPr marL="342900" indent="-342900">
              <a:buAutoNum type="arabicPeriod"/>
            </a:pPr>
            <a:r>
              <a:rPr lang="en-GB" sz="1800" b="0" i="0" u="none" strike="noStrike" baseline="0" dirty="0">
                <a:solidFill>
                  <a:srgbClr val="000000"/>
                </a:solidFill>
                <a:latin typeface="Gill Sans Std Light"/>
              </a:rPr>
              <a:t>Provide information </a:t>
            </a:r>
          </a:p>
          <a:p>
            <a:pPr marL="342900" indent="-342900">
              <a:buFont typeface="Euphemia" pitchFamily="34" charset="0"/>
              <a:buAutoNum type="arabicPeriod"/>
            </a:pPr>
            <a:r>
              <a:rPr lang="en-GB" sz="1800" b="0" i="0" u="none" strike="noStrike" baseline="0" dirty="0">
                <a:solidFill>
                  <a:srgbClr val="000000"/>
                </a:solidFill>
                <a:latin typeface="Gill Sans Std Light"/>
              </a:rPr>
              <a:t>Monitor and review </a:t>
            </a:r>
          </a:p>
          <a:p>
            <a:pPr marL="342900" indent="-342900">
              <a:buFont typeface="Euphemia" pitchFamily="34" charset="0"/>
              <a:buAutoNum type="arabicPeriod"/>
            </a:pPr>
            <a:r>
              <a:rPr lang="en-GB" sz="1800" b="0" i="0" u="none" strike="noStrike" baseline="0" dirty="0">
                <a:solidFill>
                  <a:srgbClr val="000000"/>
                </a:solidFill>
                <a:latin typeface="Gill Sans Std Light"/>
              </a:rPr>
              <a:t>Prescribe safely </a:t>
            </a:r>
          </a:p>
          <a:p>
            <a:pPr marL="342900" indent="-342900">
              <a:buFont typeface="Euphemia" pitchFamily="34" charset="0"/>
              <a:buAutoNum type="arabicPeriod"/>
            </a:pPr>
            <a:r>
              <a:rPr lang="en-GB" sz="1800" b="0" i="0" u="none" strike="noStrike" baseline="0" dirty="0">
                <a:solidFill>
                  <a:srgbClr val="000000"/>
                </a:solidFill>
                <a:latin typeface="Gill Sans Std Light"/>
              </a:rPr>
              <a:t>Prescribe professionally </a:t>
            </a:r>
          </a:p>
          <a:p>
            <a:pPr marL="342900" indent="-342900">
              <a:buFont typeface="Euphemia" pitchFamily="34" charset="0"/>
              <a:buAutoNum type="arabicPeriod"/>
            </a:pPr>
            <a:r>
              <a:rPr lang="en-GB" sz="1800" b="0" i="0" u="none" strike="noStrike" baseline="0" dirty="0">
                <a:solidFill>
                  <a:srgbClr val="000000"/>
                </a:solidFill>
                <a:latin typeface="Gill Sans Std Light"/>
              </a:rPr>
              <a:t>Improve prescribing practice </a:t>
            </a:r>
          </a:p>
          <a:p>
            <a:pPr marL="342900" indent="-342900">
              <a:buFont typeface="Euphemia" pitchFamily="34" charset="0"/>
              <a:buAutoNum type="arabicPeriod"/>
            </a:pPr>
            <a:r>
              <a:rPr lang="en-GB" sz="1800" b="0" i="0" u="none" strike="noStrike" baseline="0" dirty="0">
                <a:solidFill>
                  <a:srgbClr val="000000"/>
                </a:solidFill>
                <a:latin typeface="Gill Sans Std Light"/>
              </a:rPr>
              <a:t>Prescribe as part of a team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917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2B07E-1325-4FB1-8B75-4E0CB0486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413" y="548680"/>
            <a:ext cx="9472824" cy="1080120"/>
          </a:xfrm>
        </p:spPr>
        <p:txBody>
          <a:bodyPr>
            <a:normAutofit/>
          </a:bodyPr>
          <a:lstStyle/>
          <a:p>
            <a:r>
              <a:rPr lang="en-GB" dirty="0"/>
              <a:t>Non-Medical Prescribing Programme - </a:t>
            </a:r>
            <a:br>
              <a:rPr lang="en-GB" dirty="0"/>
            </a:br>
            <a:r>
              <a:rPr lang="en-GB" dirty="0"/>
              <a:t>Assessment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C760E-FB2C-49F9-81C2-524C41DB4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3" y="2204864"/>
            <a:ext cx="9472824" cy="39673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3600" dirty="0"/>
              <a:t>Drug Dosage Calculation Exam – 100%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600" dirty="0"/>
              <a:t>Pharmacology Exam – 80%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600" dirty="0" err="1"/>
              <a:t>PebblePad</a:t>
            </a:r>
            <a:r>
              <a:rPr lang="en-GB" sz="3600" dirty="0"/>
              <a:t> Portfolio of Learning – 40%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600" dirty="0"/>
              <a:t>Systematic Examination of Practice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600" dirty="0"/>
              <a:t>Ninety Hours of Prescribing Related Practice</a:t>
            </a:r>
          </a:p>
        </p:txBody>
      </p:sp>
    </p:spTree>
    <p:extLst>
      <p:ext uri="{BB962C8B-B14F-4D97-AF65-F5344CB8AC3E}">
        <p14:creationId xmlns:p14="http://schemas.microsoft.com/office/powerpoint/2010/main" val="4195068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548681"/>
            <a:ext cx="8329031" cy="1152128"/>
          </a:xfrm>
        </p:spPr>
        <p:txBody>
          <a:bodyPr/>
          <a:lstStyle/>
          <a:p>
            <a:r>
              <a:rPr lang="en-US" sz="4800" dirty="0"/>
              <a:t>NMC – Working Together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1988840"/>
            <a:ext cx="7516442" cy="3888431"/>
          </a:xfrm>
        </p:spPr>
        <p:txBody>
          <a:bodyPr>
            <a:normAutofit/>
          </a:bodyPr>
          <a:lstStyle/>
          <a:p>
            <a:pPr algn="l"/>
            <a:r>
              <a:rPr lang="en-GB" sz="4000" b="0" i="0" u="none" strike="noStrike" baseline="0" dirty="0">
                <a:latin typeface="FoundryMonolineOT2-Regular"/>
              </a:rPr>
              <a:t>The NMC clearly indicates that Educational Institutions and Practice Learning Partners should provide “the flexibility to develop innovative approaches to nursing and midwifery education”.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67590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24F14-A0C1-48E6-A056-AC3FE322B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413" y="177801"/>
            <a:ext cx="9472824" cy="1018952"/>
          </a:xfrm>
        </p:spPr>
        <p:txBody>
          <a:bodyPr/>
          <a:lstStyle/>
          <a:p>
            <a:r>
              <a:rPr lang="en-GB" dirty="0"/>
              <a:t>NMC - Role of the PA in Non-Medical Prescribing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6A773-848D-49B9-A579-22B1867F3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3" y="1988840"/>
            <a:ext cx="9472824" cy="418336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GB" sz="3600" b="0" i="0" u="none" strike="noStrike" baseline="0" dirty="0">
                <a:latin typeface="FoundryMonoline-Regular"/>
              </a:rPr>
              <a:t>Assess the student’s suitability for award based on the successful completion of a period of practice based learning relevant to their field of prescribing practice and having addressed the ten key skill areas necessary to meet the RPS (2021) Single Competency Framework.</a:t>
            </a:r>
          </a:p>
        </p:txBody>
      </p:sp>
    </p:spTree>
    <p:extLst>
      <p:ext uri="{BB962C8B-B14F-4D97-AF65-F5344CB8AC3E}">
        <p14:creationId xmlns:p14="http://schemas.microsoft.com/office/powerpoint/2010/main" val="152134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27DF1-B0D1-4137-AA82-FF2631441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413" y="476672"/>
            <a:ext cx="9472824" cy="1008112"/>
          </a:xfrm>
        </p:spPr>
        <p:txBody>
          <a:bodyPr/>
          <a:lstStyle/>
          <a:p>
            <a:r>
              <a:rPr lang="en-GB" dirty="0"/>
              <a:t>RPS (2019) -  PA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D5D4D-3814-4521-89F5-86DCF14F7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3" y="2204864"/>
            <a:ext cx="9472824" cy="396733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GB" sz="3200" b="0" i="0" u="none" strike="noStrike" baseline="0" dirty="0">
                <a:solidFill>
                  <a:srgbClr val="1C2244"/>
                </a:solidFill>
                <a:latin typeface="Poppins-Light"/>
              </a:rPr>
              <a:t>“To oversee, support and assess the competence of non-medical prescribing trainees, in collaboration with academic and workplace partners, during the period of learning in practice”.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96566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87868-FE69-4F0A-A9D3-6F2C34B8A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413" y="177801"/>
            <a:ext cx="9472824" cy="1018952"/>
          </a:xfrm>
        </p:spPr>
        <p:txBody>
          <a:bodyPr/>
          <a:lstStyle/>
          <a:p>
            <a:r>
              <a:rPr lang="en-GB" dirty="0"/>
              <a:t>Titles – PA and PS are NMC only!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46943-CFA4-4026-8396-9A69DBEE5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Designated Medical Practitioner - </a:t>
            </a:r>
            <a:r>
              <a:rPr lang="en-GB" sz="2400" dirty="0">
                <a:solidFill>
                  <a:srgbClr val="FF0000"/>
                </a:solidFill>
              </a:rPr>
              <a:t>no longer exists!</a:t>
            </a:r>
          </a:p>
          <a:p>
            <a:pPr marL="0" indent="0">
              <a:buNone/>
            </a:pPr>
            <a:r>
              <a:rPr lang="en-GB" sz="2400" dirty="0"/>
              <a:t>Practice Assessor - supports, advises and does the signing off.</a:t>
            </a:r>
          </a:p>
          <a:p>
            <a:pPr marL="0" indent="0">
              <a:buNone/>
            </a:pPr>
            <a:r>
              <a:rPr lang="en-GB" sz="2400" dirty="0"/>
              <a:t>Practice Supervisor - supports, advises and acts as a sounding board.</a:t>
            </a:r>
          </a:p>
          <a:p>
            <a:pPr marL="0" indent="0">
              <a:buNone/>
            </a:pPr>
            <a:r>
              <a:rPr lang="en-GB" sz="2400" dirty="0"/>
              <a:t>DPP – Designated Prescribing Practitioner (</a:t>
            </a:r>
            <a:r>
              <a:rPr lang="en-GB" sz="2400" dirty="0">
                <a:solidFill>
                  <a:srgbClr val="FF0000"/>
                </a:solidFill>
              </a:rPr>
              <a:t>PA and PS all rolled into one for HCPC Registrants, Pharmacist Registrants and Optometrist Registrants</a:t>
            </a:r>
            <a:r>
              <a:rPr lang="en-GB" sz="2400" dirty="0"/>
              <a:t>).</a:t>
            </a:r>
          </a:p>
          <a:p>
            <a:pPr marL="0" indent="0">
              <a:buNone/>
            </a:pPr>
            <a:r>
              <a:rPr lang="en-GB" sz="2400" dirty="0" err="1"/>
              <a:t>Buddie</a:t>
            </a:r>
            <a:r>
              <a:rPr lang="en-GB" sz="2400" dirty="0"/>
              <a:t> Mentors - as many as you want - informally supporting the student/trainee in any way that is helpful (PA and/or PS should be told about them). Useful in completing the 90 hours of practice.</a:t>
            </a:r>
          </a:p>
          <a:p>
            <a:pPr marL="0" indent="0">
              <a:buNone/>
            </a:pPr>
            <a:r>
              <a:rPr lang="en-GB" sz="2400" dirty="0"/>
              <a:t>Academic Assessor – appropriately qualified/experienced higher education academic member of staff acting as tutor for the student/trainee.</a:t>
            </a:r>
          </a:p>
        </p:txBody>
      </p:sp>
    </p:spTree>
    <p:extLst>
      <p:ext uri="{BB962C8B-B14F-4D97-AF65-F5344CB8AC3E}">
        <p14:creationId xmlns:p14="http://schemas.microsoft.com/office/powerpoint/2010/main" val="1491604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11DD5-F6F3-42A7-91A3-95678C1A3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413" y="177800"/>
            <a:ext cx="9472824" cy="1523008"/>
          </a:xfrm>
        </p:spPr>
        <p:txBody>
          <a:bodyPr/>
          <a:lstStyle/>
          <a:p>
            <a:r>
              <a:rPr lang="en-GB" dirty="0"/>
              <a:t>PA/PS/DPP key areas for providing support – </a:t>
            </a:r>
            <a:br>
              <a:rPr lang="en-GB" dirty="0"/>
            </a:br>
            <a:r>
              <a:rPr lang="en-GB" dirty="0"/>
              <a:t>from RPS (2019) DPP Competency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29811-1E09-46CD-A0AA-7BE4C4E0B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3" y="2060848"/>
            <a:ext cx="9472824" cy="4111352"/>
          </a:xfrm>
        </p:spPr>
        <p:txBody>
          <a:bodyPr>
            <a:norm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en-GB" sz="1800" b="0" i="0" u="none" strike="noStrike" baseline="0" dirty="0">
                <a:solidFill>
                  <a:srgbClr val="1C2244"/>
                </a:solidFill>
                <a:latin typeface="Poppins-Light"/>
              </a:rPr>
              <a:t>Personal characteristics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800" b="0" i="0" u="none" strike="noStrike" baseline="0" dirty="0">
                <a:solidFill>
                  <a:srgbClr val="1C2244"/>
                </a:solidFill>
                <a:latin typeface="Poppins-Light"/>
              </a:rPr>
              <a:t>Professional skills and knowledge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800" b="0" i="0" u="none" strike="noStrike" baseline="0" dirty="0">
                <a:solidFill>
                  <a:srgbClr val="1C2244"/>
                </a:solidFill>
                <a:latin typeface="Poppins-Light"/>
              </a:rPr>
              <a:t>Teaching and training skills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800" b="0" i="0" u="none" strike="noStrike" baseline="0" dirty="0">
                <a:latin typeface="Poppins-Light"/>
              </a:rPr>
              <a:t>Working in partnership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800" b="0" i="0" u="none" strike="noStrike" baseline="0" dirty="0">
                <a:latin typeface="Poppins-Light"/>
              </a:rPr>
              <a:t>Prioritising patient care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800" b="0" i="0" u="none" strike="noStrike" baseline="0" dirty="0">
                <a:latin typeface="Poppins-Light"/>
                <a:cs typeface="Poppins Light" panose="020B0502040204020203" pitchFamily="2" charset="0"/>
              </a:rPr>
              <a:t>Developing in the role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800" b="0" i="0" u="none" strike="noStrike" baseline="0" dirty="0">
                <a:latin typeface="Poppins-Light"/>
              </a:rPr>
              <a:t>Learning environment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800" b="0" i="0" u="none" strike="noStrike" baseline="0" dirty="0">
                <a:latin typeface="Poppins-Light"/>
              </a:rPr>
              <a:t>Governance</a:t>
            </a:r>
            <a:endParaRPr lang="en-GB" sz="1800" dirty="0">
              <a:latin typeface="Poppins-Light"/>
              <a:cs typeface="Poppins Light" panose="020B05020402040202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136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harmacy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tx2">
              <a:lumMod val="20000"/>
              <a:lumOff val="80000"/>
            </a:schemeClr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harmacy design slides.potx" id="{BDD4D5A3-0C20-4887-95F2-BFAB47634035}" vid="{397845B7-7EB0-4CC3-ABEB-6754AD08757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Pharmacy design slides</Template>
  <TotalTime>357</TotalTime>
  <Words>638</Words>
  <Application>Microsoft Office PowerPoint</Application>
  <PresentationFormat>Custom</PresentationFormat>
  <Paragraphs>54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Euphemia</vt:lpstr>
      <vt:lpstr>FoundryMonolineOT2-Regular</vt:lpstr>
      <vt:lpstr>FoundryMonoline-Regular</vt:lpstr>
      <vt:lpstr>Franklin Gothic Book</vt:lpstr>
      <vt:lpstr>Gill Sans Std Light</vt:lpstr>
      <vt:lpstr>Poppins-Light</vt:lpstr>
      <vt:lpstr>Wingdings</vt:lpstr>
      <vt:lpstr>Pharmacy design template</vt:lpstr>
      <vt:lpstr>Non-Medical Prescribing   What is the final objective? What do we want?</vt:lpstr>
      <vt:lpstr>Non-Medical Prescribing  How do we know that we have got what we want?</vt:lpstr>
      <vt:lpstr>Non-Medical Prescribing Programme - NMC Requirement - Royal Pharmaceutical Society (2021) -  A Competency Framework for All Prescribers </vt:lpstr>
      <vt:lpstr>Non-Medical Prescribing Programme -  Assessment Strategies</vt:lpstr>
      <vt:lpstr>NMC – Working Together</vt:lpstr>
      <vt:lpstr>NMC - Role of the PA in Non-Medical Prescribing</vt:lpstr>
      <vt:lpstr>RPS (2019) -  PA role</vt:lpstr>
      <vt:lpstr>Titles – PA and PS are NMC only!</vt:lpstr>
      <vt:lpstr>PA/PS/DPP key areas for providing support –  from RPS (2019) DPP Competency Framework</vt:lpstr>
      <vt:lpstr>Key Documents</vt:lpstr>
      <vt:lpstr>Andrew McEwan – contact details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McEwan, Andrew</dc:creator>
  <cp:lastModifiedBy>McEwan, Andrew</cp:lastModifiedBy>
  <cp:revision>27</cp:revision>
  <dcterms:created xsi:type="dcterms:W3CDTF">2021-11-02T10:37:34Z</dcterms:created>
  <dcterms:modified xsi:type="dcterms:W3CDTF">2023-03-08T13:14:18Z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