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sldIdLst>
    <p:sldId id="256" r:id="rId2"/>
    <p:sldId id="920" r:id="rId3"/>
    <p:sldId id="257" r:id="rId4"/>
    <p:sldId id="258" r:id="rId5"/>
    <p:sldId id="263" r:id="rId6"/>
    <p:sldId id="259" r:id="rId7"/>
    <p:sldId id="260" r:id="rId8"/>
    <p:sldId id="261" r:id="rId9"/>
    <p:sldId id="262" r:id="rId10"/>
    <p:sldId id="264" r:id="rId11"/>
    <p:sldId id="265" r:id="rId12"/>
    <p:sldId id="266" r:id="rId13"/>
    <p:sldId id="267" r:id="rId14"/>
    <p:sldId id="268" r:id="rId15"/>
    <p:sldId id="918" r:id="rId16"/>
    <p:sldId id="916" r:id="rId17"/>
    <p:sldId id="919" r:id="rId18"/>
    <p:sldId id="274"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7B17E-8438-4B4F-BD02-9643A3B0793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759B618-6016-420C-BE0B-FC3952EEABA6}">
      <dgm:prSet/>
      <dgm:spPr/>
      <dgm:t>
        <a:bodyPr/>
        <a:lstStyle/>
        <a:p>
          <a:pPr>
            <a:lnSpc>
              <a:spcPct val="100000"/>
            </a:lnSpc>
          </a:pPr>
          <a:r>
            <a:rPr lang="en-GB" b="1" i="0" baseline="0"/>
            <a:t>Essential component of the apprenticeship.</a:t>
          </a:r>
          <a:endParaRPr lang="en-US"/>
        </a:p>
      </dgm:t>
    </dgm:pt>
    <dgm:pt modelId="{F3B00B3D-10C6-4E7A-AED4-A85F7368E4F2}" type="parTrans" cxnId="{C89B07A3-C24B-4716-8FFC-42504AC2E85F}">
      <dgm:prSet/>
      <dgm:spPr/>
      <dgm:t>
        <a:bodyPr/>
        <a:lstStyle/>
        <a:p>
          <a:endParaRPr lang="en-US"/>
        </a:p>
      </dgm:t>
    </dgm:pt>
    <dgm:pt modelId="{427D17EA-8E3E-49A7-8F31-534425D012E7}" type="sibTrans" cxnId="{C89B07A3-C24B-4716-8FFC-42504AC2E85F}">
      <dgm:prSet/>
      <dgm:spPr/>
      <dgm:t>
        <a:bodyPr/>
        <a:lstStyle/>
        <a:p>
          <a:endParaRPr lang="en-US"/>
        </a:p>
      </dgm:t>
    </dgm:pt>
    <dgm:pt modelId="{45A81A0E-CBFD-427A-87D8-327C42BD818C}">
      <dgm:prSet/>
      <dgm:spPr/>
      <dgm:t>
        <a:bodyPr/>
        <a:lstStyle/>
        <a:p>
          <a:pPr>
            <a:lnSpc>
              <a:spcPct val="100000"/>
            </a:lnSpc>
          </a:pPr>
          <a:r>
            <a:rPr lang="en-GB" b="0" i="0" baseline="0"/>
            <a:t>Meetings involve the Apprentice, you as the </a:t>
          </a:r>
          <a:r>
            <a:rPr lang="en-GB"/>
            <a:t>E</a:t>
          </a:r>
          <a:r>
            <a:rPr lang="en-GB" b="0" i="0" baseline="0"/>
            <a:t>mployer/Practice </a:t>
          </a:r>
          <a:r>
            <a:rPr lang="en-GB"/>
            <a:t>A</a:t>
          </a:r>
          <a:r>
            <a:rPr lang="en-GB" b="0" i="0" baseline="0"/>
            <a:t>ssessor and Apprenticeship </a:t>
          </a:r>
          <a:r>
            <a:rPr lang="en-GB"/>
            <a:t>A</a:t>
          </a:r>
          <a:r>
            <a:rPr lang="en-GB" b="0" i="0" baseline="0"/>
            <a:t>ssessor.</a:t>
          </a:r>
          <a:endParaRPr lang="en-US"/>
        </a:p>
      </dgm:t>
    </dgm:pt>
    <dgm:pt modelId="{632BF537-F074-48D4-A059-A0633C50E412}" type="parTrans" cxnId="{67EC4178-3538-4383-9B1F-EE8888F9EBBA}">
      <dgm:prSet/>
      <dgm:spPr/>
      <dgm:t>
        <a:bodyPr/>
        <a:lstStyle/>
        <a:p>
          <a:endParaRPr lang="en-US"/>
        </a:p>
      </dgm:t>
    </dgm:pt>
    <dgm:pt modelId="{53C63828-DA16-4C99-A118-79D1D4B55CF8}" type="sibTrans" cxnId="{67EC4178-3538-4383-9B1F-EE8888F9EBBA}">
      <dgm:prSet/>
      <dgm:spPr/>
      <dgm:t>
        <a:bodyPr/>
        <a:lstStyle/>
        <a:p>
          <a:endParaRPr lang="en-US"/>
        </a:p>
      </dgm:t>
    </dgm:pt>
    <dgm:pt modelId="{E30C25B4-1EDF-4504-8792-117D9A29DC68}">
      <dgm:prSet/>
      <dgm:spPr/>
      <dgm:t>
        <a:bodyPr/>
        <a:lstStyle/>
        <a:p>
          <a:pPr>
            <a:lnSpc>
              <a:spcPct val="100000"/>
            </a:lnSpc>
          </a:pPr>
          <a:endParaRPr lang="en-GB"/>
        </a:p>
      </dgm:t>
    </dgm:pt>
    <dgm:pt modelId="{74CD049B-9649-4854-80B0-E90C6444770D}" type="parTrans" cxnId="{05B74E24-D513-4759-9772-3C4072F5AD48}">
      <dgm:prSet/>
      <dgm:spPr/>
      <dgm:t>
        <a:bodyPr/>
        <a:lstStyle/>
        <a:p>
          <a:endParaRPr lang="en-US"/>
        </a:p>
      </dgm:t>
    </dgm:pt>
    <dgm:pt modelId="{62D4758B-40D8-4CC5-A147-7F8CCE27F850}" type="sibTrans" cxnId="{05B74E24-D513-4759-9772-3C4072F5AD48}">
      <dgm:prSet/>
      <dgm:spPr/>
      <dgm:t>
        <a:bodyPr/>
        <a:lstStyle/>
        <a:p>
          <a:endParaRPr lang="en-US"/>
        </a:p>
      </dgm:t>
    </dgm:pt>
    <dgm:pt modelId="{D94BB897-B0D9-4060-A477-A1CCFD7F14AD}">
      <dgm:prSet/>
      <dgm:spPr/>
      <dgm:t>
        <a:bodyPr/>
        <a:lstStyle/>
        <a:p>
          <a:pPr>
            <a:lnSpc>
              <a:spcPct val="100000"/>
            </a:lnSpc>
          </a:pPr>
          <a:r>
            <a:rPr lang="en-GB"/>
            <a:t>Between 30</a:t>
          </a:r>
          <a:r>
            <a:rPr lang="en-GB" b="0" i="0" baseline="0"/>
            <a:t> </a:t>
          </a:r>
          <a:r>
            <a:rPr lang="en-GB"/>
            <a:t>and </a:t>
          </a:r>
          <a:r>
            <a:rPr lang="en-GB" b="0" i="0" baseline="0"/>
            <a:t>60 minutes long</a:t>
          </a:r>
          <a:r>
            <a:rPr lang="en-GB"/>
            <a:t>.</a:t>
          </a:r>
          <a:endParaRPr lang="en-US"/>
        </a:p>
      </dgm:t>
    </dgm:pt>
    <dgm:pt modelId="{5846A81A-1DBC-4E1E-9317-75B81C956258}" type="parTrans" cxnId="{B3F1C256-6047-4356-A298-0C4D3634BEC0}">
      <dgm:prSet/>
      <dgm:spPr/>
      <dgm:t>
        <a:bodyPr/>
        <a:lstStyle/>
        <a:p>
          <a:endParaRPr lang="en-US"/>
        </a:p>
      </dgm:t>
    </dgm:pt>
    <dgm:pt modelId="{E838A865-1CD3-476A-8E69-DCC7B2D81DE3}" type="sibTrans" cxnId="{B3F1C256-6047-4356-A298-0C4D3634BEC0}">
      <dgm:prSet/>
      <dgm:spPr/>
      <dgm:t>
        <a:bodyPr/>
        <a:lstStyle/>
        <a:p>
          <a:endParaRPr lang="en-US"/>
        </a:p>
      </dgm:t>
    </dgm:pt>
    <dgm:pt modelId="{D368CD3F-387D-4328-AC9F-48163AC8E7FC}">
      <dgm:prSet/>
      <dgm:spPr/>
      <dgm:t>
        <a:bodyPr/>
        <a:lstStyle/>
        <a:p>
          <a:pPr>
            <a:lnSpc>
              <a:spcPct val="100000"/>
            </a:lnSpc>
          </a:pPr>
          <a:r>
            <a:rPr lang="en-GB" b="0" i="0" baseline="0"/>
            <a:t>Opportunity for Apprentice and Employer to ask any questions, give feedback and raise any concerns.</a:t>
          </a:r>
          <a:endParaRPr lang="en-US"/>
        </a:p>
      </dgm:t>
    </dgm:pt>
    <dgm:pt modelId="{9635FD14-283C-4D52-91E2-D0818EF6B43D}" type="parTrans" cxnId="{F14631B1-21EF-4BDE-92E0-03C89D86F15A}">
      <dgm:prSet/>
      <dgm:spPr/>
      <dgm:t>
        <a:bodyPr/>
        <a:lstStyle/>
        <a:p>
          <a:endParaRPr lang="en-US"/>
        </a:p>
      </dgm:t>
    </dgm:pt>
    <dgm:pt modelId="{B2A76225-7447-4876-BA9D-A694C5F434F6}" type="sibTrans" cxnId="{F14631B1-21EF-4BDE-92E0-03C89D86F15A}">
      <dgm:prSet/>
      <dgm:spPr/>
      <dgm:t>
        <a:bodyPr/>
        <a:lstStyle/>
        <a:p>
          <a:endParaRPr lang="en-US"/>
        </a:p>
      </dgm:t>
    </dgm:pt>
    <dgm:pt modelId="{7CA9C649-9C4D-41E9-A30C-F6DBB4B63FAB}">
      <dgm:prSet/>
      <dgm:spPr/>
      <dgm:t>
        <a:bodyPr/>
        <a:lstStyle/>
        <a:p>
          <a:pPr>
            <a:lnSpc>
              <a:spcPct val="100000"/>
            </a:lnSpc>
          </a:pPr>
          <a:r>
            <a:rPr lang="en-US" dirty="0"/>
            <a:t>The Apprentices chance to share progress with you, share updates they have including any concerns and discuss support available to the Apprentice moving forward. It is also the chance for you to record how you think the Apprentice is progressing in work and on the program.</a:t>
          </a:r>
        </a:p>
      </dgm:t>
    </dgm:pt>
    <dgm:pt modelId="{ED8EA97C-6873-4499-83A6-2F5023E55CF5}" type="parTrans" cxnId="{914FDDAC-AD06-44D6-B573-49150175ECB4}">
      <dgm:prSet/>
      <dgm:spPr/>
      <dgm:t>
        <a:bodyPr/>
        <a:lstStyle/>
        <a:p>
          <a:endParaRPr lang="en-US"/>
        </a:p>
      </dgm:t>
    </dgm:pt>
    <dgm:pt modelId="{022ABE31-0119-455D-800B-FACA4AD507A7}" type="sibTrans" cxnId="{914FDDAC-AD06-44D6-B573-49150175ECB4}">
      <dgm:prSet/>
      <dgm:spPr/>
      <dgm:t>
        <a:bodyPr/>
        <a:lstStyle/>
        <a:p>
          <a:endParaRPr lang="en-US"/>
        </a:p>
      </dgm:t>
    </dgm:pt>
    <dgm:pt modelId="{27C48C22-B775-4FFB-B227-866F2AA98854}">
      <dgm:prSet/>
      <dgm:spPr/>
      <dgm:t>
        <a:bodyPr/>
        <a:lstStyle/>
        <a:p>
          <a:pPr>
            <a:lnSpc>
              <a:spcPct val="100000"/>
            </a:lnSpc>
          </a:pPr>
          <a:r>
            <a:rPr lang="en-US" dirty="0"/>
            <a:t>Objectives / Actions /Targets will be set to review at the next meeting, so think about what the Apprentice needs to achieve alongside the portfolio requirements.</a:t>
          </a:r>
        </a:p>
      </dgm:t>
    </dgm:pt>
    <dgm:pt modelId="{5D48D3BF-801F-4455-8895-F308BE29D1B1}" type="parTrans" cxnId="{85644E52-63F5-4642-8499-C02E8CD03197}">
      <dgm:prSet/>
      <dgm:spPr/>
      <dgm:t>
        <a:bodyPr/>
        <a:lstStyle/>
        <a:p>
          <a:endParaRPr lang="en-US"/>
        </a:p>
      </dgm:t>
    </dgm:pt>
    <dgm:pt modelId="{B2DD52BE-8047-4702-A4BC-602EBDE6112C}" type="sibTrans" cxnId="{85644E52-63F5-4642-8499-C02E8CD03197}">
      <dgm:prSet/>
      <dgm:spPr/>
      <dgm:t>
        <a:bodyPr/>
        <a:lstStyle/>
        <a:p>
          <a:endParaRPr lang="en-US"/>
        </a:p>
      </dgm:t>
    </dgm:pt>
    <dgm:pt modelId="{C732945F-0F74-4865-A19A-8387AB2CADC7}" type="pres">
      <dgm:prSet presAssocID="{6237B17E-8438-4B4F-BD02-9643A3B0793A}" presName="root" presStyleCnt="0">
        <dgm:presLayoutVars>
          <dgm:dir/>
          <dgm:resizeHandles val="exact"/>
        </dgm:presLayoutVars>
      </dgm:prSet>
      <dgm:spPr/>
    </dgm:pt>
    <dgm:pt modelId="{D9542A18-9540-481D-9B8A-30243B483489}" type="pres">
      <dgm:prSet presAssocID="{4759B618-6016-420C-BE0B-FC3952EEABA6}" presName="compNode" presStyleCnt="0"/>
      <dgm:spPr/>
    </dgm:pt>
    <dgm:pt modelId="{A47C791C-FADD-44A6-863E-FEF263A7573E}" type="pres">
      <dgm:prSet presAssocID="{4759B618-6016-420C-BE0B-FC3952EEABA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elder"/>
        </a:ext>
      </dgm:extLst>
    </dgm:pt>
    <dgm:pt modelId="{8A4235E4-FB7F-405B-BA39-6883822BAFF4}" type="pres">
      <dgm:prSet presAssocID="{4759B618-6016-420C-BE0B-FC3952EEABA6}" presName="spaceRect" presStyleCnt="0"/>
      <dgm:spPr/>
    </dgm:pt>
    <dgm:pt modelId="{A834B7B7-4380-4146-A6F3-249401942A44}" type="pres">
      <dgm:prSet presAssocID="{4759B618-6016-420C-BE0B-FC3952EEABA6}" presName="textRect" presStyleLbl="revTx" presStyleIdx="0" presStyleCnt="6">
        <dgm:presLayoutVars>
          <dgm:chMax val="1"/>
          <dgm:chPref val="1"/>
        </dgm:presLayoutVars>
      </dgm:prSet>
      <dgm:spPr/>
    </dgm:pt>
    <dgm:pt modelId="{33582CE7-CEE2-44FB-8EC9-82B8758FA815}" type="pres">
      <dgm:prSet presAssocID="{427D17EA-8E3E-49A7-8F31-534425D012E7}" presName="sibTrans" presStyleCnt="0"/>
      <dgm:spPr/>
    </dgm:pt>
    <dgm:pt modelId="{0AF12BFA-221F-4945-BBE5-0CCF659E5C8A}" type="pres">
      <dgm:prSet presAssocID="{45A81A0E-CBFD-427A-87D8-327C42BD818C}" presName="compNode" presStyleCnt="0"/>
      <dgm:spPr/>
    </dgm:pt>
    <dgm:pt modelId="{DC6B301C-796A-4943-AC31-828CAB16FFC4}" type="pres">
      <dgm:prSet presAssocID="{45A81A0E-CBFD-427A-87D8-327C42BD818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C3D2AEDE-FEDD-4483-A419-B558CFA695F5}" type="pres">
      <dgm:prSet presAssocID="{45A81A0E-CBFD-427A-87D8-327C42BD818C}" presName="spaceRect" presStyleCnt="0"/>
      <dgm:spPr/>
    </dgm:pt>
    <dgm:pt modelId="{2719A281-6CEC-43D8-B7B3-BB3D873F7D12}" type="pres">
      <dgm:prSet presAssocID="{45A81A0E-CBFD-427A-87D8-327C42BD818C}" presName="textRect" presStyleLbl="revTx" presStyleIdx="1" presStyleCnt="6">
        <dgm:presLayoutVars>
          <dgm:chMax val="1"/>
          <dgm:chPref val="1"/>
        </dgm:presLayoutVars>
      </dgm:prSet>
      <dgm:spPr/>
    </dgm:pt>
    <dgm:pt modelId="{0B06A3F0-10F4-4F43-AC49-2F5150F77B38}" type="pres">
      <dgm:prSet presAssocID="{53C63828-DA16-4C99-A118-79D1D4B55CF8}" presName="sibTrans" presStyleCnt="0"/>
      <dgm:spPr/>
    </dgm:pt>
    <dgm:pt modelId="{B0A5C38F-7904-414C-8A52-668E2164BDFD}" type="pres">
      <dgm:prSet presAssocID="{D94BB897-B0D9-4060-A477-A1CCFD7F14AD}" presName="compNode" presStyleCnt="0"/>
      <dgm:spPr/>
    </dgm:pt>
    <dgm:pt modelId="{844AAEF6-52FB-4E19-B952-3006A8535532}" type="pres">
      <dgm:prSet presAssocID="{D94BB897-B0D9-4060-A477-A1CCFD7F14A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810DB6C6-B308-41F5-8A74-4AB70F4F488B}" type="pres">
      <dgm:prSet presAssocID="{D94BB897-B0D9-4060-A477-A1CCFD7F14AD}" presName="spaceRect" presStyleCnt="0"/>
      <dgm:spPr/>
    </dgm:pt>
    <dgm:pt modelId="{D53395BC-2006-42FD-936A-6014D00BDDCE}" type="pres">
      <dgm:prSet presAssocID="{D94BB897-B0D9-4060-A477-A1CCFD7F14AD}" presName="textRect" presStyleLbl="revTx" presStyleIdx="2" presStyleCnt="6">
        <dgm:presLayoutVars>
          <dgm:chMax val="1"/>
          <dgm:chPref val="1"/>
        </dgm:presLayoutVars>
      </dgm:prSet>
      <dgm:spPr/>
    </dgm:pt>
    <dgm:pt modelId="{0C58F78D-0381-46FE-A903-8AAF37C35F80}" type="pres">
      <dgm:prSet presAssocID="{E838A865-1CD3-476A-8E69-DCC7B2D81DE3}" presName="sibTrans" presStyleCnt="0"/>
      <dgm:spPr/>
    </dgm:pt>
    <dgm:pt modelId="{F2313C29-A2BE-4455-BE89-65E7644AF150}" type="pres">
      <dgm:prSet presAssocID="{D368CD3F-387D-4328-AC9F-48163AC8E7FC}" presName="compNode" presStyleCnt="0"/>
      <dgm:spPr/>
    </dgm:pt>
    <dgm:pt modelId="{36A3F9DA-65E6-41B8-B8DA-F7CE665687C1}" type="pres">
      <dgm:prSet presAssocID="{D368CD3F-387D-4328-AC9F-48163AC8E7F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929B05C6-6254-491B-9957-7D9376036B5B}" type="pres">
      <dgm:prSet presAssocID="{D368CD3F-387D-4328-AC9F-48163AC8E7FC}" presName="spaceRect" presStyleCnt="0"/>
      <dgm:spPr/>
    </dgm:pt>
    <dgm:pt modelId="{D1965531-8553-4CCC-B16C-DF7A19EA324B}" type="pres">
      <dgm:prSet presAssocID="{D368CD3F-387D-4328-AC9F-48163AC8E7FC}" presName="textRect" presStyleLbl="revTx" presStyleIdx="3" presStyleCnt="6">
        <dgm:presLayoutVars>
          <dgm:chMax val="1"/>
          <dgm:chPref val="1"/>
        </dgm:presLayoutVars>
      </dgm:prSet>
      <dgm:spPr/>
    </dgm:pt>
    <dgm:pt modelId="{05B8806E-2FD2-4C14-AADE-366857C7CEF7}" type="pres">
      <dgm:prSet presAssocID="{B2A76225-7447-4876-BA9D-A694C5F434F6}" presName="sibTrans" presStyleCnt="0"/>
      <dgm:spPr/>
    </dgm:pt>
    <dgm:pt modelId="{9742DB08-F1FD-45A2-B3A2-EF2DC3C00C0A}" type="pres">
      <dgm:prSet presAssocID="{7CA9C649-9C4D-41E9-A30C-F6DBB4B63FAB}" presName="compNode" presStyleCnt="0"/>
      <dgm:spPr/>
    </dgm:pt>
    <dgm:pt modelId="{FB449C95-5A64-4580-B110-2A962523A322}" type="pres">
      <dgm:prSet presAssocID="{7CA9C649-9C4D-41E9-A30C-F6DBB4B63FA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ffice Worker"/>
        </a:ext>
      </dgm:extLst>
    </dgm:pt>
    <dgm:pt modelId="{C937B966-97F2-4E86-B7E1-6AB64C3EE2E2}" type="pres">
      <dgm:prSet presAssocID="{7CA9C649-9C4D-41E9-A30C-F6DBB4B63FAB}" presName="spaceRect" presStyleCnt="0"/>
      <dgm:spPr/>
    </dgm:pt>
    <dgm:pt modelId="{B0D04394-A9CF-41CE-8A1A-D0E3785C2B6D}" type="pres">
      <dgm:prSet presAssocID="{7CA9C649-9C4D-41E9-A30C-F6DBB4B63FAB}" presName="textRect" presStyleLbl="revTx" presStyleIdx="4" presStyleCnt="6">
        <dgm:presLayoutVars>
          <dgm:chMax val="1"/>
          <dgm:chPref val="1"/>
        </dgm:presLayoutVars>
      </dgm:prSet>
      <dgm:spPr/>
    </dgm:pt>
    <dgm:pt modelId="{71D41134-998E-4815-954F-F32791C071E8}" type="pres">
      <dgm:prSet presAssocID="{022ABE31-0119-455D-800B-FACA4AD507A7}" presName="sibTrans" presStyleCnt="0"/>
      <dgm:spPr/>
    </dgm:pt>
    <dgm:pt modelId="{4705A2D6-500E-428F-B5C5-BEC3F80868B9}" type="pres">
      <dgm:prSet presAssocID="{27C48C22-B775-4FFB-B227-866F2AA98854}" presName="compNode" presStyleCnt="0"/>
      <dgm:spPr/>
    </dgm:pt>
    <dgm:pt modelId="{E21E9C94-1EB6-492E-9918-41DA5D0397E1}" type="pres">
      <dgm:prSet presAssocID="{27C48C22-B775-4FFB-B227-866F2AA9885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ard Room"/>
        </a:ext>
      </dgm:extLst>
    </dgm:pt>
    <dgm:pt modelId="{004674A1-9956-47A6-A47F-AB723E42400B}" type="pres">
      <dgm:prSet presAssocID="{27C48C22-B775-4FFB-B227-866F2AA98854}" presName="spaceRect" presStyleCnt="0"/>
      <dgm:spPr/>
    </dgm:pt>
    <dgm:pt modelId="{7244361E-C680-456E-A2CA-0DE84F6E31EB}" type="pres">
      <dgm:prSet presAssocID="{27C48C22-B775-4FFB-B227-866F2AA98854}" presName="textRect" presStyleLbl="revTx" presStyleIdx="5" presStyleCnt="6">
        <dgm:presLayoutVars>
          <dgm:chMax val="1"/>
          <dgm:chPref val="1"/>
        </dgm:presLayoutVars>
      </dgm:prSet>
      <dgm:spPr/>
    </dgm:pt>
  </dgm:ptLst>
  <dgm:cxnLst>
    <dgm:cxn modelId="{A9FD4E1E-2FEB-40DE-B202-6254BCDDBBB2}" type="presOf" srcId="{27C48C22-B775-4FFB-B227-866F2AA98854}" destId="{7244361E-C680-456E-A2CA-0DE84F6E31EB}" srcOrd="0" destOrd="0" presId="urn:microsoft.com/office/officeart/2018/2/layout/IconLabelList"/>
    <dgm:cxn modelId="{05B74E24-D513-4759-9772-3C4072F5AD48}" srcId="{45A81A0E-CBFD-427A-87D8-327C42BD818C}" destId="{E30C25B4-1EDF-4504-8792-117D9A29DC68}" srcOrd="0" destOrd="0" parTransId="{74CD049B-9649-4854-80B0-E90C6444770D}" sibTransId="{62D4758B-40D8-4CC5-A147-7F8CCE27F850}"/>
    <dgm:cxn modelId="{2A80615E-D97F-474E-B673-D25603CC34BD}" type="presOf" srcId="{D94BB897-B0D9-4060-A477-A1CCFD7F14AD}" destId="{D53395BC-2006-42FD-936A-6014D00BDDCE}" srcOrd="0" destOrd="0" presId="urn:microsoft.com/office/officeart/2018/2/layout/IconLabelList"/>
    <dgm:cxn modelId="{85644E52-63F5-4642-8499-C02E8CD03197}" srcId="{6237B17E-8438-4B4F-BD02-9643A3B0793A}" destId="{27C48C22-B775-4FFB-B227-866F2AA98854}" srcOrd="5" destOrd="0" parTransId="{5D48D3BF-801F-4455-8895-F308BE29D1B1}" sibTransId="{B2DD52BE-8047-4702-A4BC-602EBDE6112C}"/>
    <dgm:cxn modelId="{B3F1C256-6047-4356-A298-0C4D3634BEC0}" srcId="{6237B17E-8438-4B4F-BD02-9643A3B0793A}" destId="{D94BB897-B0D9-4060-A477-A1CCFD7F14AD}" srcOrd="2" destOrd="0" parTransId="{5846A81A-1DBC-4E1E-9317-75B81C956258}" sibTransId="{E838A865-1CD3-476A-8E69-DCC7B2D81DE3}"/>
    <dgm:cxn modelId="{67EC4178-3538-4383-9B1F-EE8888F9EBBA}" srcId="{6237B17E-8438-4B4F-BD02-9643A3B0793A}" destId="{45A81A0E-CBFD-427A-87D8-327C42BD818C}" srcOrd="1" destOrd="0" parTransId="{632BF537-F074-48D4-A059-A0633C50E412}" sibTransId="{53C63828-DA16-4C99-A118-79D1D4B55CF8}"/>
    <dgm:cxn modelId="{0E426879-8033-4CCB-8B64-E7A5FDDAB885}" type="presOf" srcId="{4759B618-6016-420C-BE0B-FC3952EEABA6}" destId="{A834B7B7-4380-4146-A6F3-249401942A44}" srcOrd="0" destOrd="0" presId="urn:microsoft.com/office/officeart/2018/2/layout/IconLabelList"/>
    <dgm:cxn modelId="{AA73F489-D328-44AD-8300-93FD01AA31DA}" type="presOf" srcId="{D368CD3F-387D-4328-AC9F-48163AC8E7FC}" destId="{D1965531-8553-4CCC-B16C-DF7A19EA324B}" srcOrd="0" destOrd="0" presId="urn:microsoft.com/office/officeart/2018/2/layout/IconLabelList"/>
    <dgm:cxn modelId="{C89B07A3-C24B-4716-8FFC-42504AC2E85F}" srcId="{6237B17E-8438-4B4F-BD02-9643A3B0793A}" destId="{4759B618-6016-420C-BE0B-FC3952EEABA6}" srcOrd="0" destOrd="0" parTransId="{F3B00B3D-10C6-4E7A-AED4-A85F7368E4F2}" sibTransId="{427D17EA-8E3E-49A7-8F31-534425D012E7}"/>
    <dgm:cxn modelId="{914FDDAC-AD06-44D6-B573-49150175ECB4}" srcId="{6237B17E-8438-4B4F-BD02-9643A3B0793A}" destId="{7CA9C649-9C4D-41E9-A30C-F6DBB4B63FAB}" srcOrd="4" destOrd="0" parTransId="{ED8EA97C-6873-4499-83A6-2F5023E55CF5}" sibTransId="{022ABE31-0119-455D-800B-FACA4AD507A7}"/>
    <dgm:cxn modelId="{F14631B1-21EF-4BDE-92E0-03C89D86F15A}" srcId="{6237B17E-8438-4B4F-BD02-9643A3B0793A}" destId="{D368CD3F-387D-4328-AC9F-48163AC8E7FC}" srcOrd="3" destOrd="0" parTransId="{9635FD14-283C-4D52-91E2-D0818EF6B43D}" sibTransId="{B2A76225-7447-4876-BA9D-A694C5F434F6}"/>
    <dgm:cxn modelId="{A9BD0FF0-6B98-41EA-822D-C3FE4D322871}" type="presOf" srcId="{6237B17E-8438-4B4F-BD02-9643A3B0793A}" destId="{C732945F-0F74-4865-A19A-8387AB2CADC7}" srcOrd="0" destOrd="0" presId="urn:microsoft.com/office/officeart/2018/2/layout/IconLabelList"/>
    <dgm:cxn modelId="{55BD62F6-955F-4C21-84F9-ADF089A09EA8}" type="presOf" srcId="{7CA9C649-9C4D-41E9-A30C-F6DBB4B63FAB}" destId="{B0D04394-A9CF-41CE-8A1A-D0E3785C2B6D}" srcOrd="0" destOrd="0" presId="urn:microsoft.com/office/officeart/2018/2/layout/IconLabelList"/>
    <dgm:cxn modelId="{281A04FA-A9B7-4957-ACAA-52E467FABAE0}" type="presOf" srcId="{45A81A0E-CBFD-427A-87D8-327C42BD818C}" destId="{2719A281-6CEC-43D8-B7B3-BB3D873F7D12}" srcOrd="0" destOrd="0" presId="urn:microsoft.com/office/officeart/2018/2/layout/IconLabelList"/>
    <dgm:cxn modelId="{11B4C8C7-72B5-4B8A-A14C-D8CE28EB88D3}" type="presParOf" srcId="{C732945F-0F74-4865-A19A-8387AB2CADC7}" destId="{D9542A18-9540-481D-9B8A-30243B483489}" srcOrd="0" destOrd="0" presId="urn:microsoft.com/office/officeart/2018/2/layout/IconLabelList"/>
    <dgm:cxn modelId="{AD7E1552-A336-474F-B379-A5DECDF6D7DA}" type="presParOf" srcId="{D9542A18-9540-481D-9B8A-30243B483489}" destId="{A47C791C-FADD-44A6-863E-FEF263A7573E}" srcOrd="0" destOrd="0" presId="urn:microsoft.com/office/officeart/2018/2/layout/IconLabelList"/>
    <dgm:cxn modelId="{1E5B6DD6-C9A4-4397-8A29-B1B0574C56BA}" type="presParOf" srcId="{D9542A18-9540-481D-9B8A-30243B483489}" destId="{8A4235E4-FB7F-405B-BA39-6883822BAFF4}" srcOrd="1" destOrd="0" presId="urn:microsoft.com/office/officeart/2018/2/layout/IconLabelList"/>
    <dgm:cxn modelId="{745CE912-BDD0-4F1E-8A8F-91BAEF932F3C}" type="presParOf" srcId="{D9542A18-9540-481D-9B8A-30243B483489}" destId="{A834B7B7-4380-4146-A6F3-249401942A44}" srcOrd="2" destOrd="0" presId="urn:microsoft.com/office/officeart/2018/2/layout/IconLabelList"/>
    <dgm:cxn modelId="{31F2DFA0-74EC-495A-BA73-8113A4D4D8B9}" type="presParOf" srcId="{C732945F-0F74-4865-A19A-8387AB2CADC7}" destId="{33582CE7-CEE2-44FB-8EC9-82B8758FA815}" srcOrd="1" destOrd="0" presId="urn:microsoft.com/office/officeart/2018/2/layout/IconLabelList"/>
    <dgm:cxn modelId="{FE6550BE-1BF4-4CA6-939C-2A626973C5DA}" type="presParOf" srcId="{C732945F-0F74-4865-A19A-8387AB2CADC7}" destId="{0AF12BFA-221F-4945-BBE5-0CCF659E5C8A}" srcOrd="2" destOrd="0" presId="urn:microsoft.com/office/officeart/2018/2/layout/IconLabelList"/>
    <dgm:cxn modelId="{3E391DE9-9F26-4E20-BAE3-C2059C722FC6}" type="presParOf" srcId="{0AF12BFA-221F-4945-BBE5-0CCF659E5C8A}" destId="{DC6B301C-796A-4943-AC31-828CAB16FFC4}" srcOrd="0" destOrd="0" presId="urn:microsoft.com/office/officeart/2018/2/layout/IconLabelList"/>
    <dgm:cxn modelId="{873A07F7-8BF8-4FEB-9A86-A3545B6C8762}" type="presParOf" srcId="{0AF12BFA-221F-4945-BBE5-0CCF659E5C8A}" destId="{C3D2AEDE-FEDD-4483-A419-B558CFA695F5}" srcOrd="1" destOrd="0" presId="urn:microsoft.com/office/officeart/2018/2/layout/IconLabelList"/>
    <dgm:cxn modelId="{AC0C5059-67D8-4794-B55E-991CEDCCD9E4}" type="presParOf" srcId="{0AF12BFA-221F-4945-BBE5-0CCF659E5C8A}" destId="{2719A281-6CEC-43D8-B7B3-BB3D873F7D12}" srcOrd="2" destOrd="0" presId="urn:microsoft.com/office/officeart/2018/2/layout/IconLabelList"/>
    <dgm:cxn modelId="{1314AC63-A796-4BE5-897C-F19774B7E38E}" type="presParOf" srcId="{C732945F-0F74-4865-A19A-8387AB2CADC7}" destId="{0B06A3F0-10F4-4F43-AC49-2F5150F77B38}" srcOrd="3" destOrd="0" presId="urn:microsoft.com/office/officeart/2018/2/layout/IconLabelList"/>
    <dgm:cxn modelId="{FAC4C3DE-3B57-4D82-9BE5-4D5024CD3ADD}" type="presParOf" srcId="{C732945F-0F74-4865-A19A-8387AB2CADC7}" destId="{B0A5C38F-7904-414C-8A52-668E2164BDFD}" srcOrd="4" destOrd="0" presId="urn:microsoft.com/office/officeart/2018/2/layout/IconLabelList"/>
    <dgm:cxn modelId="{6EB770A0-0CE3-4D95-975A-08CF9CDBC1CB}" type="presParOf" srcId="{B0A5C38F-7904-414C-8A52-668E2164BDFD}" destId="{844AAEF6-52FB-4E19-B952-3006A8535532}" srcOrd="0" destOrd="0" presId="urn:microsoft.com/office/officeart/2018/2/layout/IconLabelList"/>
    <dgm:cxn modelId="{01D62B2E-4482-410E-A1EC-4E41B3E3BA44}" type="presParOf" srcId="{B0A5C38F-7904-414C-8A52-668E2164BDFD}" destId="{810DB6C6-B308-41F5-8A74-4AB70F4F488B}" srcOrd="1" destOrd="0" presId="urn:microsoft.com/office/officeart/2018/2/layout/IconLabelList"/>
    <dgm:cxn modelId="{3110285D-8DE5-46BC-98F9-1547798350B7}" type="presParOf" srcId="{B0A5C38F-7904-414C-8A52-668E2164BDFD}" destId="{D53395BC-2006-42FD-936A-6014D00BDDCE}" srcOrd="2" destOrd="0" presId="urn:microsoft.com/office/officeart/2018/2/layout/IconLabelList"/>
    <dgm:cxn modelId="{C965A699-FAA5-4358-BEF5-886B8F09515B}" type="presParOf" srcId="{C732945F-0F74-4865-A19A-8387AB2CADC7}" destId="{0C58F78D-0381-46FE-A903-8AAF37C35F80}" srcOrd="5" destOrd="0" presId="urn:microsoft.com/office/officeart/2018/2/layout/IconLabelList"/>
    <dgm:cxn modelId="{7A76EC8B-2809-4433-80BF-684211C96F3D}" type="presParOf" srcId="{C732945F-0F74-4865-A19A-8387AB2CADC7}" destId="{F2313C29-A2BE-4455-BE89-65E7644AF150}" srcOrd="6" destOrd="0" presId="urn:microsoft.com/office/officeart/2018/2/layout/IconLabelList"/>
    <dgm:cxn modelId="{5E819CBD-BD62-4CFD-A95E-E1E8F653E1CF}" type="presParOf" srcId="{F2313C29-A2BE-4455-BE89-65E7644AF150}" destId="{36A3F9DA-65E6-41B8-B8DA-F7CE665687C1}" srcOrd="0" destOrd="0" presId="urn:microsoft.com/office/officeart/2018/2/layout/IconLabelList"/>
    <dgm:cxn modelId="{D5057E63-E903-4649-8887-73E33EB5E209}" type="presParOf" srcId="{F2313C29-A2BE-4455-BE89-65E7644AF150}" destId="{929B05C6-6254-491B-9957-7D9376036B5B}" srcOrd="1" destOrd="0" presId="urn:microsoft.com/office/officeart/2018/2/layout/IconLabelList"/>
    <dgm:cxn modelId="{241577C8-9134-4038-A690-F18FD93C8030}" type="presParOf" srcId="{F2313C29-A2BE-4455-BE89-65E7644AF150}" destId="{D1965531-8553-4CCC-B16C-DF7A19EA324B}" srcOrd="2" destOrd="0" presId="urn:microsoft.com/office/officeart/2018/2/layout/IconLabelList"/>
    <dgm:cxn modelId="{7C53652D-2603-4DD4-8F34-58004F70E25D}" type="presParOf" srcId="{C732945F-0F74-4865-A19A-8387AB2CADC7}" destId="{05B8806E-2FD2-4C14-AADE-366857C7CEF7}" srcOrd="7" destOrd="0" presId="urn:microsoft.com/office/officeart/2018/2/layout/IconLabelList"/>
    <dgm:cxn modelId="{41422722-D873-44BC-BA87-6E40E1DB01AF}" type="presParOf" srcId="{C732945F-0F74-4865-A19A-8387AB2CADC7}" destId="{9742DB08-F1FD-45A2-B3A2-EF2DC3C00C0A}" srcOrd="8" destOrd="0" presId="urn:microsoft.com/office/officeart/2018/2/layout/IconLabelList"/>
    <dgm:cxn modelId="{0A6A9079-5EF0-477F-9E0B-4EFC60F81023}" type="presParOf" srcId="{9742DB08-F1FD-45A2-B3A2-EF2DC3C00C0A}" destId="{FB449C95-5A64-4580-B110-2A962523A322}" srcOrd="0" destOrd="0" presId="urn:microsoft.com/office/officeart/2018/2/layout/IconLabelList"/>
    <dgm:cxn modelId="{AA1B45C2-F50B-4272-889D-FE1E1CC72708}" type="presParOf" srcId="{9742DB08-F1FD-45A2-B3A2-EF2DC3C00C0A}" destId="{C937B966-97F2-4E86-B7E1-6AB64C3EE2E2}" srcOrd="1" destOrd="0" presId="urn:microsoft.com/office/officeart/2018/2/layout/IconLabelList"/>
    <dgm:cxn modelId="{E95E149D-94A8-4006-95E6-9D03CF0756A9}" type="presParOf" srcId="{9742DB08-F1FD-45A2-B3A2-EF2DC3C00C0A}" destId="{B0D04394-A9CF-41CE-8A1A-D0E3785C2B6D}" srcOrd="2" destOrd="0" presId="urn:microsoft.com/office/officeart/2018/2/layout/IconLabelList"/>
    <dgm:cxn modelId="{FC23066E-72FB-48D8-805C-36B162F2D017}" type="presParOf" srcId="{C732945F-0F74-4865-A19A-8387AB2CADC7}" destId="{71D41134-998E-4815-954F-F32791C071E8}" srcOrd="9" destOrd="0" presId="urn:microsoft.com/office/officeart/2018/2/layout/IconLabelList"/>
    <dgm:cxn modelId="{5CB6AD22-FEC4-4E4A-B2B4-CC60B13B0585}" type="presParOf" srcId="{C732945F-0F74-4865-A19A-8387AB2CADC7}" destId="{4705A2D6-500E-428F-B5C5-BEC3F80868B9}" srcOrd="10" destOrd="0" presId="urn:microsoft.com/office/officeart/2018/2/layout/IconLabelList"/>
    <dgm:cxn modelId="{E58EE5C9-BDF6-436D-B5A1-16B5D6FD4F9D}" type="presParOf" srcId="{4705A2D6-500E-428F-B5C5-BEC3F80868B9}" destId="{E21E9C94-1EB6-492E-9918-41DA5D0397E1}" srcOrd="0" destOrd="0" presId="urn:microsoft.com/office/officeart/2018/2/layout/IconLabelList"/>
    <dgm:cxn modelId="{5AC5CA82-45F7-400C-A603-E151CA50A6BB}" type="presParOf" srcId="{4705A2D6-500E-428F-B5C5-BEC3F80868B9}" destId="{004674A1-9956-47A6-A47F-AB723E42400B}" srcOrd="1" destOrd="0" presId="urn:microsoft.com/office/officeart/2018/2/layout/IconLabelList"/>
    <dgm:cxn modelId="{1BBA2696-AE58-4D82-9CD7-5C1F0923ADD7}" type="presParOf" srcId="{4705A2D6-500E-428F-B5C5-BEC3F80868B9}" destId="{7244361E-C680-456E-A2CA-0DE84F6E31E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CF0AE3-EACD-4005-9850-9DC0F1416D8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B4016779-268E-4436-88BB-60994CBA4433}">
      <dgm:prSet phldrT="[Text]"/>
      <dgm:spPr/>
      <dgm:t>
        <a:bodyPr/>
        <a:lstStyle/>
        <a:p>
          <a:r>
            <a:rPr lang="en-GB" dirty="0"/>
            <a:t>Review Progress</a:t>
          </a:r>
        </a:p>
      </dgm:t>
    </dgm:pt>
    <dgm:pt modelId="{75F1326F-9D24-4957-A8DE-881C3AD8F48D}" type="parTrans" cxnId="{83F59AFE-6C48-4609-8E8E-78901CB4B9E3}">
      <dgm:prSet/>
      <dgm:spPr/>
      <dgm:t>
        <a:bodyPr/>
        <a:lstStyle/>
        <a:p>
          <a:endParaRPr lang="en-GB"/>
        </a:p>
      </dgm:t>
    </dgm:pt>
    <dgm:pt modelId="{4F759019-362C-432D-BE8C-2879B52B9596}" type="sibTrans" cxnId="{83F59AFE-6C48-4609-8E8E-78901CB4B9E3}">
      <dgm:prSet/>
      <dgm:spPr/>
      <dgm:t>
        <a:bodyPr/>
        <a:lstStyle/>
        <a:p>
          <a:endParaRPr lang="en-GB"/>
        </a:p>
      </dgm:t>
    </dgm:pt>
    <dgm:pt modelId="{D9D1B51C-DE75-4060-AF83-304815108D7A}">
      <dgm:prSet/>
      <dgm:spPr/>
      <dgm:t>
        <a:bodyPr/>
        <a:lstStyle/>
        <a:p>
          <a:r>
            <a:rPr lang="en-GB" dirty="0"/>
            <a:t>Bank achievement against assignments, and discuss progress at work </a:t>
          </a:r>
        </a:p>
      </dgm:t>
    </dgm:pt>
    <dgm:pt modelId="{A6601CEC-C615-4B9C-9CEC-4AEE5C9606C2}" type="parTrans" cxnId="{BFED2A4F-B128-43F1-B67A-844BE23A900B}">
      <dgm:prSet/>
      <dgm:spPr/>
      <dgm:t>
        <a:bodyPr/>
        <a:lstStyle/>
        <a:p>
          <a:endParaRPr lang="en-GB"/>
        </a:p>
      </dgm:t>
    </dgm:pt>
    <dgm:pt modelId="{78C3E19D-2138-4604-B415-1F87CF49D130}" type="sibTrans" cxnId="{BFED2A4F-B128-43F1-B67A-844BE23A900B}">
      <dgm:prSet/>
      <dgm:spPr/>
      <dgm:t>
        <a:bodyPr/>
        <a:lstStyle/>
        <a:p>
          <a:endParaRPr lang="en-GB"/>
        </a:p>
      </dgm:t>
    </dgm:pt>
    <dgm:pt modelId="{32254932-DB18-4416-A888-C79384395618}">
      <dgm:prSet/>
      <dgm:spPr/>
      <dgm:t>
        <a:bodyPr/>
        <a:lstStyle/>
        <a:p>
          <a:r>
            <a:rPr lang="en-GB" dirty="0"/>
            <a:t>Review progress against objectives as agreed at previous review meeting</a:t>
          </a:r>
        </a:p>
      </dgm:t>
    </dgm:pt>
    <dgm:pt modelId="{B76D7817-5A42-4E5A-9DA1-101FE05EE756}" type="parTrans" cxnId="{80692331-4089-43FB-B88F-28BEDFE3FF4F}">
      <dgm:prSet/>
      <dgm:spPr/>
      <dgm:t>
        <a:bodyPr/>
        <a:lstStyle/>
        <a:p>
          <a:endParaRPr lang="en-GB"/>
        </a:p>
      </dgm:t>
    </dgm:pt>
    <dgm:pt modelId="{5A5C806F-4B3F-4F3E-BB7D-E04AB84BB40F}" type="sibTrans" cxnId="{80692331-4089-43FB-B88F-28BEDFE3FF4F}">
      <dgm:prSet/>
      <dgm:spPr/>
      <dgm:t>
        <a:bodyPr/>
        <a:lstStyle/>
        <a:p>
          <a:endParaRPr lang="en-GB"/>
        </a:p>
      </dgm:t>
    </dgm:pt>
    <dgm:pt modelId="{0E1B2306-6298-4ACB-B759-9375B434ECE1}">
      <dgm:prSet/>
      <dgm:spPr/>
      <dgm:t>
        <a:bodyPr/>
        <a:lstStyle/>
        <a:p>
          <a:r>
            <a:rPr lang="en-GB" dirty="0"/>
            <a:t>Review progress towards the predicted date for EPA</a:t>
          </a:r>
        </a:p>
      </dgm:t>
    </dgm:pt>
    <dgm:pt modelId="{383B6900-A573-4A32-AD5F-4A57C5E6489B}" type="parTrans" cxnId="{E094B0BF-7F8D-4DB5-AA8B-C94AE07803A5}">
      <dgm:prSet/>
      <dgm:spPr/>
      <dgm:t>
        <a:bodyPr/>
        <a:lstStyle/>
        <a:p>
          <a:endParaRPr lang="en-GB"/>
        </a:p>
      </dgm:t>
    </dgm:pt>
    <dgm:pt modelId="{08FA0412-0F26-4CF6-B24D-2AFDCC5B9375}" type="sibTrans" cxnId="{E094B0BF-7F8D-4DB5-AA8B-C94AE07803A5}">
      <dgm:prSet/>
      <dgm:spPr/>
      <dgm:t>
        <a:bodyPr/>
        <a:lstStyle/>
        <a:p>
          <a:endParaRPr lang="en-GB"/>
        </a:p>
      </dgm:t>
    </dgm:pt>
    <dgm:pt modelId="{B101FEB6-9AD3-43B4-8729-266A1DF4B3C1}">
      <dgm:prSet/>
      <dgm:spPr/>
      <dgm:t>
        <a:bodyPr/>
        <a:lstStyle/>
        <a:p>
          <a:r>
            <a:rPr lang="en-GB" dirty="0"/>
            <a:t>Review Compliance Elements</a:t>
          </a:r>
        </a:p>
      </dgm:t>
    </dgm:pt>
    <dgm:pt modelId="{86F9AC70-B688-4E40-A495-F5FD20627661}" type="parTrans" cxnId="{4D4990C4-5103-4E42-9DE0-6AC4BD7F5C21}">
      <dgm:prSet/>
      <dgm:spPr/>
      <dgm:t>
        <a:bodyPr/>
        <a:lstStyle/>
        <a:p>
          <a:endParaRPr lang="en-GB"/>
        </a:p>
      </dgm:t>
    </dgm:pt>
    <dgm:pt modelId="{700402D4-0C60-476D-A141-80BCBFA783F1}" type="sibTrans" cxnId="{4D4990C4-5103-4E42-9DE0-6AC4BD7F5C21}">
      <dgm:prSet/>
      <dgm:spPr/>
      <dgm:t>
        <a:bodyPr/>
        <a:lstStyle/>
        <a:p>
          <a:endParaRPr lang="en-GB"/>
        </a:p>
      </dgm:t>
    </dgm:pt>
    <dgm:pt modelId="{04846DDF-EE71-4901-B150-E72908E1EC31}">
      <dgm:prSet/>
      <dgm:spPr/>
      <dgm:t>
        <a:bodyPr/>
        <a:lstStyle/>
        <a:p>
          <a:r>
            <a:rPr lang="en-GB" dirty="0"/>
            <a:t>Is the Apprentice getting enough time in the working week to complete the required learning? Are the total hours on track?</a:t>
          </a:r>
        </a:p>
      </dgm:t>
    </dgm:pt>
    <dgm:pt modelId="{CE703351-64D3-4ADE-AE07-837E8E1A99D8}" type="parTrans" cxnId="{FEE589F6-A87F-4B9F-B008-4DC6E2F8D14B}">
      <dgm:prSet/>
      <dgm:spPr/>
      <dgm:t>
        <a:bodyPr/>
        <a:lstStyle/>
        <a:p>
          <a:endParaRPr lang="en-GB"/>
        </a:p>
      </dgm:t>
    </dgm:pt>
    <dgm:pt modelId="{F75EF5A2-E945-4032-AAAA-501ED93B2DD5}" type="sibTrans" cxnId="{FEE589F6-A87F-4B9F-B008-4DC6E2F8D14B}">
      <dgm:prSet/>
      <dgm:spPr/>
      <dgm:t>
        <a:bodyPr/>
        <a:lstStyle/>
        <a:p>
          <a:endParaRPr lang="en-GB"/>
        </a:p>
      </dgm:t>
    </dgm:pt>
    <dgm:pt modelId="{19A39CFD-E327-40E2-B981-7EEE93BE557A}">
      <dgm:prSet/>
      <dgm:spPr/>
      <dgm:t>
        <a:bodyPr/>
        <a:lstStyle/>
        <a:p>
          <a:r>
            <a:rPr lang="en-GB" dirty="0"/>
            <a:t>Agree any action needed</a:t>
          </a:r>
        </a:p>
      </dgm:t>
    </dgm:pt>
    <dgm:pt modelId="{7DB631C9-0EA2-4BB0-AFD4-8CB10385A802}" type="parTrans" cxnId="{8FA89B0D-A8C0-4B19-9574-E7223DC41F5F}">
      <dgm:prSet/>
      <dgm:spPr/>
      <dgm:t>
        <a:bodyPr/>
        <a:lstStyle/>
        <a:p>
          <a:endParaRPr lang="en-GB"/>
        </a:p>
      </dgm:t>
    </dgm:pt>
    <dgm:pt modelId="{B6FBB1E3-8DC1-418E-AE0C-B71E9A3CDFB5}" type="sibTrans" cxnId="{8FA89B0D-A8C0-4B19-9574-E7223DC41F5F}">
      <dgm:prSet/>
      <dgm:spPr/>
      <dgm:t>
        <a:bodyPr/>
        <a:lstStyle/>
        <a:p>
          <a:endParaRPr lang="en-GB"/>
        </a:p>
      </dgm:t>
    </dgm:pt>
    <dgm:pt modelId="{9281FD82-A1AC-44C3-B48C-F71BF9AFAAA3}">
      <dgm:prSet/>
      <dgm:spPr/>
      <dgm:t>
        <a:bodyPr/>
        <a:lstStyle/>
        <a:p>
          <a:r>
            <a:rPr lang="en-GB" dirty="0"/>
            <a:t>Address any planned absences or change of circumstances likely to impact on progress</a:t>
          </a:r>
        </a:p>
      </dgm:t>
    </dgm:pt>
    <dgm:pt modelId="{AD6A894D-0BC7-488B-B286-64EAAAA416D3}" type="parTrans" cxnId="{02BC88A5-1B27-45BD-9B55-E37894376E59}">
      <dgm:prSet/>
      <dgm:spPr/>
      <dgm:t>
        <a:bodyPr/>
        <a:lstStyle/>
        <a:p>
          <a:endParaRPr lang="en-GB"/>
        </a:p>
      </dgm:t>
    </dgm:pt>
    <dgm:pt modelId="{DF2BC379-5886-4A96-A490-4E66FD86CA9D}" type="sibTrans" cxnId="{02BC88A5-1B27-45BD-9B55-E37894376E59}">
      <dgm:prSet/>
      <dgm:spPr/>
      <dgm:t>
        <a:bodyPr/>
        <a:lstStyle/>
        <a:p>
          <a:endParaRPr lang="en-GB"/>
        </a:p>
      </dgm:t>
    </dgm:pt>
    <dgm:pt modelId="{44F47155-3188-47BD-85DF-0CC90ABD1968}">
      <dgm:prSet/>
      <dgm:spPr/>
      <dgm:t>
        <a:bodyPr/>
        <a:lstStyle/>
        <a:p>
          <a:r>
            <a:rPr lang="en-GB" dirty="0"/>
            <a:t>Identify any additional or adapted learning support needed</a:t>
          </a:r>
        </a:p>
      </dgm:t>
    </dgm:pt>
    <dgm:pt modelId="{D16D9507-5BA2-4CD9-B810-B495A44AE006}" type="parTrans" cxnId="{B9B2C66D-FF54-4015-8D50-AF385B897898}">
      <dgm:prSet/>
      <dgm:spPr/>
      <dgm:t>
        <a:bodyPr/>
        <a:lstStyle/>
        <a:p>
          <a:endParaRPr lang="en-GB"/>
        </a:p>
      </dgm:t>
    </dgm:pt>
    <dgm:pt modelId="{2891540B-C081-41E7-9055-D479052ECF50}" type="sibTrans" cxnId="{B9B2C66D-FF54-4015-8D50-AF385B897898}">
      <dgm:prSet/>
      <dgm:spPr/>
      <dgm:t>
        <a:bodyPr/>
        <a:lstStyle/>
        <a:p>
          <a:endParaRPr lang="en-GB"/>
        </a:p>
      </dgm:t>
    </dgm:pt>
    <dgm:pt modelId="{EDFFA4EA-4392-43D6-BDFB-92E7C5F4A13B}">
      <dgm:prSet/>
      <dgm:spPr/>
      <dgm:t>
        <a:bodyPr/>
        <a:lstStyle/>
        <a:p>
          <a:r>
            <a:rPr lang="en-GB" dirty="0"/>
            <a:t>Ensure that the off-the-job learning requirement is met</a:t>
          </a:r>
        </a:p>
      </dgm:t>
    </dgm:pt>
    <dgm:pt modelId="{48765C22-E243-4719-AB73-4465887FFD35}" type="parTrans" cxnId="{081A2DC3-DEE7-4EE8-9ACC-35D8B05B0032}">
      <dgm:prSet/>
      <dgm:spPr/>
      <dgm:t>
        <a:bodyPr/>
        <a:lstStyle/>
        <a:p>
          <a:endParaRPr lang="en-GB"/>
        </a:p>
      </dgm:t>
    </dgm:pt>
    <dgm:pt modelId="{56725312-00FF-4B86-92BE-0FC869AD4DF7}" type="sibTrans" cxnId="{081A2DC3-DEE7-4EE8-9ACC-35D8B05B0032}">
      <dgm:prSet/>
      <dgm:spPr/>
      <dgm:t>
        <a:bodyPr/>
        <a:lstStyle/>
        <a:p>
          <a:endParaRPr lang="en-GB"/>
        </a:p>
      </dgm:t>
    </dgm:pt>
    <dgm:pt modelId="{98B9669B-29EE-4AA6-8D88-7288F1776492}">
      <dgm:prSet/>
      <dgm:spPr/>
      <dgm:t>
        <a:bodyPr/>
        <a:lstStyle/>
        <a:p>
          <a:r>
            <a:rPr lang="en-GB" dirty="0"/>
            <a:t>Address any issues or barriers impacting upon performance</a:t>
          </a:r>
        </a:p>
      </dgm:t>
    </dgm:pt>
    <dgm:pt modelId="{9082E382-FB7D-4A75-9A72-FA65EB908261}" type="parTrans" cxnId="{13FBE1F6-A0E5-43E8-8107-C3CD2FB71668}">
      <dgm:prSet/>
      <dgm:spPr/>
      <dgm:t>
        <a:bodyPr/>
        <a:lstStyle/>
        <a:p>
          <a:endParaRPr lang="en-GB"/>
        </a:p>
      </dgm:t>
    </dgm:pt>
    <dgm:pt modelId="{2D759D13-7798-4067-9FB1-B5DBEBF5E5C9}" type="sibTrans" cxnId="{13FBE1F6-A0E5-43E8-8107-C3CD2FB71668}">
      <dgm:prSet/>
      <dgm:spPr/>
      <dgm:t>
        <a:bodyPr/>
        <a:lstStyle/>
        <a:p>
          <a:endParaRPr lang="en-GB"/>
        </a:p>
      </dgm:t>
    </dgm:pt>
    <dgm:pt modelId="{5A7FD348-39D7-469D-A72F-0C1AD9249096}">
      <dgm:prSet/>
      <dgm:spPr/>
      <dgm:t>
        <a:bodyPr/>
        <a:lstStyle/>
        <a:p>
          <a:r>
            <a:rPr lang="en-GB" dirty="0"/>
            <a:t>Enable further development against the knowledge, skills and behaviours in the apprenticeship</a:t>
          </a:r>
        </a:p>
      </dgm:t>
    </dgm:pt>
    <dgm:pt modelId="{A0A913D9-9DF3-44BD-A97A-55F71C353DDA}" type="parTrans" cxnId="{3B6E9AE9-F1C4-44C4-B75B-F0D2E360C167}">
      <dgm:prSet/>
      <dgm:spPr/>
      <dgm:t>
        <a:bodyPr/>
        <a:lstStyle/>
        <a:p>
          <a:endParaRPr lang="en-GB"/>
        </a:p>
      </dgm:t>
    </dgm:pt>
    <dgm:pt modelId="{9961E2DE-67E7-4917-9449-B51F5BD9A2C8}" type="sibTrans" cxnId="{3B6E9AE9-F1C4-44C4-B75B-F0D2E360C167}">
      <dgm:prSet/>
      <dgm:spPr/>
      <dgm:t>
        <a:bodyPr/>
        <a:lstStyle/>
        <a:p>
          <a:endParaRPr lang="en-GB"/>
        </a:p>
      </dgm:t>
    </dgm:pt>
    <dgm:pt modelId="{C80F194D-DAC3-465D-9DCD-31933B175FB6}">
      <dgm:prSet/>
      <dgm:spPr/>
      <dgm:t>
        <a:bodyPr/>
        <a:lstStyle/>
        <a:p>
          <a:r>
            <a:rPr lang="en-GB" dirty="0"/>
            <a:t>Create an action plan, objectives, timeline and allocate responsibilities that will: </a:t>
          </a:r>
        </a:p>
      </dgm:t>
    </dgm:pt>
    <dgm:pt modelId="{B29AB266-D1A0-4933-9893-CDD08E29DEF9}" type="parTrans" cxnId="{A5741A31-7AA2-4F59-B49A-A91278899248}">
      <dgm:prSet/>
      <dgm:spPr/>
      <dgm:t>
        <a:bodyPr/>
        <a:lstStyle/>
        <a:p>
          <a:endParaRPr lang="en-GB"/>
        </a:p>
      </dgm:t>
    </dgm:pt>
    <dgm:pt modelId="{4491E1F8-4D0D-427C-871D-D3354E185280}" type="sibTrans" cxnId="{A5741A31-7AA2-4F59-B49A-A91278899248}">
      <dgm:prSet/>
      <dgm:spPr/>
      <dgm:t>
        <a:bodyPr/>
        <a:lstStyle/>
        <a:p>
          <a:endParaRPr lang="en-GB"/>
        </a:p>
      </dgm:t>
    </dgm:pt>
    <dgm:pt modelId="{451E6830-FB47-4F18-BFC0-FCC253E88471}">
      <dgm:prSet/>
      <dgm:spPr/>
      <dgm:t>
        <a:bodyPr/>
        <a:lstStyle/>
        <a:p>
          <a:endParaRPr lang="en-GB" dirty="0"/>
        </a:p>
      </dgm:t>
    </dgm:pt>
    <dgm:pt modelId="{C8A5820C-C4C0-42B1-BDA3-6092275E3E6F}" type="parTrans" cxnId="{5111FCD1-1A93-4D66-BD96-D97D6689C819}">
      <dgm:prSet/>
      <dgm:spPr/>
      <dgm:t>
        <a:bodyPr/>
        <a:lstStyle/>
        <a:p>
          <a:endParaRPr lang="en-GB"/>
        </a:p>
      </dgm:t>
    </dgm:pt>
    <dgm:pt modelId="{C964FB9D-4A35-47DE-B376-7C08745D6DFF}" type="sibTrans" cxnId="{5111FCD1-1A93-4D66-BD96-D97D6689C819}">
      <dgm:prSet/>
      <dgm:spPr/>
      <dgm:t>
        <a:bodyPr/>
        <a:lstStyle/>
        <a:p>
          <a:endParaRPr lang="en-GB"/>
        </a:p>
      </dgm:t>
    </dgm:pt>
    <dgm:pt modelId="{F82E4317-10AF-4B06-BA12-53EE42AC75B1}">
      <dgm:prSet/>
      <dgm:spPr/>
      <dgm:t>
        <a:bodyPr/>
        <a:lstStyle/>
        <a:p>
          <a:r>
            <a:rPr lang="en-GB" dirty="0"/>
            <a:t>Check attendance – 100% required.</a:t>
          </a:r>
        </a:p>
      </dgm:t>
    </dgm:pt>
    <dgm:pt modelId="{CD892F92-1ECE-4086-B390-81B61D5C0269}" type="parTrans" cxnId="{CFA7079D-15F5-4D13-8244-D599A011B856}">
      <dgm:prSet/>
      <dgm:spPr/>
      <dgm:t>
        <a:bodyPr/>
        <a:lstStyle/>
        <a:p>
          <a:endParaRPr lang="en-GB"/>
        </a:p>
      </dgm:t>
    </dgm:pt>
    <dgm:pt modelId="{7A10BC84-E19B-4109-8040-D8B4EF7CF8EF}" type="sibTrans" cxnId="{CFA7079D-15F5-4D13-8244-D599A011B856}">
      <dgm:prSet/>
      <dgm:spPr/>
      <dgm:t>
        <a:bodyPr/>
        <a:lstStyle/>
        <a:p>
          <a:endParaRPr lang="en-GB"/>
        </a:p>
      </dgm:t>
    </dgm:pt>
    <dgm:pt modelId="{17F2CE07-3192-4E6B-9C26-33941A70A1EC}">
      <dgm:prSet/>
      <dgm:spPr/>
      <dgm:t>
        <a:bodyPr/>
        <a:lstStyle/>
        <a:p>
          <a:r>
            <a:rPr lang="en-GB" dirty="0"/>
            <a:t>Review all parties’ views of progress to date against the KSBs and elements in the Commitment Statement, noting results: e.g. assessment grades, module completion</a:t>
          </a:r>
        </a:p>
      </dgm:t>
    </dgm:pt>
    <dgm:pt modelId="{16BC08B7-3644-44F5-A0EA-FC1803C90C73}" type="parTrans" cxnId="{0B3D9EAA-D8AE-4429-9D3E-C57357696BBE}">
      <dgm:prSet/>
      <dgm:spPr/>
      <dgm:t>
        <a:bodyPr/>
        <a:lstStyle/>
        <a:p>
          <a:endParaRPr lang="en-GB"/>
        </a:p>
      </dgm:t>
    </dgm:pt>
    <dgm:pt modelId="{BC614D64-7AF8-40CD-8719-47388495BD8D}" type="sibTrans" cxnId="{0B3D9EAA-D8AE-4429-9D3E-C57357696BBE}">
      <dgm:prSet/>
      <dgm:spPr/>
      <dgm:t>
        <a:bodyPr/>
        <a:lstStyle/>
        <a:p>
          <a:endParaRPr lang="en-GB"/>
        </a:p>
      </dgm:t>
    </dgm:pt>
    <dgm:pt modelId="{E09697BF-DBCF-43AD-9B02-44A361956950}">
      <dgm:prSet/>
      <dgm:spPr/>
      <dgm:t>
        <a:bodyPr/>
        <a:lstStyle/>
        <a:p>
          <a:r>
            <a:rPr lang="en-GB" dirty="0"/>
            <a:t>Check submission timeliness .</a:t>
          </a:r>
        </a:p>
      </dgm:t>
    </dgm:pt>
    <dgm:pt modelId="{60E608D9-E70D-4CF2-A8C2-9A15CF27323B}" type="parTrans" cxnId="{009A8C9A-0938-4151-BA09-C536A9A3138A}">
      <dgm:prSet/>
      <dgm:spPr/>
      <dgm:t>
        <a:bodyPr/>
        <a:lstStyle/>
        <a:p>
          <a:endParaRPr lang="en-GB"/>
        </a:p>
      </dgm:t>
    </dgm:pt>
    <dgm:pt modelId="{F911190C-FA72-4163-9470-1E6BD56426EC}" type="sibTrans" cxnId="{009A8C9A-0938-4151-BA09-C536A9A3138A}">
      <dgm:prSet/>
      <dgm:spPr/>
      <dgm:t>
        <a:bodyPr/>
        <a:lstStyle/>
        <a:p>
          <a:endParaRPr lang="en-GB"/>
        </a:p>
      </dgm:t>
    </dgm:pt>
    <dgm:pt modelId="{E323127E-27ED-4DFA-B316-831FCA0ACD07}">
      <dgm:prSet/>
      <dgm:spPr/>
      <dgm:t>
        <a:bodyPr/>
        <a:lstStyle/>
        <a:p>
          <a:endParaRPr lang="en-GB" dirty="0"/>
        </a:p>
      </dgm:t>
    </dgm:pt>
    <dgm:pt modelId="{08781EA3-648C-44E7-A74A-05E608F26135}" type="parTrans" cxnId="{7410299D-7728-4C03-A22A-A7013B3FA7C7}">
      <dgm:prSet/>
      <dgm:spPr/>
      <dgm:t>
        <a:bodyPr/>
        <a:lstStyle/>
        <a:p>
          <a:endParaRPr lang="en-GB"/>
        </a:p>
      </dgm:t>
    </dgm:pt>
    <dgm:pt modelId="{486AF0E2-10DC-40EF-BC8C-309B2125BF9E}" type="sibTrans" cxnId="{7410299D-7728-4C03-A22A-A7013B3FA7C7}">
      <dgm:prSet/>
      <dgm:spPr/>
      <dgm:t>
        <a:bodyPr/>
        <a:lstStyle/>
        <a:p>
          <a:endParaRPr lang="en-GB"/>
        </a:p>
      </dgm:t>
    </dgm:pt>
    <dgm:pt modelId="{758D20F1-C919-4C6F-BDEC-629B699BCA7B}">
      <dgm:prSet/>
      <dgm:spPr/>
      <dgm:t>
        <a:bodyPr/>
        <a:lstStyle/>
        <a:p>
          <a:r>
            <a:rPr lang="en-GB" dirty="0"/>
            <a:t>Check the activity log – is this up to date and accurate? Is it referencing the KSBs linked to the learning undertaken in University, at work and self-directed? </a:t>
          </a:r>
        </a:p>
      </dgm:t>
    </dgm:pt>
    <dgm:pt modelId="{A27C7276-183F-416C-8459-540CC4B08982}" type="parTrans" cxnId="{4C230CE0-BD5C-41B2-B104-37C2B9E97EBB}">
      <dgm:prSet/>
      <dgm:spPr/>
      <dgm:t>
        <a:bodyPr/>
        <a:lstStyle/>
        <a:p>
          <a:endParaRPr lang="en-GB"/>
        </a:p>
      </dgm:t>
    </dgm:pt>
    <dgm:pt modelId="{DD30F46B-4C90-4BFA-8F69-12BA0088A46F}" type="sibTrans" cxnId="{4C230CE0-BD5C-41B2-B104-37C2B9E97EBB}">
      <dgm:prSet/>
      <dgm:spPr/>
      <dgm:t>
        <a:bodyPr/>
        <a:lstStyle/>
        <a:p>
          <a:endParaRPr lang="en-GB"/>
        </a:p>
      </dgm:t>
    </dgm:pt>
    <dgm:pt modelId="{4C232D26-A7AC-4902-801C-C603274F414A}">
      <dgm:prSet/>
      <dgm:spPr/>
      <dgm:t>
        <a:bodyPr/>
        <a:lstStyle/>
        <a:p>
          <a:r>
            <a:rPr lang="en-GB" dirty="0"/>
            <a:t>Check for any additional support needs and if a plan already exists, whether this is effective and if it needs to change for the forthcoming modules</a:t>
          </a:r>
        </a:p>
      </dgm:t>
    </dgm:pt>
    <dgm:pt modelId="{9D1D06C3-9544-49C9-9B5F-B19C1A8350C4}" type="parTrans" cxnId="{E6A37DF7-3A6E-4A35-AC60-83FAB60394D3}">
      <dgm:prSet/>
      <dgm:spPr/>
      <dgm:t>
        <a:bodyPr/>
        <a:lstStyle/>
        <a:p>
          <a:endParaRPr lang="en-GB"/>
        </a:p>
      </dgm:t>
    </dgm:pt>
    <dgm:pt modelId="{AF0E74C5-C8F0-42C4-822B-0473E6EC7CA3}" type="sibTrans" cxnId="{E6A37DF7-3A6E-4A35-AC60-83FAB60394D3}">
      <dgm:prSet/>
      <dgm:spPr/>
      <dgm:t>
        <a:bodyPr/>
        <a:lstStyle/>
        <a:p>
          <a:endParaRPr lang="en-GB"/>
        </a:p>
      </dgm:t>
    </dgm:pt>
    <dgm:pt modelId="{EFF4E9F5-401B-47B8-BE73-BB9011526C4A}">
      <dgm:prSet/>
      <dgm:spPr/>
      <dgm:t>
        <a:bodyPr/>
        <a:lstStyle/>
        <a:p>
          <a:r>
            <a:rPr lang="en-GB" dirty="0"/>
            <a:t>Check and discuss understanding of the apprenticeship ‘core curriculum’ – such as British Values, Safeguarding and Careers</a:t>
          </a:r>
        </a:p>
      </dgm:t>
    </dgm:pt>
    <dgm:pt modelId="{FAC761DB-AE20-4F72-8CE7-C66ADFCD1C2F}" type="parTrans" cxnId="{EE3F7E13-8953-42DE-B18D-6B65F742E1FE}">
      <dgm:prSet/>
      <dgm:spPr/>
      <dgm:t>
        <a:bodyPr/>
        <a:lstStyle/>
        <a:p>
          <a:endParaRPr lang="en-GB"/>
        </a:p>
      </dgm:t>
    </dgm:pt>
    <dgm:pt modelId="{D9A2C759-7A51-42BC-8DFF-B5A74ED34127}" type="sibTrans" cxnId="{EE3F7E13-8953-42DE-B18D-6B65F742E1FE}">
      <dgm:prSet/>
      <dgm:spPr/>
      <dgm:t>
        <a:bodyPr/>
        <a:lstStyle/>
        <a:p>
          <a:endParaRPr lang="en-GB"/>
        </a:p>
      </dgm:t>
    </dgm:pt>
    <dgm:pt modelId="{440A389D-22B4-46C7-9B8E-3699ED32E6E5}">
      <dgm:prSet/>
      <dgm:spPr/>
      <dgm:t>
        <a:bodyPr/>
        <a:lstStyle/>
        <a:p>
          <a:r>
            <a:rPr lang="en-GB" dirty="0"/>
            <a:t>Set objectives between Apprentice and Employer</a:t>
          </a:r>
        </a:p>
      </dgm:t>
    </dgm:pt>
    <dgm:pt modelId="{1C32FC0D-6AFB-40AE-9838-E598C5FA30A4}" type="parTrans" cxnId="{067B848D-AAD1-4178-8A66-04D485219418}">
      <dgm:prSet/>
      <dgm:spPr/>
      <dgm:t>
        <a:bodyPr/>
        <a:lstStyle/>
        <a:p>
          <a:endParaRPr lang="en-GB"/>
        </a:p>
      </dgm:t>
    </dgm:pt>
    <dgm:pt modelId="{D4FECF4C-CF02-4CC6-BC7C-8EEB38AB0435}" type="sibTrans" cxnId="{067B848D-AAD1-4178-8A66-04D485219418}">
      <dgm:prSet/>
      <dgm:spPr/>
      <dgm:t>
        <a:bodyPr/>
        <a:lstStyle/>
        <a:p>
          <a:endParaRPr lang="en-GB"/>
        </a:p>
      </dgm:t>
    </dgm:pt>
    <dgm:pt modelId="{F4880D1F-EE41-49A6-B61C-04DE05595544}">
      <dgm:prSet/>
      <dgm:spPr/>
      <dgm:t>
        <a:bodyPr/>
        <a:lstStyle/>
        <a:p>
          <a:r>
            <a:rPr lang="en-GB" dirty="0"/>
            <a:t>Discuss any barriers or issues impacting on progress and how to resolve those (including any additional support needed)</a:t>
          </a:r>
        </a:p>
      </dgm:t>
    </dgm:pt>
    <dgm:pt modelId="{C438E36B-ACBE-41A8-9EF9-947F749C81E7}" type="parTrans" cxnId="{966FF527-8F64-4FE6-A364-91FC79F26F30}">
      <dgm:prSet/>
      <dgm:spPr/>
      <dgm:t>
        <a:bodyPr/>
        <a:lstStyle/>
        <a:p>
          <a:endParaRPr lang="en-GB"/>
        </a:p>
      </dgm:t>
    </dgm:pt>
    <dgm:pt modelId="{FF80EEB0-293B-4CC8-BFB1-9B74EEB4D0BF}" type="sibTrans" cxnId="{966FF527-8F64-4FE6-A364-91FC79F26F30}">
      <dgm:prSet/>
      <dgm:spPr/>
      <dgm:t>
        <a:bodyPr/>
        <a:lstStyle/>
        <a:p>
          <a:endParaRPr lang="en-GB"/>
        </a:p>
      </dgm:t>
    </dgm:pt>
    <dgm:pt modelId="{F8BD49D1-572D-4538-A9A0-2967ECEB715C}">
      <dgm:prSet/>
      <dgm:spPr/>
      <dgm:t>
        <a:bodyPr/>
        <a:lstStyle/>
        <a:p>
          <a:r>
            <a:rPr kumimoji="0" lang="en-GB" b="0" i="0" u="none" strike="noStrike"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Check that off the job learning and on the job learning are keeping pace with each other and agree any ‘at work’ learning by you as the employer</a:t>
          </a:r>
          <a:endParaRPr lang="en-GB" dirty="0"/>
        </a:p>
      </dgm:t>
    </dgm:pt>
    <dgm:pt modelId="{6B7EA0CF-E9C2-4681-AFEC-105ABBA11382}" type="parTrans" cxnId="{BF7E8A13-3C81-4481-BF02-F9F0F072BE2C}">
      <dgm:prSet/>
      <dgm:spPr/>
      <dgm:t>
        <a:bodyPr/>
        <a:lstStyle/>
        <a:p>
          <a:endParaRPr lang="en-GB"/>
        </a:p>
      </dgm:t>
    </dgm:pt>
    <dgm:pt modelId="{94501EB2-0B4A-48DD-8DA7-E7FF69F81846}" type="sibTrans" cxnId="{BF7E8A13-3C81-4481-BF02-F9F0F072BE2C}">
      <dgm:prSet/>
      <dgm:spPr/>
      <dgm:t>
        <a:bodyPr/>
        <a:lstStyle/>
        <a:p>
          <a:endParaRPr lang="en-GB"/>
        </a:p>
      </dgm:t>
    </dgm:pt>
    <dgm:pt modelId="{60275A7C-F825-45A6-92C3-ACC17A9D9E72}" type="pres">
      <dgm:prSet presAssocID="{A7CF0AE3-EACD-4005-9850-9DC0F1416D87}" presName="Name0" presStyleCnt="0">
        <dgm:presLayoutVars>
          <dgm:dir/>
          <dgm:animLvl val="lvl"/>
          <dgm:resizeHandles val="exact"/>
        </dgm:presLayoutVars>
      </dgm:prSet>
      <dgm:spPr/>
    </dgm:pt>
    <dgm:pt modelId="{76DDB446-271D-475D-8651-86665C633839}" type="pres">
      <dgm:prSet presAssocID="{B4016779-268E-4436-88BB-60994CBA4433}" presName="composite" presStyleCnt="0"/>
      <dgm:spPr/>
    </dgm:pt>
    <dgm:pt modelId="{1AEC19E2-D451-4669-ABFC-FF44E118C8CF}" type="pres">
      <dgm:prSet presAssocID="{B4016779-268E-4436-88BB-60994CBA4433}" presName="parTx" presStyleLbl="alignNode1" presStyleIdx="0" presStyleCnt="3">
        <dgm:presLayoutVars>
          <dgm:chMax val="0"/>
          <dgm:chPref val="0"/>
          <dgm:bulletEnabled val="1"/>
        </dgm:presLayoutVars>
      </dgm:prSet>
      <dgm:spPr/>
    </dgm:pt>
    <dgm:pt modelId="{3131EB74-FE3E-4C55-B2A9-ECBE861D2BBA}" type="pres">
      <dgm:prSet presAssocID="{B4016779-268E-4436-88BB-60994CBA4433}" presName="desTx" presStyleLbl="alignAccFollowNode1" presStyleIdx="0" presStyleCnt="3">
        <dgm:presLayoutVars>
          <dgm:bulletEnabled val="1"/>
        </dgm:presLayoutVars>
      </dgm:prSet>
      <dgm:spPr/>
    </dgm:pt>
    <dgm:pt modelId="{ECA2783A-6619-4448-886C-B7201FC37DB0}" type="pres">
      <dgm:prSet presAssocID="{4F759019-362C-432D-BE8C-2879B52B9596}" presName="space" presStyleCnt="0"/>
      <dgm:spPr/>
    </dgm:pt>
    <dgm:pt modelId="{A2ECFABF-60DD-48B6-B3DE-99A1D3099432}" type="pres">
      <dgm:prSet presAssocID="{B101FEB6-9AD3-43B4-8729-266A1DF4B3C1}" presName="composite" presStyleCnt="0"/>
      <dgm:spPr/>
    </dgm:pt>
    <dgm:pt modelId="{FAA9AB05-9E3E-49D9-A496-14A6136DB1B7}" type="pres">
      <dgm:prSet presAssocID="{B101FEB6-9AD3-43B4-8729-266A1DF4B3C1}" presName="parTx" presStyleLbl="alignNode1" presStyleIdx="1" presStyleCnt="3">
        <dgm:presLayoutVars>
          <dgm:chMax val="0"/>
          <dgm:chPref val="0"/>
          <dgm:bulletEnabled val="1"/>
        </dgm:presLayoutVars>
      </dgm:prSet>
      <dgm:spPr/>
    </dgm:pt>
    <dgm:pt modelId="{78F8958E-5885-4A79-A36D-E036632334CC}" type="pres">
      <dgm:prSet presAssocID="{B101FEB6-9AD3-43B4-8729-266A1DF4B3C1}" presName="desTx" presStyleLbl="alignAccFollowNode1" presStyleIdx="1" presStyleCnt="3">
        <dgm:presLayoutVars>
          <dgm:bulletEnabled val="1"/>
        </dgm:presLayoutVars>
      </dgm:prSet>
      <dgm:spPr/>
    </dgm:pt>
    <dgm:pt modelId="{BDEA75F9-3A39-45A8-8846-44CE2FAD7957}" type="pres">
      <dgm:prSet presAssocID="{700402D4-0C60-476D-A141-80BCBFA783F1}" presName="space" presStyleCnt="0"/>
      <dgm:spPr/>
    </dgm:pt>
    <dgm:pt modelId="{2E7CAE15-4D8E-4018-9E65-0059FEAC54EC}" type="pres">
      <dgm:prSet presAssocID="{19A39CFD-E327-40E2-B981-7EEE93BE557A}" presName="composite" presStyleCnt="0"/>
      <dgm:spPr/>
    </dgm:pt>
    <dgm:pt modelId="{9704BE05-A2CB-4217-99EA-1BC592A99B19}" type="pres">
      <dgm:prSet presAssocID="{19A39CFD-E327-40E2-B981-7EEE93BE557A}" presName="parTx" presStyleLbl="alignNode1" presStyleIdx="2" presStyleCnt="3">
        <dgm:presLayoutVars>
          <dgm:chMax val="0"/>
          <dgm:chPref val="0"/>
          <dgm:bulletEnabled val="1"/>
        </dgm:presLayoutVars>
      </dgm:prSet>
      <dgm:spPr/>
    </dgm:pt>
    <dgm:pt modelId="{1DB04D0E-F037-4395-9AB4-3F505409C6DF}" type="pres">
      <dgm:prSet presAssocID="{19A39CFD-E327-40E2-B981-7EEE93BE557A}" presName="desTx" presStyleLbl="alignAccFollowNode1" presStyleIdx="2" presStyleCnt="3">
        <dgm:presLayoutVars>
          <dgm:bulletEnabled val="1"/>
        </dgm:presLayoutVars>
      </dgm:prSet>
      <dgm:spPr/>
    </dgm:pt>
  </dgm:ptLst>
  <dgm:cxnLst>
    <dgm:cxn modelId="{8FA89B0D-A8C0-4B19-9574-E7223DC41F5F}" srcId="{A7CF0AE3-EACD-4005-9850-9DC0F1416D87}" destId="{19A39CFD-E327-40E2-B981-7EEE93BE557A}" srcOrd="2" destOrd="0" parTransId="{7DB631C9-0EA2-4BB0-AFD4-8CB10385A802}" sibTransId="{B6FBB1E3-8DC1-418E-AE0C-B71E9A3CDFB5}"/>
    <dgm:cxn modelId="{0F57DE10-0260-43B1-9C0A-E5CC079F3E8A}" type="presOf" srcId="{44F47155-3188-47BD-85DF-0CC90ABD1968}" destId="{1DB04D0E-F037-4395-9AB4-3F505409C6DF}" srcOrd="0" destOrd="3" presId="urn:microsoft.com/office/officeart/2005/8/layout/hList1"/>
    <dgm:cxn modelId="{EE3F7E13-8953-42DE-B18D-6B65F742E1FE}" srcId="{B101FEB6-9AD3-43B4-8729-266A1DF4B3C1}" destId="{EFF4E9F5-401B-47B8-BE73-BB9011526C4A}" srcOrd="5" destOrd="0" parTransId="{FAC761DB-AE20-4F72-8CE7-C66ADFCD1C2F}" sibTransId="{D9A2C759-7A51-42BC-8DFF-B5A74ED34127}"/>
    <dgm:cxn modelId="{BF7E8A13-3C81-4481-BF02-F9F0F072BE2C}" srcId="{B4016779-268E-4436-88BB-60994CBA4433}" destId="{F8BD49D1-572D-4538-A9A0-2967ECEB715C}" srcOrd="5" destOrd="0" parTransId="{6B7EA0CF-E9C2-4681-AFEC-105ABBA11382}" sibTransId="{94501EB2-0B4A-48DD-8DA7-E7FF69F81846}"/>
    <dgm:cxn modelId="{0F45A718-C329-4120-9721-C6A67E7E4E0F}" type="presOf" srcId="{C80F194D-DAC3-465D-9DCD-31933B175FB6}" destId="{1DB04D0E-F037-4395-9AB4-3F505409C6DF}" srcOrd="0" destOrd="1" presId="urn:microsoft.com/office/officeart/2005/8/layout/hList1"/>
    <dgm:cxn modelId="{966FF527-8F64-4FE6-A364-91FC79F26F30}" srcId="{B4016779-268E-4436-88BB-60994CBA4433}" destId="{F4880D1F-EE41-49A6-B61C-04DE05595544}" srcOrd="4" destOrd="0" parTransId="{C438E36B-ACBE-41A8-9EF9-947F749C81E7}" sibTransId="{FF80EEB0-293B-4CC8-BFB1-9B74EEB4D0BF}"/>
    <dgm:cxn modelId="{0F35F22F-4206-49BA-BFDE-C05061A08207}" type="presOf" srcId="{E09697BF-DBCF-43AD-9B02-44A361956950}" destId="{78F8958E-5885-4A79-A36D-E036632334CC}" srcOrd="0" destOrd="3" presId="urn:microsoft.com/office/officeart/2005/8/layout/hList1"/>
    <dgm:cxn modelId="{1C46BB30-CC2B-4F82-BF57-126CFF877297}" type="presOf" srcId="{4C232D26-A7AC-4902-801C-C603274F414A}" destId="{78F8958E-5885-4A79-A36D-E036632334CC}" srcOrd="0" destOrd="4" presId="urn:microsoft.com/office/officeart/2005/8/layout/hList1"/>
    <dgm:cxn modelId="{A5741A31-7AA2-4F59-B49A-A91278899248}" srcId="{19A39CFD-E327-40E2-B981-7EEE93BE557A}" destId="{C80F194D-DAC3-465D-9DCD-31933B175FB6}" srcOrd="1" destOrd="0" parTransId="{B29AB266-D1A0-4933-9893-CDD08E29DEF9}" sibTransId="{4491E1F8-4D0D-427C-871D-D3354E185280}"/>
    <dgm:cxn modelId="{80692331-4089-43FB-B88F-28BEDFE3FF4F}" srcId="{B4016779-268E-4436-88BB-60994CBA4433}" destId="{32254932-DB18-4416-A888-C79384395618}" srcOrd="2" destOrd="0" parTransId="{B76D7817-5A42-4E5A-9DA1-101FE05EE756}" sibTransId="{5A5C806F-4B3F-4F3E-BB7D-E04AB84BB40F}"/>
    <dgm:cxn modelId="{AA43C13B-6F78-440E-9084-958B637582D2}" type="presOf" srcId="{98B9669B-29EE-4AA6-8D88-7288F1776492}" destId="{1DB04D0E-F037-4395-9AB4-3F505409C6DF}" srcOrd="0" destOrd="5" presId="urn:microsoft.com/office/officeart/2005/8/layout/hList1"/>
    <dgm:cxn modelId="{330AE364-174E-4948-A6B8-1B6FAE72F81A}" type="presOf" srcId="{B4016779-268E-4436-88BB-60994CBA4433}" destId="{1AEC19E2-D451-4669-ABFC-FF44E118C8CF}" srcOrd="0" destOrd="0" presId="urn:microsoft.com/office/officeart/2005/8/layout/hList1"/>
    <dgm:cxn modelId="{9B3C0847-1C0B-4D95-BB9B-A4DE0E118E77}" type="presOf" srcId="{04846DDF-EE71-4901-B150-E72908E1EC31}" destId="{78F8958E-5885-4A79-A36D-E036632334CC}" srcOrd="0" destOrd="1" presId="urn:microsoft.com/office/officeart/2005/8/layout/hList1"/>
    <dgm:cxn modelId="{B9B2C66D-FF54-4015-8D50-AF385B897898}" srcId="{19A39CFD-E327-40E2-B981-7EEE93BE557A}" destId="{44F47155-3188-47BD-85DF-0CC90ABD1968}" srcOrd="3" destOrd="0" parTransId="{D16D9507-5BA2-4CD9-B810-B495A44AE006}" sibTransId="{2891540B-C081-41E7-9055-D479052ECF50}"/>
    <dgm:cxn modelId="{BFED2A4F-B128-43F1-B67A-844BE23A900B}" srcId="{B4016779-268E-4436-88BB-60994CBA4433}" destId="{D9D1B51C-DE75-4060-AF83-304815108D7A}" srcOrd="0" destOrd="0" parTransId="{A6601CEC-C615-4B9C-9CEC-4AEE5C9606C2}" sibTransId="{78C3E19D-2138-4604-B415-1F87CF49D130}"/>
    <dgm:cxn modelId="{1939C757-F9A4-42F7-B0BA-6C525732DD07}" type="presOf" srcId="{17F2CE07-3192-4E6B-9C26-33941A70A1EC}" destId="{3131EB74-FE3E-4C55-B2A9-ECBE861D2BBA}" srcOrd="0" destOrd="1" presId="urn:microsoft.com/office/officeart/2005/8/layout/hList1"/>
    <dgm:cxn modelId="{5B14E47F-5ECC-4219-B9FA-11A7B263A62E}" type="presOf" srcId="{A7CF0AE3-EACD-4005-9850-9DC0F1416D87}" destId="{60275A7C-F825-45A6-92C3-ACC17A9D9E72}" srcOrd="0" destOrd="0" presId="urn:microsoft.com/office/officeart/2005/8/layout/hList1"/>
    <dgm:cxn modelId="{457BCD81-C87A-4DB3-BA07-C625EC899871}" type="presOf" srcId="{451E6830-FB47-4F18-BFC0-FCC253E88471}" destId="{78F8958E-5885-4A79-A36D-E036632334CC}" srcOrd="0" destOrd="7" presId="urn:microsoft.com/office/officeart/2005/8/layout/hList1"/>
    <dgm:cxn modelId="{B482E682-9704-4C27-8EED-C41514A4286C}" type="presOf" srcId="{9281FD82-A1AC-44C3-B48C-F71BF9AFAAA3}" destId="{1DB04D0E-F037-4395-9AB4-3F505409C6DF}" srcOrd="0" destOrd="2" presId="urn:microsoft.com/office/officeart/2005/8/layout/hList1"/>
    <dgm:cxn modelId="{067B848D-AAD1-4178-8A66-04D485219418}" srcId="{19A39CFD-E327-40E2-B981-7EEE93BE557A}" destId="{440A389D-22B4-46C7-9B8E-3699ED32E6E5}" srcOrd="0" destOrd="0" parTransId="{1C32FC0D-6AFB-40AE-9838-E598C5FA30A4}" sibTransId="{D4FECF4C-CF02-4CC6-BC7C-8EEB38AB0435}"/>
    <dgm:cxn modelId="{78FF0E91-80EC-4201-ACC8-5337BE12DCF6}" type="presOf" srcId="{F4880D1F-EE41-49A6-B61C-04DE05595544}" destId="{3131EB74-FE3E-4C55-B2A9-ECBE861D2BBA}" srcOrd="0" destOrd="4" presId="urn:microsoft.com/office/officeart/2005/8/layout/hList1"/>
    <dgm:cxn modelId="{EF738493-73FB-4094-9281-99530CE23707}" type="presOf" srcId="{5A7FD348-39D7-469D-A72F-0C1AD9249096}" destId="{1DB04D0E-F037-4395-9AB4-3F505409C6DF}" srcOrd="0" destOrd="6" presId="urn:microsoft.com/office/officeart/2005/8/layout/hList1"/>
    <dgm:cxn modelId="{B6032695-583B-485F-BFA5-EAEA80461D58}" type="presOf" srcId="{F8BD49D1-572D-4538-A9A0-2967ECEB715C}" destId="{3131EB74-FE3E-4C55-B2A9-ECBE861D2BBA}" srcOrd="0" destOrd="5" presId="urn:microsoft.com/office/officeart/2005/8/layout/hList1"/>
    <dgm:cxn modelId="{009A8C9A-0938-4151-BA09-C536A9A3138A}" srcId="{B101FEB6-9AD3-43B4-8729-266A1DF4B3C1}" destId="{E09697BF-DBCF-43AD-9B02-44A361956950}" srcOrd="3" destOrd="0" parTransId="{60E608D9-E70D-4CF2-A8C2-9A15CF27323B}" sibTransId="{F911190C-FA72-4163-9470-1E6BD56426EC}"/>
    <dgm:cxn modelId="{CFA7079D-15F5-4D13-8244-D599A011B856}" srcId="{B101FEB6-9AD3-43B4-8729-266A1DF4B3C1}" destId="{F82E4317-10AF-4B06-BA12-53EE42AC75B1}" srcOrd="2" destOrd="0" parTransId="{CD892F92-1ECE-4086-B390-81B61D5C0269}" sibTransId="{7A10BC84-E19B-4109-8040-D8B4EF7CF8EF}"/>
    <dgm:cxn modelId="{91630D9D-E833-4F8E-A13F-F25C6F9F76B2}" type="presOf" srcId="{19A39CFD-E327-40E2-B981-7EEE93BE557A}" destId="{9704BE05-A2CB-4217-99EA-1BC592A99B19}" srcOrd="0" destOrd="0" presId="urn:microsoft.com/office/officeart/2005/8/layout/hList1"/>
    <dgm:cxn modelId="{7410299D-7728-4C03-A22A-A7013B3FA7C7}" srcId="{B101FEB6-9AD3-43B4-8729-266A1DF4B3C1}" destId="{E323127E-27ED-4DFA-B316-831FCA0ACD07}" srcOrd="6" destOrd="0" parTransId="{08781EA3-648C-44E7-A74A-05E608F26135}" sibTransId="{486AF0E2-10DC-40EF-BC8C-309B2125BF9E}"/>
    <dgm:cxn modelId="{7DCEB7A4-45AE-46D6-9B70-61A6A0F08355}" type="presOf" srcId="{0E1B2306-6298-4ACB-B759-9375B434ECE1}" destId="{3131EB74-FE3E-4C55-B2A9-ECBE861D2BBA}" srcOrd="0" destOrd="3" presId="urn:microsoft.com/office/officeart/2005/8/layout/hList1"/>
    <dgm:cxn modelId="{02BC88A5-1B27-45BD-9B55-E37894376E59}" srcId="{19A39CFD-E327-40E2-B981-7EEE93BE557A}" destId="{9281FD82-A1AC-44C3-B48C-F71BF9AFAAA3}" srcOrd="2" destOrd="0" parTransId="{AD6A894D-0BC7-488B-B286-64EAAAA416D3}" sibTransId="{DF2BC379-5886-4A96-A490-4E66FD86CA9D}"/>
    <dgm:cxn modelId="{0B3D9EAA-D8AE-4429-9D3E-C57357696BBE}" srcId="{B4016779-268E-4436-88BB-60994CBA4433}" destId="{17F2CE07-3192-4E6B-9C26-33941A70A1EC}" srcOrd="1" destOrd="0" parTransId="{16BC08B7-3644-44F5-A0EA-FC1803C90C73}" sibTransId="{BC614D64-7AF8-40CD-8719-47388495BD8D}"/>
    <dgm:cxn modelId="{85B4B4AC-59E0-4427-8482-7BAA322C8F80}" type="presOf" srcId="{440A389D-22B4-46C7-9B8E-3699ED32E6E5}" destId="{1DB04D0E-F037-4395-9AB4-3F505409C6DF}" srcOrd="0" destOrd="0" presId="urn:microsoft.com/office/officeart/2005/8/layout/hList1"/>
    <dgm:cxn modelId="{11FF4AB6-4839-40A2-9D27-F644D50BB47B}" type="presOf" srcId="{B101FEB6-9AD3-43B4-8729-266A1DF4B3C1}" destId="{FAA9AB05-9E3E-49D9-A496-14A6136DB1B7}" srcOrd="0" destOrd="0" presId="urn:microsoft.com/office/officeart/2005/8/layout/hList1"/>
    <dgm:cxn modelId="{569202BB-CDEE-4332-9EA9-9778F1B1C236}" type="presOf" srcId="{EDFFA4EA-4392-43D6-BDFB-92E7C5F4A13B}" destId="{1DB04D0E-F037-4395-9AB4-3F505409C6DF}" srcOrd="0" destOrd="4" presId="urn:microsoft.com/office/officeart/2005/8/layout/hList1"/>
    <dgm:cxn modelId="{36BF54BF-D7C3-45B5-ADBE-072640C1FC34}" type="presOf" srcId="{32254932-DB18-4416-A888-C79384395618}" destId="{3131EB74-FE3E-4C55-B2A9-ECBE861D2BBA}" srcOrd="0" destOrd="2" presId="urn:microsoft.com/office/officeart/2005/8/layout/hList1"/>
    <dgm:cxn modelId="{E094B0BF-7F8D-4DB5-AA8B-C94AE07803A5}" srcId="{B4016779-268E-4436-88BB-60994CBA4433}" destId="{0E1B2306-6298-4ACB-B759-9375B434ECE1}" srcOrd="3" destOrd="0" parTransId="{383B6900-A573-4A32-AD5F-4A57C5E6489B}" sibTransId="{08FA0412-0F26-4CF6-B24D-2AFDCC5B9375}"/>
    <dgm:cxn modelId="{081A2DC3-DEE7-4EE8-9ACC-35D8B05B0032}" srcId="{19A39CFD-E327-40E2-B981-7EEE93BE557A}" destId="{EDFFA4EA-4392-43D6-BDFB-92E7C5F4A13B}" srcOrd="4" destOrd="0" parTransId="{48765C22-E243-4719-AB73-4465887FFD35}" sibTransId="{56725312-00FF-4B86-92BE-0FC869AD4DF7}"/>
    <dgm:cxn modelId="{4D4990C4-5103-4E42-9DE0-6AC4BD7F5C21}" srcId="{A7CF0AE3-EACD-4005-9850-9DC0F1416D87}" destId="{B101FEB6-9AD3-43B4-8729-266A1DF4B3C1}" srcOrd="1" destOrd="0" parTransId="{86F9AC70-B688-4E40-A495-F5FD20627661}" sibTransId="{700402D4-0C60-476D-A141-80BCBFA783F1}"/>
    <dgm:cxn modelId="{2F8CDFCE-66B5-4608-843D-6C8A8C4A583C}" type="presOf" srcId="{EFF4E9F5-401B-47B8-BE73-BB9011526C4A}" destId="{78F8958E-5885-4A79-A36D-E036632334CC}" srcOrd="0" destOrd="5" presId="urn:microsoft.com/office/officeart/2005/8/layout/hList1"/>
    <dgm:cxn modelId="{5111FCD1-1A93-4D66-BD96-D97D6689C819}" srcId="{B101FEB6-9AD3-43B4-8729-266A1DF4B3C1}" destId="{451E6830-FB47-4F18-BFC0-FCC253E88471}" srcOrd="7" destOrd="0" parTransId="{C8A5820C-C4C0-42B1-BDA3-6092275E3E6F}" sibTransId="{C964FB9D-4A35-47DE-B376-7C08745D6DFF}"/>
    <dgm:cxn modelId="{632876DB-D9F6-4201-A8C2-379389914F0F}" type="presOf" srcId="{F82E4317-10AF-4B06-BA12-53EE42AC75B1}" destId="{78F8958E-5885-4A79-A36D-E036632334CC}" srcOrd="0" destOrd="2" presId="urn:microsoft.com/office/officeart/2005/8/layout/hList1"/>
    <dgm:cxn modelId="{4C230CE0-BD5C-41B2-B104-37C2B9E97EBB}" srcId="{B101FEB6-9AD3-43B4-8729-266A1DF4B3C1}" destId="{758D20F1-C919-4C6F-BDEC-629B699BCA7B}" srcOrd="0" destOrd="0" parTransId="{A27C7276-183F-416C-8459-540CC4B08982}" sibTransId="{DD30F46B-4C90-4BFA-8F69-12BA0088A46F}"/>
    <dgm:cxn modelId="{3B6E9AE9-F1C4-44C4-B75B-F0D2E360C167}" srcId="{19A39CFD-E327-40E2-B981-7EEE93BE557A}" destId="{5A7FD348-39D7-469D-A72F-0C1AD9249096}" srcOrd="6" destOrd="0" parTransId="{A0A913D9-9DF3-44BD-A97A-55F71C353DDA}" sibTransId="{9961E2DE-67E7-4917-9449-B51F5BD9A2C8}"/>
    <dgm:cxn modelId="{1BC40EEC-168C-4D3D-ADB8-E03BD63ED55C}" type="presOf" srcId="{758D20F1-C919-4C6F-BDEC-629B699BCA7B}" destId="{78F8958E-5885-4A79-A36D-E036632334CC}" srcOrd="0" destOrd="0" presId="urn:microsoft.com/office/officeart/2005/8/layout/hList1"/>
    <dgm:cxn modelId="{FEE589F6-A87F-4B9F-B008-4DC6E2F8D14B}" srcId="{B101FEB6-9AD3-43B4-8729-266A1DF4B3C1}" destId="{04846DDF-EE71-4901-B150-E72908E1EC31}" srcOrd="1" destOrd="0" parTransId="{CE703351-64D3-4ADE-AE07-837E8E1A99D8}" sibTransId="{F75EF5A2-E945-4032-AAAA-501ED93B2DD5}"/>
    <dgm:cxn modelId="{13FBE1F6-A0E5-43E8-8107-C3CD2FB71668}" srcId="{19A39CFD-E327-40E2-B981-7EEE93BE557A}" destId="{98B9669B-29EE-4AA6-8D88-7288F1776492}" srcOrd="5" destOrd="0" parTransId="{9082E382-FB7D-4A75-9A72-FA65EB908261}" sibTransId="{2D759D13-7798-4067-9FB1-B5DBEBF5E5C9}"/>
    <dgm:cxn modelId="{E6A37DF7-3A6E-4A35-AC60-83FAB60394D3}" srcId="{B101FEB6-9AD3-43B4-8729-266A1DF4B3C1}" destId="{4C232D26-A7AC-4902-801C-C603274F414A}" srcOrd="4" destOrd="0" parTransId="{9D1D06C3-9544-49C9-9B5F-B19C1A8350C4}" sibTransId="{AF0E74C5-C8F0-42C4-822B-0473E6EC7CA3}"/>
    <dgm:cxn modelId="{187396F8-8327-4D7F-BE4B-36454797D0C7}" type="presOf" srcId="{D9D1B51C-DE75-4060-AF83-304815108D7A}" destId="{3131EB74-FE3E-4C55-B2A9-ECBE861D2BBA}" srcOrd="0" destOrd="0" presId="urn:microsoft.com/office/officeart/2005/8/layout/hList1"/>
    <dgm:cxn modelId="{C13D9FF9-A1A3-40CA-B11A-F0D3CB7C8BE9}" type="presOf" srcId="{E323127E-27ED-4DFA-B316-831FCA0ACD07}" destId="{78F8958E-5885-4A79-A36D-E036632334CC}" srcOrd="0" destOrd="6" presId="urn:microsoft.com/office/officeart/2005/8/layout/hList1"/>
    <dgm:cxn modelId="{83F59AFE-6C48-4609-8E8E-78901CB4B9E3}" srcId="{A7CF0AE3-EACD-4005-9850-9DC0F1416D87}" destId="{B4016779-268E-4436-88BB-60994CBA4433}" srcOrd="0" destOrd="0" parTransId="{75F1326F-9D24-4957-A8DE-881C3AD8F48D}" sibTransId="{4F759019-362C-432D-BE8C-2879B52B9596}"/>
    <dgm:cxn modelId="{B0993997-CA80-4C2D-B08B-AA8506098D77}" type="presParOf" srcId="{60275A7C-F825-45A6-92C3-ACC17A9D9E72}" destId="{76DDB446-271D-475D-8651-86665C633839}" srcOrd="0" destOrd="0" presId="urn:microsoft.com/office/officeart/2005/8/layout/hList1"/>
    <dgm:cxn modelId="{E4546F1D-6C90-421F-B75D-C2D31EA9DF49}" type="presParOf" srcId="{76DDB446-271D-475D-8651-86665C633839}" destId="{1AEC19E2-D451-4669-ABFC-FF44E118C8CF}" srcOrd="0" destOrd="0" presId="urn:microsoft.com/office/officeart/2005/8/layout/hList1"/>
    <dgm:cxn modelId="{3F481183-4591-4CBB-87E4-2F2D5021C535}" type="presParOf" srcId="{76DDB446-271D-475D-8651-86665C633839}" destId="{3131EB74-FE3E-4C55-B2A9-ECBE861D2BBA}" srcOrd="1" destOrd="0" presId="urn:microsoft.com/office/officeart/2005/8/layout/hList1"/>
    <dgm:cxn modelId="{C39A8CC5-14A5-437B-8893-DCAA3590A7D1}" type="presParOf" srcId="{60275A7C-F825-45A6-92C3-ACC17A9D9E72}" destId="{ECA2783A-6619-4448-886C-B7201FC37DB0}" srcOrd="1" destOrd="0" presId="urn:microsoft.com/office/officeart/2005/8/layout/hList1"/>
    <dgm:cxn modelId="{C1CB1F74-9237-498A-B4A3-907E0E520752}" type="presParOf" srcId="{60275A7C-F825-45A6-92C3-ACC17A9D9E72}" destId="{A2ECFABF-60DD-48B6-B3DE-99A1D3099432}" srcOrd="2" destOrd="0" presId="urn:microsoft.com/office/officeart/2005/8/layout/hList1"/>
    <dgm:cxn modelId="{F68EF1B4-6B15-4910-8EEE-6AD876D3F212}" type="presParOf" srcId="{A2ECFABF-60DD-48B6-B3DE-99A1D3099432}" destId="{FAA9AB05-9E3E-49D9-A496-14A6136DB1B7}" srcOrd="0" destOrd="0" presId="urn:microsoft.com/office/officeart/2005/8/layout/hList1"/>
    <dgm:cxn modelId="{0CD9449B-BD9C-4C4F-9BBB-C66E561D31F6}" type="presParOf" srcId="{A2ECFABF-60DD-48B6-B3DE-99A1D3099432}" destId="{78F8958E-5885-4A79-A36D-E036632334CC}" srcOrd="1" destOrd="0" presId="urn:microsoft.com/office/officeart/2005/8/layout/hList1"/>
    <dgm:cxn modelId="{D94C5DDC-20D3-469F-A9BC-FE9399D1570A}" type="presParOf" srcId="{60275A7C-F825-45A6-92C3-ACC17A9D9E72}" destId="{BDEA75F9-3A39-45A8-8846-44CE2FAD7957}" srcOrd="3" destOrd="0" presId="urn:microsoft.com/office/officeart/2005/8/layout/hList1"/>
    <dgm:cxn modelId="{746D6516-5433-43C0-90C3-F9B4AE02FA84}" type="presParOf" srcId="{60275A7C-F825-45A6-92C3-ACC17A9D9E72}" destId="{2E7CAE15-4D8E-4018-9E65-0059FEAC54EC}" srcOrd="4" destOrd="0" presId="urn:microsoft.com/office/officeart/2005/8/layout/hList1"/>
    <dgm:cxn modelId="{F78C3458-BEF4-4775-8EA4-E943632852A9}" type="presParOf" srcId="{2E7CAE15-4D8E-4018-9E65-0059FEAC54EC}" destId="{9704BE05-A2CB-4217-99EA-1BC592A99B19}" srcOrd="0" destOrd="0" presId="urn:microsoft.com/office/officeart/2005/8/layout/hList1"/>
    <dgm:cxn modelId="{9E83A7C7-E13B-4E8E-985C-5AF069319729}" type="presParOf" srcId="{2E7CAE15-4D8E-4018-9E65-0059FEAC54EC}" destId="{1DB04D0E-F037-4395-9AB4-3F505409C6D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C791C-FADD-44A6-863E-FEF263A7573E}">
      <dsp:nvSpPr>
        <dsp:cNvPr id="0" name=""/>
        <dsp:cNvSpPr/>
      </dsp:nvSpPr>
      <dsp:spPr>
        <a:xfrm>
          <a:off x="458909" y="695097"/>
          <a:ext cx="741972" cy="7419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34B7B7-4380-4146-A6F3-249401942A44}">
      <dsp:nvSpPr>
        <dsp:cNvPr id="0" name=""/>
        <dsp:cNvSpPr/>
      </dsp:nvSpPr>
      <dsp:spPr>
        <a:xfrm>
          <a:off x="5481" y="1905109"/>
          <a:ext cx="1648828" cy="1909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b="1" i="0" kern="1200" baseline="0"/>
            <a:t>Essential component of the apprenticeship.</a:t>
          </a:r>
          <a:endParaRPr lang="en-US" sz="1100" kern="1200"/>
        </a:p>
      </dsp:txBody>
      <dsp:txXfrm>
        <a:off x="5481" y="1905109"/>
        <a:ext cx="1648828" cy="1909033"/>
      </dsp:txXfrm>
    </dsp:sp>
    <dsp:sp modelId="{DC6B301C-796A-4943-AC31-828CAB16FFC4}">
      <dsp:nvSpPr>
        <dsp:cNvPr id="0" name=""/>
        <dsp:cNvSpPr/>
      </dsp:nvSpPr>
      <dsp:spPr>
        <a:xfrm>
          <a:off x="2396282" y="695097"/>
          <a:ext cx="741972" cy="7419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19A281-6CEC-43D8-B7B3-BB3D873F7D12}">
      <dsp:nvSpPr>
        <dsp:cNvPr id="0" name=""/>
        <dsp:cNvSpPr/>
      </dsp:nvSpPr>
      <dsp:spPr>
        <a:xfrm>
          <a:off x="1942854" y="1905109"/>
          <a:ext cx="1648828" cy="1909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b="0" i="0" kern="1200" baseline="0"/>
            <a:t>Meetings involve the Apprentice, you as the </a:t>
          </a:r>
          <a:r>
            <a:rPr lang="en-GB" sz="1100" kern="1200"/>
            <a:t>E</a:t>
          </a:r>
          <a:r>
            <a:rPr lang="en-GB" sz="1100" b="0" i="0" kern="1200" baseline="0"/>
            <a:t>mployer/Practice </a:t>
          </a:r>
          <a:r>
            <a:rPr lang="en-GB" sz="1100" kern="1200"/>
            <a:t>A</a:t>
          </a:r>
          <a:r>
            <a:rPr lang="en-GB" sz="1100" b="0" i="0" kern="1200" baseline="0"/>
            <a:t>ssessor and Apprenticeship </a:t>
          </a:r>
          <a:r>
            <a:rPr lang="en-GB" sz="1100" kern="1200"/>
            <a:t>A</a:t>
          </a:r>
          <a:r>
            <a:rPr lang="en-GB" sz="1100" b="0" i="0" kern="1200" baseline="0"/>
            <a:t>ssessor.</a:t>
          </a:r>
          <a:endParaRPr lang="en-US" sz="1100" kern="1200"/>
        </a:p>
      </dsp:txBody>
      <dsp:txXfrm>
        <a:off x="1942854" y="1905109"/>
        <a:ext cx="1648828" cy="1909033"/>
      </dsp:txXfrm>
    </dsp:sp>
    <dsp:sp modelId="{844AAEF6-52FB-4E19-B952-3006A8535532}">
      <dsp:nvSpPr>
        <dsp:cNvPr id="0" name=""/>
        <dsp:cNvSpPr/>
      </dsp:nvSpPr>
      <dsp:spPr>
        <a:xfrm>
          <a:off x="4333655" y="695097"/>
          <a:ext cx="741972" cy="7419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3395BC-2006-42FD-936A-6014D00BDDCE}">
      <dsp:nvSpPr>
        <dsp:cNvPr id="0" name=""/>
        <dsp:cNvSpPr/>
      </dsp:nvSpPr>
      <dsp:spPr>
        <a:xfrm>
          <a:off x="3880227" y="1905109"/>
          <a:ext cx="1648828" cy="1909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Between 30</a:t>
          </a:r>
          <a:r>
            <a:rPr lang="en-GB" sz="1100" b="0" i="0" kern="1200" baseline="0"/>
            <a:t> </a:t>
          </a:r>
          <a:r>
            <a:rPr lang="en-GB" sz="1100" kern="1200"/>
            <a:t>and </a:t>
          </a:r>
          <a:r>
            <a:rPr lang="en-GB" sz="1100" b="0" i="0" kern="1200" baseline="0"/>
            <a:t>60 minutes long</a:t>
          </a:r>
          <a:r>
            <a:rPr lang="en-GB" sz="1100" kern="1200"/>
            <a:t>.</a:t>
          </a:r>
          <a:endParaRPr lang="en-US" sz="1100" kern="1200"/>
        </a:p>
      </dsp:txBody>
      <dsp:txXfrm>
        <a:off x="3880227" y="1905109"/>
        <a:ext cx="1648828" cy="1909033"/>
      </dsp:txXfrm>
    </dsp:sp>
    <dsp:sp modelId="{36A3F9DA-65E6-41B8-B8DA-F7CE665687C1}">
      <dsp:nvSpPr>
        <dsp:cNvPr id="0" name=""/>
        <dsp:cNvSpPr/>
      </dsp:nvSpPr>
      <dsp:spPr>
        <a:xfrm>
          <a:off x="6271028" y="695097"/>
          <a:ext cx="741972" cy="7419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965531-8553-4CCC-B16C-DF7A19EA324B}">
      <dsp:nvSpPr>
        <dsp:cNvPr id="0" name=""/>
        <dsp:cNvSpPr/>
      </dsp:nvSpPr>
      <dsp:spPr>
        <a:xfrm>
          <a:off x="5817600" y="1905109"/>
          <a:ext cx="1648828" cy="1909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b="0" i="0" kern="1200" baseline="0"/>
            <a:t>Opportunity for Apprentice and Employer to ask any questions, give feedback and raise any concerns.</a:t>
          </a:r>
          <a:endParaRPr lang="en-US" sz="1100" kern="1200"/>
        </a:p>
      </dsp:txBody>
      <dsp:txXfrm>
        <a:off x="5817600" y="1905109"/>
        <a:ext cx="1648828" cy="1909033"/>
      </dsp:txXfrm>
    </dsp:sp>
    <dsp:sp modelId="{FB449C95-5A64-4580-B110-2A962523A322}">
      <dsp:nvSpPr>
        <dsp:cNvPr id="0" name=""/>
        <dsp:cNvSpPr/>
      </dsp:nvSpPr>
      <dsp:spPr>
        <a:xfrm>
          <a:off x="8208401" y="695097"/>
          <a:ext cx="741972" cy="74197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D04394-A9CF-41CE-8A1A-D0E3785C2B6D}">
      <dsp:nvSpPr>
        <dsp:cNvPr id="0" name=""/>
        <dsp:cNvSpPr/>
      </dsp:nvSpPr>
      <dsp:spPr>
        <a:xfrm>
          <a:off x="7754973" y="1905109"/>
          <a:ext cx="1648828" cy="1909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The Apprentices chance to share progress with you, share updates they have including any concerns and discuss support available to the Apprentice moving forward. It is also the chance for you to record how you think the Apprentice is progressing in work and on the program.</a:t>
          </a:r>
        </a:p>
      </dsp:txBody>
      <dsp:txXfrm>
        <a:off x="7754973" y="1905109"/>
        <a:ext cx="1648828" cy="1909033"/>
      </dsp:txXfrm>
    </dsp:sp>
    <dsp:sp modelId="{E21E9C94-1EB6-492E-9918-41DA5D0397E1}">
      <dsp:nvSpPr>
        <dsp:cNvPr id="0" name=""/>
        <dsp:cNvSpPr/>
      </dsp:nvSpPr>
      <dsp:spPr>
        <a:xfrm>
          <a:off x="10145774" y="695097"/>
          <a:ext cx="741972" cy="74197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44361E-C680-456E-A2CA-0DE84F6E31EB}">
      <dsp:nvSpPr>
        <dsp:cNvPr id="0" name=""/>
        <dsp:cNvSpPr/>
      </dsp:nvSpPr>
      <dsp:spPr>
        <a:xfrm>
          <a:off x="9692346" y="1905109"/>
          <a:ext cx="1648828" cy="1909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Objectives / Actions /Targets will be set to review at the next meeting, so think about what the Apprentice needs to achieve alongside the portfolio requirements.</a:t>
          </a:r>
        </a:p>
      </dsp:txBody>
      <dsp:txXfrm>
        <a:off x="9692346" y="1905109"/>
        <a:ext cx="1648828" cy="1909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C19E2-D451-4669-ABFC-FF44E118C8CF}">
      <dsp:nvSpPr>
        <dsp:cNvPr id="0" name=""/>
        <dsp:cNvSpPr/>
      </dsp:nvSpPr>
      <dsp:spPr>
        <a:xfrm>
          <a:off x="3457" y="119618"/>
          <a:ext cx="3370598"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Review Progress</a:t>
          </a:r>
        </a:p>
      </dsp:txBody>
      <dsp:txXfrm>
        <a:off x="3457" y="119618"/>
        <a:ext cx="3370598" cy="403200"/>
      </dsp:txXfrm>
    </dsp:sp>
    <dsp:sp modelId="{3131EB74-FE3E-4C55-B2A9-ECBE861D2BBA}">
      <dsp:nvSpPr>
        <dsp:cNvPr id="0" name=""/>
        <dsp:cNvSpPr/>
      </dsp:nvSpPr>
      <dsp:spPr>
        <a:xfrm>
          <a:off x="3457" y="522818"/>
          <a:ext cx="3370598" cy="48349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Bank achievement against assignments, and discuss progress at work </a:t>
          </a:r>
        </a:p>
        <a:p>
          <a:pPr marL="114300" lvl="1" indent="-114300" algn="l" defTabSz="622300">
            <a:lnSpc>
              <a:spcPct val="90000"/>
            </a:lnSpc>
            <a:spcBef>
              <a:spcPct val="0"/>
            </a:spcBef>
            <a:spcAft>
              <a:spcPct val="15000"/>
            </a:spcAft>
            <a:buChar char="•"/>
          </a:pPr>
          <a:r>
            <a:rPr lang="en-GB" sz="1400" kern="1200" dirty="0"/>
            <a:t>Review all parties’ views of progress to date against the KSBs and elements in the Commitment Statement, noting results: e.g. assessment grades, module completion</a:t>
          </a:r>
        </a:p>
        <a:p>
          <a:pPr marL="114300" lvl="1" indent="-114300" algn="l" defTabSz="622300">
            <a:lnSpc>
              <a:spcPct val="90000"/>
            </a:lnSpc>
            <a:spcBef>
              <a:spcPct val="0"/>
            </a:spcBef>
            <a:spcAft>
              <a:spcPct val="15000"/>
            </a:spcAft>
            <a:buChar char="•"/>
          </a:pPr>
          <a:r>
            <a:rPr lang="en-GB" sz="1400" kern="1200" dirty="0"/>
            <a:t>Review progress against objectives as agreed at previous review meeting</a:t>
          </a:r>
        </a:p>
        <a:p>
          <a:pPr marL="114300" lvl="1" indent="-114300" algn="l" defTabSz="622300">
            <a:lnSpc>
              <a:spcPct val="90000"/>
            </a:lnSpc>
            <a:spcBef>
              <a:spcPct val="0"/>
            </a:spcBef>
            <a:spcAft>
              <a:spcPct val="15000"/>
            </a:spcAft>
            <a:buChar char="•"/>
          </a:pPr>
          <a:r>
            <a:rPr lang="en-GB" sz="1400" kern="1200" dirty="0"/>
            <a:t>Review progress towards the predicted date for EPA</a:t>
          </a:r>
        </a:p>
        <a:p>
          <a:pPr marL="114300" lvl="1" indent="-114300" algn="l" defTabSz="622300">
            <a:lnSpc>
              <a:spcPct val="90000"/>
            </a:lnSpc>
            <a:spcBef>
              <a:spcPct val="0"/>
            </a:spcBef>
            <a:spcAft>
              <a:spcPct val="15000"/>
            </a:spcAft>
            <a:buChar char="•"/>
          </a:pPr>
          <a:r>
            <a:rPr lang="en-GB" sz="1400" kern="1200" dirty="0"/>
            <a:t>Discuss any barriers or issues impacting on progress and how to resolve those (including any additional support needed)</a:t>
          </a:r>
        </a:p>
        <a:p>
          <a:pPr marL="114300" lvl="1" indent="-114300" algn="l" defTabSz="622300">
            <a:lnSpc>
              <a:spcPct val="90000"/>
            </a:lnSpc>
            <a:spcBef>
              <a:spcPct val="0"/>
            </a:spcBef>
            <a:spcAft>
              <a:spcPct val="15000"/>
            </a:spcAft>
            <a:buChar char="•"/>
          </a:pPr>
          <a:r>
            <a:rPr kumimoji="0" lang="en-GB" sz="14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Check that off the job learning and on the job learning are keeping pace with each other and agree any ‘at work’ learning by you as the employer</a:t>
          </a:r>
          <a:endParaRPr lang="en-GB" sz="1400" kern="1200" dirty="0"/>
        </a:p>
      </dsp:txBody>
      <dsp:txXfrm>
        <a:off x="3457" y="522818"/>
        <a:ext cx="3370598" cy="4834974"/>
      </dsp:txXfrm>
    </dsp:sp>
    <dsp:sp modelId="{FAA9AB05-9E3E-49D9-A496-14A6136DB1B7}">
      <dsp:nvSpPr>
        <dsp:cNvPr id="0" name=""/>
        <dsp:cNvSpPr/>
      </dsp:nvSpPr>
      <dsp:spPr>
        <a:xfrm>
          <a:off x="3845939" y="119618"/>
          <a:ext cx="3370598"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Review Compliance Elements</a:t>
          </a:r>
        </a:p>
      </dsp:txBody>
      <dsp:txXfrm>
        <a:off x="3845939" y="119618"/>
        <a:ext cx="3370598" cy="403200"/>
      </dsp:txXfrm>
    </dsp:sp>
    <dsp:sp modelId="{78F8958E-5885-4A79-A36D-E036632334CC}">
      <dsp:nvSpPr>
        <dsp:cNvPr id="0" name=""/>
        <dsp:cNvSpPr/>
      </dsp:nvSpPr>
      <dsp:spPr>
        <a:xfrm>
          <a:off x="3845939" y="522818"/>
          <a:ext cx="3370598" cy="48349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Check the activity log – is this up to date and accurate? Is it referencing the KSBs linked to the learning undertaken in University, at work and self-directed? </a:t>
          </a:r>
        </a:p>
        <a:p>
          <a:pPr marL="114300" lvl="1" indent="-114300" algn="l" defTabSz="622300">
            <a:lnSpc>
              <a:spcPct val="90000"/>
            </a:lnSpc>
            <a:spcBef>
              <a:spcPct val="0"/>
            </a:spcBef>
            <a:spcAft>
              <a:spcPct val="15000"/>
            </a:spcAft>
            <a:buChar char="•"/>
          </a:pPr>
          <a:r>
            <a:rPr lang="en-GB" sz="1400" kern="1200" dirty="0"/>
            <a:t>Is the Apprentice getting enough time in the working week to complete the required learning? Are the total hours on track?</a:t>
          </a:r>
        </a:p>
        <a:p>
          <a:pPr marL="114300" lvl="1" indent="-114300" algn="l" defTabSz="622300">
            <a:lnSpc>
              <a:spcPct val="90000"/>
            </a:lnSpc>
            <a:spcBef>
              <a:spcPct val="0"/>
            </a:spcBef>
            <a:spcAft>
              <a:spcPct val="15000"/>
            </a:spcAft>
            <a:buChar char="•"/>
          </a:pPr>
          <a:r>
            <a:rPr lang="en-GB" sz="1400" kern="1200" dirty="0"/>
            <a:t>Check attendance – 100% required.</a:t>
          </a:r>
        </a:p>
        <a:p>
          <a:pPr marL="114300" lvl="1" indent="-114300" algn="l" defTabSz="622300">
            <a:lnSpc>
              <a:spcPct val="90000"/>
            </a:lnSpc>
            <a:spcBef>
              <a:spcPct val="0"/>
            </a:spcBef>
            <a:spcAft>
              <a:spcPct val="15000"/>
            </a:spcAft>
            <a:buChar char="•"/>
          </a:pPr>
          <a:r>
            <a:rPr lang="en-GB" sz="1400" kern="1200" dirty="0"/>
            <a:t>Check submission timeliness .</a:t>
          </a:r>
        </a:p>
        <a:p>
          <a:pPr marL="114300" lvl="1" indent="-114300" algn="l" defTabSz="622300">
            <a:lnSpc>
              <a:spcPct val="90000"/>
            </a:lnSpc>
            <a:spcBef>
              <a:spcPct val="0"/>
            </a:spcBef>
            <a:spcAft>
              <a:spcPct val="15000"/>
            </a:spcAft>
            <a:buChar char="•"/>
          </a:pPr>
          <a:r>
            <a:rPr lang="en-GB" sz="1400" kern="1200" dirty="0"/>
            <a:t>Check for any additional support needs and if a plan already exists, whether this is effective and if it needs to change for the forthcoming modules</a:t>
          </a:r>
        </a:p>
        <a:p>
          <a:pPr marL="114300" lvl="1" indent="-114300" algn="l" defTabSz="622300">
            <a:lnSpc>
              <a:spcPct val="90000"/>
            </a:lnSpc>
            <a:spcBef>
              <a:spcPct val="0"/>
            </a:spcBef>
            <a:spcAft>
              <a:spcPct val="15000"/>
            </a:spcAft>
            <a:buChar char="•"/>
          </a:pPr>
          <a:r>
            <a:rPr lang="en-GB" sz="1400" kern="1200" dirty="0"/>
            <a:t>Check and discuss understanding of the apprenticeship ‘core curriculum’ – such as British Values, Safeguarding and Careers</a:t>
          </a:r>
        </a:p>
        <a:p>
          <a:pPr marL="114300" lvl="1" indent="-114300" algn="l" defTabSz="622300">
            <a:lnSpc>
              <a:spcPct val="90000"/>
            </a:lnSpc>
            <a:spcBef>
              <a:spcPct val="0"/>
            </a:spcBef>
            <a:spcAft>
              <a:spcPct val="15000"/>
            </a:spcAft>
            <a:buChar char="•"/>
          </a:pPr>
          <a:endParaRPr lang="en-GB" sz="1400" kern="1200" dirty="0"/>
        </a:p>
        <a:p>
          <a:pPr marL="114300" lvl="1" indent="-114300" algn="l" defTabSz="622300">
            <a:lnSpc>
              <a:spcPct val="90000"/>
            </a:lnSpc>
            <a:spcBef>
              <a:spcPct val="0"/>
            </a:spcBef>
            <a:spcAft>
              <a:spcPct val="15000"/>
            </a:spcAft>
            <a:buChar char="•"/>
          </a:pPr>
          <a:endParaRPr lang="en-GB" sz="1400" kern="1200" dirty="0"/>
        </a:p>
      </dsp:txBody>
      <dsp:txXfrm>
        <a:off x="3845939" y="522818"/>
        <a:ext cx="3370598" cy="4834974"/>
      </dsp:txXfrm>
    </dsp:sp>
    <dsp:sp modelId="{9704BE05-A2CB-4217-99EA-1BC592A99B19}">
      <dsp:nvSpPr>
        <dsp:cNvPr id="0" name=""/>
        <dsp:cNvSpPr/>
      </dsp:nvSpPr>
      <dsp:spPr>
        <a:xfrm>
          <a:off x="7688422" y="119618"/>
          <a:ext cx="3370598"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Agree any action needed</a:t>
          </a:r>
        </a:p>
      </dsp:txBody>
      <dsp:txXfrm>
        <a:off x="7688422" y="119618"/>
        <a:ext cx="3370598" cy="403200"/>
      </dsp:txXfrm>
    </dsp:sp>
    <dsp:sp modelId="{1DB04D0E-F037-4395-9AB4-3F505409C6DF}">
      <dsp:nvSpPr>
        <dsp:cNvPr id="0" name=""/>
        <dsp:cNvSpPr/>
      </dsp:nvSpPr>
      <dsp:spPr>
        <a:xfrm>
          <a:off x="7688422" y="522818"/>
          <a:ext cx="3370598" cy="48349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Set objectives between Apprentice and Employer</a:t>
          </a:r>
        </a:p>
        <a:p>
          <a:pPr marL="114300" lvl="1" indent="-114300" algn="l" defTabSz="622300">
            <a:lnSpc>
              <a:spcPct val="90000"/>
            </a:lnSpc>
            <a:spcBef>
              <a:spcPct val="0"/>
            </a:spcBef>
            <a:spcAft>
              <a:spcPct val="15000"/>
            </a:spcAft>
            <a:buChar char="•"/>
          </a:pPr>
          <a:r>
            <a:rPr lang="en-GB" sz="1400" kern="1200" dirty="0"/>
            <a:t>Create an action plan, objectives, timeline and allocate responsibilities that will: </a:t>
          </a:r>
        </a:p>
        <a:p>
          <a:pPr marL="114300" lvl="1" indent="-114300" algn="l" defTabSz="622300">
            <a:lnSpc>
              <a:spcPct val="90000"/>
            </a:lnSpc>
            <a:spcBef>
              <a:spcPct val="0"/>
            </a:spcBef>
            <a:spcAft>
              <a:spcPct val="15000"/>
            </a:spcAft>
            <a:buChar char="•"/>
          </a:pPr>
          <a:r>
            <a:rPr lang="en-GB" sz="1400" kern="1200" dirty="0"/>
            <a:t>Address any planned absences or change of circumstances likely to impact on progress</a:t>
          </a:r>
        </a:p>
        <a:p>
          <a:pPr marL="114300" lvl="1" indent="-114300" algn="l" defTabSz="622300">
            <a:lnSpc>
              <a:spcPct val="90000"/>
            </a:lnSpc>
            <a:spcBef>
              <a:spcPct val="0"/>
            </a:spcBef>
            <a:spcAft>
              <a:spcPct val="15000"/>
            </a:spcAft>
            <a:buChar char="•"/>
          </a:pPr>
          <a:r>
            <a:rPr lang="en-GB" sz="1400" kern="1200" dirty="0"/>
            <a:t>Identify any additional or adapted learning support needed</a:t>
          </a:r>
        </a:p>
        <a:p>
          <a:pPr marL="114300" lvl="1" indent="-114300" algn="l" defTabSz="622300">
            <a:lnSpc>
              <a:spcPct val="90000"/>
            </a:lnSpc>
            <a:spcBef>
              <a:spcPct val="0"/>
            </a:spcBef>
            <a:spcAft>
              <a:spcPct val="15000"/>
            </a:spcAft>
            <a:buChar char="•"/>
          </a:pPr>
          <a:r>
            <a:rPr lang="en-GB" sz="1400" kern="1200" dirty="0"/>
            <a:t>Ensure that the off-the-job learning requirement is met</a:t>
          </a:r>
        </a:p>
        <a:p>
          <a:pPr marL="114300" lvl="1" indent="-114300" algn="l" defTabSz="622300">
            <a:lnSpc>
              <a:spcPct val="90000"/>
            </a:lnSpc>
            <a:spcBef>
              <a:spcPct val="0"/>
            </a:spcBef>
            <a:spcAft>
              <a:spcPct val="15000"/>
            </a:spcAft>
            <a:buChar char="•"/>
          </a:pPr>
          <a:r>
            <a:rPr lang="en-GB" sz="1400" kern="1200" dirty="0"/>
            <a:t>Address any issues or barriers impacting upon performance</a:t>
          </a:r>
        </a:p>
        <a:p>
          <a:pPr marL="114300" lvl="1" indent="-114300" algn="l" defTabSz="622300">
            <a:lnSpc>
              <a:spcPct val="90000"/>
            </a:lnSpc>
            <a:spcBef>
              <a:spcPct val="0"/>
            </a:spcBef>
            <a:spcAft>
              <a:spcPct val="15000"/>
            </a:spcAft>
            <a:buChar char="•"/>
          </a:pPr>
          <a:r>
            <a:rPr lang="en-GB" sz="1400" kern="1200" dirty="0"/>
            <a:t>Enable further development against the knowledge, skills and behaviours in the apprenticeship</a:t>
          </a:r>
        </a:p>
      </dsp:txBody>
      <dsp:txXfrm>
        <a:off x="7688422" y="522818"/>
        <a:ext cx="3370598" cy="483497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BBCD4F60-3B00-4DB4-90A4-67F8107A0900}" type="datetime1">
              <a:rPr lang="en-US" smtClean="0"/>
              <a:t>11/8/2023</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71708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5C12018-AE0B-45B3-8833-1C61B747ADFD}" type="datetime1">
              <a:rPr lang="en-US" smtClean="0"/>
              <a:t>11/8/2023</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0226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BC874D72-DF44-407D-AEE5-0273DD00D922}" type="datetime1">
              <a:rPr lang="en-US" smtClean="0"/>
              <a:t>11/8/2023</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241479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8" y="476250"/>
            <a:ext cx="5616161" cy="1527024"/>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5616575"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6575256" y="0"/>
            <a:ext cx="4656333" cy="6858000"/>
          </a:xfrm>
        </p:spPr>
        <p:txBody>
          <a:bodyPr anchor="ctr"/>
          <a:lstStyle>
            <a:lvl1pPr algn="ctr">
              <a:defRPr/>
            </a:lvl1pPr>
          </a:lstStyle>
          <a:p>
            <a:r>
              <a:rPr lang="en-US"/>
              <a:t>Insert image here</a:t>
            </a:r>
          </a:p>
        </p:txBody>
      </p:sp>
      <p:pic>
        <p:nvPicPr>
          <p:cNvPr id="8" name="Picture 7">
            <a:extLst>
              <a:ext uri="{FF2B5EF4-FFF2-40B4-BE49-F238E27FC236}">
                <a16:creationId xmlns:a16="http://schemas.microsoft.com/office/drawing/2014/main" id="{A78267D2-0B9C-6141-A0F0-AE806E1FB9C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1182709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90185" y="476250"/>
            <a:ext cx="10258326" cy="1315008"/>
          </a:xfrm>
        </p:spPr>
        <p:txBody>
          <a:bodyPr anchor="b">
            <a:normAutofit/>
          </a:bodyPr>
          <a:lstStyle>
            <a:lvl1pPr algn="l">
              <a:defRPr sz="4400">
                <a:solidFill>
                  <a:schemeClr val="accent1"/>
                </a:solidFill>
              </a:defRPr>
            </a:lvl1pPr>
          </a:lstStyle>
          <a:p>
            <a:r>
              <a:rPr lang="en-US"/>
              <a:t>Insert heading</a:t>
            </a:r>
            <a:br>
              <a:rPr lang="en-US"/>
            </a:br>
            <a:r>
              <a:rPr lang="en-US"/>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90184" y="2166295"/>
            <a:ext cx="10259082"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4CA2C6E-22DF-9E4C-83C8-B895E4A4484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242197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626DE685-1B6F-4D7C-AEF2-C9AD71EC467A}" type="datetime1">
              <a:rPr lang="en-US" smtClean="0"/>
              <a:t>11/8/2023</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22408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6E20BAB-D1DB-4DC1-908A-9B5E73715905}" type="datetime1">
              <a:rPr lang="en-US" smtClean="0"/>
              <a:t>11/8/2023</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847309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82D2DD5A-C337-4F22-BED0-547AFC68CFD6}" type="datetime1">
              <a:rPr lang="en-US" smtClean="0"/>
              <a:t>11/8/2023</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66776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FA38DFBF-4DB8-447F-A740-22B1B0F7DDD8}" type="datetime1">
              <a:rPr lang="en-US" smtClean="0"/>
              <a:t>11/8/2023</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97336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8812435-B87A-4434-B86A-1406D5D81959}" type="datetime1">
              <a:rPr lang="en-US" smtClean="0"/>
              <a:t>11/8/2023</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0858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3B850E0-9242-469C-9FA7-447D7E43FF29}" type="datetime1">
              <a:rPr lang="en-US" smtClean="0"/>
              <a:t>11/8/2023</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443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CA9184C1-634B-4D2F-90E1-C39B48114444}" type="datetime1">
              <a:rPr lang="en-US" smtClean="0"/>
              <a:t>11/8/2023</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37682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602A4FC1-9CCD-4E4B-AB4D-5CAEC19C950B}" type="datetime1">
              <a:rPr lang="en-US" smtClean="0"/>
              <a:t>11/8/2023</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4424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FBA78304-8938-479D-8111-AA943458A814}" type="datetime1">
              <a:rPr lang="en-US" smtClean="0"/>
              <a:t>11/8/2023</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Sample Footer Text</a:t>
            </a:r>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92374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0" r:id="rId6"/>
    <p:sldLayoutId id="2147483816" r:id="rId7"/>
    <p:sldLayoutId id="2147483817" r:id="rId8"/>
    <p:sldLayoutId id="2147483818" r:id="rId9"/>
    <p:sldLayoutId id="2147483819" r:id="rId10"/>
    <p:sldLayoutId id="2147483821" r:id="rId11"/>
    <p:sldLayoutId id="2147483828" r:id="rId12"/>
    <p:sldLayoutId id="2147483829" r:id="rId13"/>
  </p:sldLayoutIdLst>
  <p:hf hdr="0"/>
  <p:txStyles>
    <p:titleStyle>
      <a:lvl1pPr algn="l" defTabSz="914400" rtl="0" eaLnBrk="1" latinLnBrk="0" hangingPunct="1">
        <a:lnSpc>
          <a:spcPct val="100000"/>
        </a:lnSpc>
        <a:spcBef>
          <a:spcPct val="0"/>
        </a:spcBef>
        <a:buNone/>
        <a:defRPr sz="4000" kern="1200" cap="none" spc="0" baseline="0">
          <a:solidFill>
            <a:schemeClr val="tx1"/>
          </a:solidFill>
          <a:latin typeface="Univers Condensed" panose="020B0506020202050204" pitchFamily="34" charset="0"/>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Univers" panose="020B0503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Univers" panose="020B0503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Univers" panose="020B0503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Univers" panose="020B0503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Univers"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aptem@leedsbeckett.ac.uk" TargetMode="External"/><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hyperlink" Target="mailto:apprenticeships@leedsbeckett.ac.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mailto:andrew.winterburn@leedsbeckett.ac.uk"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7F376F-02C5-43F8-9284-55811A741FB5}"/>
              </a:ext>
            </a:extLst>
          </p:cNvPr>
          <p:cNvSpPr>
            <a:spLocks noGrp="1"/>
          </p:cNvSpPr>
          <p:nvPr>
            <p:ph type="ctrTitle"/>
          </p:nvPr>
        </p:nvSpPr>
        <p:spPr>
          <a:xfrm>
            <a:off x="5604552" y="871758"/>
            <a:ext cx="5825448" cy="3871143"/>
          </a:xfrm>
        </p:spPr>
        <p:txBody>
          <a:bodyPr>
            <a:normAutofit/>
          </a:bodyPr>
          <a:lstStyle/>
          <a:p>
            <a:r>
              <a:rPr lang="en-GB"/>
              <a:t>Practice Assessor Conference</a:t>
            </a:r>
            <a:br>
              <a:rPr lang="en-GB"/>
            </a:br>
            <a:br>
              <a:rPr lang="en-GB"/>
            </a:br>
            <a:r>
              <a:rPr lang="en-GB"/>
              <a:t>8</a:t>
            </a:r>
            <a:r>
              <a:rPr lang="en-GB" baseline="30000"/>
              <a:t>th</a:t>
            </a:r>
            <a:r>
              <a:rPr lang="en-GB"/>
              <a:t> November 2023</a:t>
            </a:r>
          </a:p>
        </p:txBody>
      </p:sp>
      <p:sp>
        <p:nvSpPr>
          <p:cNvPr id="3" name="Subtitle 2">
            <a:extLst>
              <a:ext uri="{FF2B5EF4-FFF2-40B4-BE49-F238E27FC236}">
                <a16:creationId xmlns:a16="http://schemas.microsoft.com/office/drawing/2014/main" id="{A9861D1A-7C08-4BF1-BB4C-2A14FACEEB34}"/>
              </a:ext>
            </a:extLst>
          </p:cNvPr>
          <p:cNvSpPr>
            <a:spLocks noGrp="1"/>
          </p:cNvSpPr>
          <p:nvPr>
            <p:ph type="subTitle" idx="1"/>
          </p:nvPr>
        </p:nvSpPr>
        <p:spPr>
          <a:xfrm>
            <a:off x="5619964" y="4785543"/>
            <a:ext cx="5322013" cy="1005657"/>
          </a:xfrm>
        </p:spPr>
        <p:txBody>
          <a:bodyPr>
            <a:normAutofit/>
          </a:bodyPr>
          <a:lstStyle/>
          <a:p>
            <a:r>
              <a:rPr lang="en-GB"/>
              <a:t>Lisa White &amp; Andrew Winterburn</a:t>
            </a:r>
          </a:p>
        </p:txBody>
      </p:sp>
      <p:pic>
        <p:nvPicPr>
          <p:cNvPr id="4" name="Picture 3" descr="Colored pencils inside a pencil holder which is on top of a wood table">
            <a:extLst>
              <a:ext uri="{FF2B5EF4-FFF2-40B4-BE49-F238E27FC236}">
                <a16:creationId xmlns:a16="http://schemas.microsoft.com/office/drawing/2014/main" id="{9312A1AD-F262-9A19-238B-CE0002E3924B}"/>
              </a:ext>
            </a:extLst>
          </p:cNvPr>
          <p:cNvPicPr>
            <a:picLocks noChangeAspect="1"/>
          </p:cNvPicPr>
          <p:nvPr/>
        </p:nvPicPr>
        <p:blipFill rotWithShape="1">
          <a:blip r:embed="rId2"/>
          <a:srcRect l="48455" r="4077" b="-1"/>
          <a:stretch/>
        </p:blipFill>
        <p:spPr>
          <a:xfrm>
            <a:off x="1" y="10"/>
            <a:ext cx="4876799" cy="6857989"/>
          </a:xfrm>
          <a:prstGeom prst="rect">
            <a:avLst/>
          </a:prstGeom>
        </p:spPr>
      </p:pic>
      <p:cxnSp>
        <p:nvCxnSpPr>
          <p:cNvPr id="31" name="Straight Connector 3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744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A4456D-7A17-4897-A760-6D51C9CFC6AA}"/>
              </a:ext>
            </a:extLst>
          </p:cNvPr>
          <p:cNvSpPr>
            <a:spLocks noGrp="1"/>
          </p:cNvSpPr>
          <p:nvPr>
            <p:ph type="title"/>
          </p:nvPr>
        </p:nvSpPr>
        <p:spPr>
          <a:xfrm>
            <a:off x="5604846" y="860615"/>
            <a:ext cx="5922279" cy="1272986"/>
          </a:xfrm>
        </p:spPr>
        <p:txBody>
          <a:bodyPr vert="horz" lIns="91440" tIns="45720" rIns="91440" bIns="45720" rtlCol="0" anchor="t">
            <a:normAutofit/>
          </a:bodyPr>
          <a:lstStyle/>
          <a:p>
            <a:r>
              <a:rPr lang="en-US" kern="1200" cap="all" spc="30" baseline="0">
                <a:solidFill>
                  <a:schemeClr val="tx1"/>
                </a:solidFill>
                <a:latin typeface="+mj-lt"/>
                <a:ea typeface="+mj-ea"/>
                <a:cs typeface="+mj-cs"/>
              </a:rPr>
              <a:t>Assessment</a:t>
            </a:r>
          </a:p>
        </p:txBody>
      </p:sp>
      <p:pic>
        <p:nvPicPr>
          <p:cNvPr id="5" name="Picture 4" descr="Pen placed on top of a signature line">
            <a:extLst>
              <a:ext uri="{FF2B5EF4-FFF2-40B4-BE49-F238E27FC236}">
                <a16:creationId xmlns:a16="http://schemas.microsoft.com/office/drawing/2014/main" id="{DD8D6DD2-E28C-D922-4E2D-F15C24FA7404}"/>
              </a:ext>
            </a:extLst>
          </p:cNvPr>
          <p:cNvPicPr>
            <a:picLocks noChangeAspect="1"/>
          </p:cNvPicPr>
          <p:nvPr/>
        </p:nvPicPr>
        <p:blipFill rotWithShape="1">
          <a:blip r:embed="rId2"/>
          <a:srcRect l="51274" r="1384" b="2"/>
          <a:stretch/>
        </p:blipFill>
        <p:spPr>
          <a:xfrm>
            <a:off x="20" y="-17929"/>
            <a:ext cx="4876780" cy="6875929"/>
          </a:xfrm>
          <a:prstGeom prst="rect">
            <a:avLst/>
          </a:prstGeom>
        </p:spPr>
      </p:pic>
      <p:cxnSp>
        <p:nvCxnSpPr>
          <p:cNvPr id="15" name="Straight Connector 14">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8040EE-15A6-4333-899B-6EF8E103A82C}"/>
              </a:ext>
            </a:extLst>
          </p:cNvPr>
          <p:cNvSpPr>
            <a:spLocks noGrp="1"/>
          </p:cNvSpPr>
          <p:nvPr>
            <p:ph sz="half" idx="1"/>
          </p:nvPr>
        </p:nvSpPr>
        <p:spPr>
          <a:xfrm>
            <a:off x="5566943" y="2133600"/>
            <a:ext cx="6005933" cy="3774464"/>
          </a:xfrm>
        </p:spPr>
        <p:txBody>
          <a:bodyPr vert="horz" lIns="91440" tIns="45720" rIns="91440" bIns="45720" rtlCol="0">
            <a:normAutofit/>
          </a:bodyPr>
          <a:lstStyle/>
          <a:p>
            <a:pPr>
              <a:lnSpc>
                <a:spcPct val="120000"/>
              </a:lnSpc>
            </a:pPr>
            <a:r>
              <a:rPr lang="en-US">
                <a:latin typeface="+mn-lt"/>
              </a:rPr>
              <a:t>Formative &amp; summative</a:t>
            </a:r>
          </a:p>
          <a:p>
            <a:pPr>
              <a:lnSpc>
                <a:spcPct val="120000"/>
              </a:lnSpc>
            </a:pPr>
            <a:r>
              <a:rPr lang="en-US">
                <a:latin typeface="+mn-lt"/>
              </a:rPr>
              <a:t>OSCE’s</a:t>
            </a:r>
          </a:p>
          <a:p>
            <a:pPr>
              <a:lnSpc>
                <a:spcPct val="120000"/>
              </a:lnSpc>
            </a:pPr>
            <a:r>
              <a:rPr lang="en-US">
                <a:latin typeface="+mn-lt"/>
              </a:rPr>
              <a:t>Assignments </a:t>
            </a:r>
          </a:p>
          <a:p>
            <a:pPr>
              <a:lnSpc>
                <a:spcPct val="120000"/>
              </a:lnSpc>
            </a:pPr>
            <a:r>
              <a:rPr lang="en-US">
                <a:latin typeface="+mn-lt"/>
              </a:rPr>
              <a:t>Portfolio</a:t>
            </a:r>
          </a:p>
          <a:p>
            <a:pPr marL="0">
              <a:lnSpc>
                <a:spcPct val="120000"/>
              </a:lnSpc>
            </a:pPr>
            <a:endParaRPr lang="en-US">
              <a:latin typeface="+mn-lt"/>
            </a:endParaRPr>
          </a:p>
        </p:txBody>
      </p:sp>
      <p:cxnSp>
        <p:nvCxnSpPr>
          <p:cNvPr id="17" name="Straight Connector 16">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756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20">
            <a:extLst>
              <a:ext uri="{FF2B5EF4-FFF2-40B4-BE49-F238E27FC236}">
                <a16:creationId xmlns:a16="http://schemas.microsoft.com/office/drawing/2014/main" id="{CF6C9943-F12D-4694-B5B3-9DF1003F0466}"/>
              </a:ext>
            </a:extLst>
          </p:cNvPr>
          <p:cNvPicPr>
            <a:picLocks noGrp="1" noChangeAspect="1"/>
          </p:cNvPicPr>
          <p:nvPr>
            <p:ph sz="half" idx="2"/>
          </p:nvPr>
        </p:nvPicPr>
        <p:blipFill rotWithShape="1">
          <a:blip r:embed="rId2"/>
          <a:srcRect t="9028" b="7315"/>
          <a:stretch/>
        </p:blipFill>
        <p:spPr>
          <a:xfrm>
            <a:off x="254634" y="704390"/>
            <a:ext cx="11538490" cy="5429710"/>
          </a:xfrm>
          <a:prstGeom prst="rect">
            <a:avLst/>
          </a:prstGeom>
        </p:spPr>
      </p:pic>
      <p:sp>
        <p:nvSpPr>
          <p:cNvPr id="6" name="Footer Placeholder 5">
            <a:extLst>
              <a:ext uri="{FF2B5EF4-FFF2-40B4-BE49-F238E27FC236}">
                <a16:creationId xmlns:a16="http://schemas.microsoft.com/office/drawing/2014/main" id="{57FF1D98-2738-4808-BC78-E00E9510ADED}"/>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pPr>
            <a:r>
              <a:rPr lang="en-US" kern="1200">
                <a:solidFill>
                  <a:srgbClr val="FFFFFF"/>
                </a:solidFill>
                <a:latin typeface="+mj-lt"/>
                <a:ea typeface="+mn-ea"/>
                <a:cs typeface="+mn-cs"/>
              </a:rPr>
              <a:t>Sample Footer Text</a:t>
            </a:r>
          </a:p>
        </p:txBody>
      </p:sp>
      <p:sp>
        <p:nvSpPr>
          <p:cNvPr id="5" name="Date Placeholder 4">
            <a:extLst>
              <a:ext uri="{FF2B5EF4-FFF2-40B4-BE49-F238E27FC236}">
                <a16:creationId xmlns:a16="http://schemas.microsoft.com/office/drawing/2014/main" id="{1DA54CC0-F0ED-4FCC-9ACE-6AD5AF278088}"/>
              </a:ext>
            </a:extLst>
          </p:cNvPr>
          <p:cNvSpPr>
            <a:spLocks noGrp="1"/>
          </p:cNvSpPr>
          <p:nvPr>
            <p:ph type="dt" sz="half" idx="10"/>
          </p:nvPr>
        </p:nvSpPr>
        <p:spPr>
          <a:xfrm>
            <a:off x="8369448" y="6356350"/>
            <a:ext cx="2592594" cy="365125"/>
          </a:xfrm>
        </p:spPr>
        <p:txBody>
          <a:bodyPr vert="horz" lIns="91440" tIns="45720" rIns="91440" bIns="45720" rtlCol="0" anchor="ctr">
            <a:normAutofit/>
          </a:bodyPr>
          <a:lstStyle/>
          <a:p>
            <a:pPr>
              <a:spcAft>
                <a:spcPts val="600"/>
              </a:spcAft>
            </a:pPr>
            <a:fld id="{82D2DD5A-C337-4F22-BED0-547AFC68CFD6}" type="datetime1">
              <a:rPr lang="en-US">
                <a:solidFill>
                  <a:srgbClr val="FFFFFF"/>
                </a:solidFill>
              </a:rPr>
              <a:pPr>
                <a:spcAft>
                  <a:spcPts val="600"/>
                </a:spcAft>
              </a:pPr>
              <a:t>11/8/2023</a:t>
            </a:fld>
            <a:endParaRPr lang="en-US">
              <a:solidFill>
                <a:srgbClr val="FFFFFF"/>
              </a:solidFill>
            </a:endParaRPr>
          </a:p>
        </p:txBody>
      </p:sp>
      <p:sp>
        <p:nvSpPr>
          <p:cNvPr id="7" name="Slide Number Placeholder 6">
            <a:extLst>
              <a:ext uri="{FF2B5EF4-FFF2-40B4-BE49-F238E27FC236}">
                <a16:creationId xmlns:a16="http://schemas.microsoft.com/office/drawing/2014/main" id="{29E90170-1B6E-4F7E-8B05-FD5339FB6658}"/>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87E7843D-FF13-4365-9478-9625B70A2705}" type="slidenum">
              <a:rPr lang="en-US">
                <a:solidFill>
                  <a:srgbClr val="FFFFFF"/>
                </a:solidFill>
              </a:rPr>
              <a:pPr>
                <a:lnSpc>
                  <a:spcPct val="90000"/>
                </a:lnSpc>
                <a:spcAft>
                  <a:spcPts val="600"/>
                </a:spcAft>
              </a:pPr>
              <a:t>11</a:t>
            </a:fld>
            <a:endParaRPr lang="en-US">
              <a:solidFill>
                <a:srgbClr val="FFFFFF"/>
              </a:solidFill>
            </a:endParaRPr>
          </a:p>
        </p:txBody>
      </p:sp>
    </p:spTree>
    <p:extLst>
      <p:ext uri="{BB962C8B-B14F-4D97-AF65-F5344CB8AC3E}">
        <p14:creationId xmlns:p14="http://schemas.microsoft.com/office/powerpoint/2010/main" val="3475576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854055-E2E6-4AD4-A6A2-C522C369A0DC}"/>
              </a:ext>
            </a:extLst>
          </p:cNvPr>
          <p:cNvPicPr>
            <a:picLocks noChangeAspect="1"/>
          </p:cNvPicPr>
          <p:nvPr/>
        </p:nvPicPr>
        <p:blipFill>
          <a:blip r:embed="rId2"/>
          <a:stretch>
            <a:fillRect/>
          </a:stretch>
        </p:blipFill>
        <p:spPr>
          <a:xfrm>
            <a:off x="715383" y="1039474"/>
            <a:ext cx="10470649" cy="4779051"/>
          </a:xfrm>
          <a:prstGeom prst="rect">
            <a:avLst/>
          </a:prstGeom>
        </p:spPr>
      </p:pic>
    </p:spTree>
    <p:extLst>
      <p:ext uri="{BB962C8B-B14F-4D97-AF65-F5344CB8AC3E}">
        <p14:creationId xmlns:p14="http://schemas.microsoft.com/office/powerpoint/2010/main" val="3096547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screenshot of a computer&#10;&#10;Description automatically generated">
            <a:extLst>
              <a:ext uri="{FF2B5EF4-FFF2-40B4-BE49-F238E27FC236}">
                <a16:creationId xmlns:a16="http://schemas.microsoft.com/office/drawing/2014/main" id="{22EF2636-DAE0-4A70-9685-F9684631A52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 t="3750" r="-937" b="4444"/>
          <a:stretch/>
        </p:blipFill>
        <p:spPr>
          <a:xfrm>
            <a:off x="20" y="257175"/>
            <a:ext cx="12306280" cy="6296025"/>
          </a:xfrm>
          <a:prstGeom prst="rect">
            <a:avLst/>
          </a:prstGeom>
        </p:spPr>
      </p:pic>
      <p:sp>
        <p:nvSpPr>
          <p:cNvPr id="6" name="Footer Placeholder 5">
            <a:extLst>
              <a:ext uri="{FF2B5EF4-FFF2-40B4-BE49-F238E27FC236}">
                <a16:creationId xmlns:a16="http://schemas.microsoft.com/office/drawing/2014/main" id="{4F553B93-98F1-47DC-A1F6-CBE3BD559E6E}"/>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pPr>
            <a:r>
              <a:rPr lang="en-US" kern="1200">
                <a:solidFill>
                  <a:srgbClr val="FFFFFF"/>
                </a:solidFill>
                <a:latin typeface="+mj-lt"/>
                <a:ea typeface="+mn-ea"/>
                <a:cs typeface="+mn-cs"/>
              </a:rPr>
              <a:t>Sample Footer Text</a:t>
            </a:r>
          </a:p>
        </p:txBody>
      </p:sp>
      <p:sp>
        <p:nvSpPr>
          <p:cNvPr id="5" name="Date Placeholder 4">
            <a:extLst>
              <a:ext uri="{FF2B5EF4-FFF2-40B4-BE49-F238E27FC236}">
                <a16:creationId xmlns:a16="http://schemas.microsoft.com/office/drawing/2014/main" id="{1D4A0FDE-8CF8-4816-B940-76B13366FC7F}"/>
              </a:ext>
            </a:extLst>
          </p:cNvPr>
          <p:cNvSpPr>
            <a:spLocks noGrp="1"/>
          </p:cNvSpPr>
          <p:nvPr>
            <p:ph type="dt" sz="half" idx="10"/>
          </p:nvPr>
        </p:nvSpPr>
        <p:spPr>
          <a:xfrm>
            <a:off x="8369448" y="6356350"/>
            <a:ext cx="2592594" cy="365125"/>
          </a:xfrm>
        </p:spPr>
        <p:txBody>
          <a:bodyPr vert="horz" lIns="91440" tIns="45720" rIns="91440" bIns="45720" rtlCol="0" anchor="ctr">
            <a:normAutofit/>
          </a:bodyPr>
          <a:lstStyle/>
          <a:p>
            <a:pPr>
              <a:spcAft>
                <a:spcPts val="600"/>
              </a:spcAft>
            </a:pPr>
            <a:fld id="{82D2DD5A-C337-4F22-BED0-547AFC68CFD6}" type="datetime1">
              <a:rPr lang="en-US">
                <a:solidFill>
                  <a:srgbClr val="FFFFFF"/>
                </a:solidFill>
              </a:rPr>
              <a:pPr>
                <a:spcAft>
                  <a:spcPts val="600"/>
                </a:spcAft>
              </a:pPr>
              <a:t>11/8/2023</a:t>
            </a:fld>
            <a:endParaRPr lang="en-US">
              <a:solidFill>
                <a:srgbClr val="FFFFFF"/>
              </a:solidFill>
            </a:endParaRPr>
          </a:p>
        </p:txBody>
      </p:sp>
      <p:sp>
        <p:nvSpPr>
          <p:cNvPr id="7" name="Slide Number Placeholder 6">
            <a:extLst>
              <a:ext uri="{FF2B5EF4-FFF2-40B4-BE49-F238E27FC236}">
                <a16:creationId xmlns:a16="http://schemas.microsoft.com/office/drawing/2014/main" id="{B164B4FA-F388-47C8-9BDC-B9E549052DFF}"/>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87E7843D-FF13-4365-9478-9625B70A2705}" type="slidenum">
              <a:rPr lang="en-US">
                <a:solidFill>
                  <a:srgbClr val="FFFFFF"/>
                </a:solidFill>
              </a:rPr>
              <a:pPr>
                <a:lnSpc>
                  <a:spcPct val="90000"/>
                </a:lnSpc>
                <a:spcAft>
                  <a:spcPts val="600"/>
                </a:spcAft>
              </a:pPr>
              <a:t>13</a:t>
            </a:fld>
            <a:endParaRPr lang="en-US">
              <a:solidFill>
                <a:srgbClr val="FFFFFF"/>
              </a:solidFill>
            </a:endParaRPr>
          </a:p>
        </p:txBody>
      </p:sp>
    </p:spTree>
    <p:extLst>
      <p:ext uri="{BB962C8B-B14F-4D97-AF65-F5344CB8AC3E}">
        <p14:creationId xmlns:p14="http://schemas.microsoft.com/office/powerpoint/2010/main" val="795362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computer screen shot of a computer screen&#10;&#10;Description automatically generated">
            <a:extLst>
              <a:ext uri="{FF2B5EF4-FFF2-40B4-BE49-F238E27FC236}">
                <a16:creationId xmlns:a16="http://schemas.microsoft.com/office/drawing/2014/main" id="{CE7386F3-5677-49FA-BE4F-D7ADB91DC5B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0624" t="9028" r="2500" b="4583"/>
          <a:stretch/>
        </p:blipFill>
        <p:spPr>
          <a:xfrm>
            <a:off x="1589442" y="431806"/>
            <a:ext cx="9372600" cy="5924544"/>
          </a:xfrm>
          <a:prstGeom prst="rect">
            <a:avLst/>
          </a:prstGeom>
        </p:spPr>
      </p:pic>
      <p:sp>
        <p:nvSpPr>
          <p:cNvPr id="6" name="Footer Placeholder 5">
            <a:extLst>
              <a:ext uri="{FF2B5EF4-FFF2-40B4-BE49-F238E27FC236}">
                <a16:creationId xmlns:a16="http://schemas.microsoft.com/office/drawing/2014/main" id="{7B4FDB01-90DC-432B-BF42-BCE553B9A242}"/>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pPr>
            <a:r>
              <a:rPr lang="en-US" kern="1200">
                <a:solidFill>
                  <a:srgbClr val="FFFFFF"/>
                </a:solidFill>
                <a:latin typeface="+mj-lt"/>
                <a:ea typeface="+mn-ea"/>
                <a:cs typeface="+mn-cs"/>
              </a:rPr>
              <a:t>Sample Footer Text</a:t>
            </a:r>
          </a:p>
        </p:txBody>
      </p:sp>
      <p:sp>
        <p:nvSpPr>
          <p:cNvPr id="5" name="Date Placeholder 4">
            <a:extLst>
              <a:ext uri="{FF2B5EF4-FFF2-40B4-BE49-F238E27FC236}">
                <a16:creationId xmlns:a16="http://schemas.microsoft.com/office/drawing/2014/main" id="{51E2DBC7-4F90-4791-B753-F3E664B7F16D}"/>
              </a:ext>
            </a:extLst>
          </p:cNvPr>
          <p:cNvSpPr>
            <a:spLocks noGrp="1"/>
          </p:cNvSpPr>
          <p:nvPr>
            <p:ph type="dt" sz="half" idx="10"/>
          </p:nvPr>
        </p:nvSpPr>
        <p:spPr>
          <a:xfrm>
            <a:off x="8369448" y="6356350"/>
            <a:ext cx="2592594" cy="365125"/>
          </a:xfrm>
        </p:spPr>
        <p:txBody>
          <a:bodyPr vert="horz" lIns="91440" tIns="45720" rIns="91440" bIns="45720" rtlCol="0" anchor="ctr">
            <a:normAutofit/>
          </a:bodyPr>
          <a:lstStyle/>
          <a:p>
            <a:pPr>
              <a:spcAft>
                <a:spcPts val="600"/>
              </a:spcAft>
            </a:pPr>
            <a:fld id="{82D2DD5A-C337-4F22-BED0-547AFC68CFD6}" type="datetime1">
              <a:rPr lang="en-US">
                <a:solidFill>
                  <a:srgbClr val="FFFFFF"/>
                </a:solidFill>
              </a:rPr>
              <a:pPr>
                <a:spcAft>
                  <a:spcPts val="600"/>
                </a:spcAft>
              </a:pPr>
              <a:t>11/8/2023</a:t>
            </a:fld>
            <a:endParaRPr lang="en-US">
              <a:solidFill>
                <a:srgbClr val="FFFFFF"/>
              </a:solidFill>
            </a:endParaRPr>
          </a:p>
        </p:txBody>
      </p:sp>
      <p:sp>
        <p:nvSpPr>
          <p:cNvPr id="7" name="Slide Number Placeholder 6">
            <a:extLst>
              <a:ext uri="{FF2B5EF4-FFF2-40B4-BE49-F238E27FC236}">
                <a16:creationId xmlns:a16="http://schemas.microsoft.com/office/drawing/2014/main" id="{E058C85E-CDB5-477B-B20C-E84A3548FC39}"/>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87E7843D-FF13-4365-9478-9625B70A2705}" type="slidenum">
              <a:rPr lang="en-US">
                <a:solidFill>
                  <a:srgbClr val="FFFFFF"/>
                </a:solidFill>
              </a:rPr>
              <a:pPr>
                <a:lnSpc>
                  <a:spcPct val="90000"/>
                </a:lnSpc>
                <a:spcAft>
                  <a:spcPts val="600"/>
                </a:spcAft>
              </a:pPr>
              <a:t>14</a:t>
            </a:fld>
            <a:endParaRPr lang="en-US">
              <a:solidFill>
                <a:srgbClr val="FFFFFF"/>
              </a:solidFill>
            </a:endParaRPr>
          </a:p>
        </p:txBody>
      </p:sp>
    </p:spTree>
    <p:extLst>
      <p:ext uri="{BB962C8B-B14F-4D97-AF65-F5344CB8AC3E}">
        <p14:creationId xmlns:p14="http://schemas.microsoft.com/office/powerpoint/2010/main" val="4211815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EDB39AD-B044-8C47-864C-6C545502A8FB}"/>
              </a:ext>
            </a:extLst>
          </p:cNvPr>
          <p:cNvSpPr>
            <a:spLocks noGrp="1"/>
          </p:cNvSpPr>
          <p:nvPr>
            <p:ph type="ctrTitle"/>
          </p:nvPr>
        </p:nvSpPr>
        <p:spPr>
          <a:xfrm>
            <a:off x="700087" y="909638"/>
            <a:ext cx="10691813" cy="1155618"/>
          </a:xfrm>
        </p:spPr>
        <p:txBody>
          <a:bodyPr vert="horz" lIns="91440" tIns="45720" rIns="91440" bIns="45720" rtlCol="0" anchor="t">
            <a:normAutofit/>
          </a:bodyPr>
          <a:lstStyle/>
          <a:p>
            <a:r>
              <a:rPr lang="en-US" sz="4000" kern="1200" cap="all" spc="30" baseline="0">
                <a:solidFill>
                  <a:schemeClr val="tx1"/>
                </a:solidFill>
                <a:latin typeface="+mj-lt"/>
                <a:ea typeface="+mj-ea"/>
                <a:cs typeface="+mj-cs"/>
              </a:rPr>
              <a:t>Tripartite Review Meetings </a:t>
            </a:r>
          </a:p>
        </p:txBody>
      </p:sp>
      <p:cxnSp>
        <p:nvCxnSpPr>
          <p:cNvPr id="17" name="Straight Connector 16">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ext Placeholder 4">
            <a:extLst>
              <a:ext uri="{FF2B5EF4-FFF2-40B4-BE49-F238E27FC236}">
                <a16:creationId xmlns:a16="http://schemas.microsoft.com/office/drawing/2014/main" id="{94999EB8-37C3-BE21-ADBC-FA1624243EF7}"/>
              </a:ext>
            </a:extLst>
          </p:cNvPr>
          <p:cNvGraphicFramePr/>
          <p:nvPr>
            <p:extLst>
              <p:ext uri="{D42A27DB-BD31-4B8C-83A1-F6EECF244321}">
                <p14:modId xmlns:p14="http://schemas.microsoft.com/office/powerpoint/2010/main" val="1546890307"/>
              </p:ext>
            </p:extLst>
          </p:nvPr>
        </p:nvGraphicFramePr>
        <p:xfrm>
          <a:off x="569119" y="1624859"/>
          <a:ext cx="11346656" cy="4509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15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D419B-2DCC-13E6-9D96-F32E85DDDEC1}"/>
              </a:ext>
            </a:extLst>
          </p:cNvPr>
          <p:cNvSpPr>
            <a:spLocks noGrp="1"/>
          </p:cNvSpPr>
          <p:nvPr>
            <p:ph type="ctrTitle"/>
          </p:nvPr>
        </p:nvSpPr>
        <p:spPr>
          <a:xfrm>
            <a:off x="185385" y="95115"/>
            <a:ext cx="10258326" cy="674897"/>
          </a:xfrm>
        </p:spPr>
        <p:txBody>
          <a:bodyPr>
            <a:normAutofit fontScale="90000"/>
          </a:bodyPr>
          <a:lstStyle/>
          <a:p>
            <a:r>
              <a:rPr lang="en-GB" dirty="0">
                <a:solidFill>
                  <a:srgbClr val="8064A2"/>
                </a:solidFill>
                <a:ea typeface="Calibri" panose="020F0502020204030204" pitchFamily="34" charset="0"/>
                <a:cs typeface="Tahoma" panose="020B0604030504040204" pitchFamily="34" charset="0"/>
              </a:rPr>
              <a:t>TPR Agenda</a:t>
            </a:r>
            <a:r>
              <a:rPr lang="en-GB" sz="1600" dirty="0">
                <a:solidFill>
                  <a:srgbClr val="8064A2"/>
                </a:solidFill>
                <a:ea typeface="Calibri" panose="020F0502020204030204" pitchFamily="34" charset="0"/>
                <a:cs typeface="Tahoma" panose="020B0604030504040204" pitchFamily="34" charset="0"/>
              </a:rPr>
              <a:t> – during  the meeting we might cover things like this:</a:t>
            </a:r>
            <a:endParaRPr lang="en-GB" dirty="0"/>
          </a:p>
        </p:txBody>
      </p:sp>
      <p:graphicFrame>
        <p:nvGraphicFramePr>
          <p:cNvPr id="6" name="Diagram 5">
            <a:extLst>
              <a:ext uri="{FF2B5EF4-FFF2-40B4-BE49-F238E27FC236}">
                <a16:creationId xmlns:a16="http://schemas.microsoft.com/office/drawing/2014/main" id="{69CAB750-DB3C-2092-425D-88ACDC974BF5}"/>
              </a:ext>
            </a:extLst>
          </p:cNvPr>
          <p:cNvGraphicFramePr/>
          <p:nvPr>
            <p:extLst>
              <p:ext uri="{D42A27DB-BD31-4B8C-83A1-F6EECF244321}">
                <p14:modId xmlns:p14="http://schemas.microsoft.com/office/powerpoint/2010/main" val="443974429"/>
              </p:ext>
            </p:extLst>
          </p:nvPr>
        </p:nvGraphicFramePr>
        <p:xfrm>
          <a:off x="292065" y="770013"/>
          <a:ext cx="11062478" cy="5477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F632808F-60E8-CAE6-AF37-02F501D0DE58}"/>
              </a:ext>
            </a:extLst>
          </p:cNvPr>
          <p:cNvSpPr/>
          <p:nvPr/>
        </p:nvSpPr>
        <p:spPr>
          <a:xfrm>
            <a:off x="6653094" y="5181527"/>
            <a:ext cx="3790617" cy="13150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rgbClr val="000000"/>
                </a:solidFill>
                <a:cs typeface="NTEAUV+ArialMT"/>
              </a:rPr>
              <a:t>T</a:t>
            </a:r>
            <a:r>
              <a:rPr lang="en-US" sz="1800" dirty="0">
                <a:solidFill>
                  <a:srgbClr val="000000"/>
                </a:solidFill>
                <a:cs typeface="NTEAUV+ArialMT"/>
              </a:rPr>
              <a:t>hese are the sorts of thing you and your Apprentice should be reflecting on, noting on the form and preparing to discuss ahead of the meeting.</a:t>
            </a:r>
            <a:endParaRPr lang="en-GB" dirty="0"/>
          </a:p>
        </p:txBody>
      </p:sp>
    </p:spTree>
    <p:extLst>
      <p:ext uri="{BB962C8B-B14F-4D97-AF65-F5344CB8AC3E}">
        <p14:creationId xmlns:p14="http://schemas.microsoft.com/office/powerpoint/2010/main" val="1963814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DB39AD-B044-8C47-864C-6C545502A8FB}"/>
              </a:ext>
            </a:extLst>
          </p:cNvPr>
          <p:cNvSpPr>
            <a:spLocks noGrp="1"/>
          </p:cNvSpPr>
          <p:nvPr>
            <p:ph type="ctrTitle"/>
          </p:nvPr>
        </p:nvSpPr>
        <p:spPr>
          <a:xfrm>
            <a:off x="161925" y="0"/>
            <a:ext cx="10890774" cy="1527024"/>
          </a:xfrm>
        </p:spPr>
        <p:txBody>
          <a:bodyPr/>
          <a:lstStyle/>
          <a:p>
            <a:pPr algn="ctr"/>
            <a:r>
              <a:rPr lang="en-US"/>
              <a:t>Apprenticeship Hours</a:t>
            </a:r>
            <a:endParaRPr lang="en-US" dirty="0"/>
          </a:p>
        </p:txBody>
      </p:sp>
      <p:sp>
        <p:nvSpPr>
          <p:cNvPr id="5" name="Text Placeholder 4">
            <a:extLst>
              <a:ext uri="{FF2B5EF4-FFF2-40B4-BE49-F238E27FC236}">
                <a16:creationId xmlns:a16="http://schemas.microsoft.com/office/drawing/2014/main" id="{F4D11290-C0B6-804E-8075-06B13405C1F6}"/>
              </a:ext>
            </a:extLst>
          </p:cNvPr>
          <p:cNvSpPr>
            <a:spLocks noGrp="1"/>
          </p:cNvSpPr>
          <p:nvPr>
            <p:ph type="body" sz="quarter" idx="10"/>
          </p:nvPr>
        </p:nvSpPr>
        <p:spPr>
          <a:xfrm>
            <a:off x="260350" y="1564217"/>
            <a:ext cx="10690934" cy="4581525"/>
          </a:xfrm>
        </p:spPr>
        <p:txBody>
          <a:bodyPr vert="horz" lIns="0" tIns="0" rIns="0" bIns="0" rtlCol="0" anchor="t">
            <a:normAutofit fontScale="92500" lnSpcReduction="10000"/>
          </a:bodyPr>
          <a:lstStyle/>
          <a:p>
            <a:pPr marL="228600" marR="0" lvl="0" indent="-228600"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ea typeface="+mn-ea"/>
                <a:cs typeface="+mn-cs"/>
              </a:rPr>
              <a:t>Total hours for the standard Apprenticeship should be 1804 +. </a:t>
            </a:r>
          </a:p>
          <a:p>
            <a:pPr marL="228600" marR="0" lvl="0" indent="-228600"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GB" dirty="0">
                <a:solidFill>
                  <a:prstClr val="black"/>
                </a:solidFill>
              </a:rPr>
              <a:t>Each 20 credit module is approx. 200 hours. Non-Medical Prescribing is 40 credits therefore 400 hours. Exemptions (RPL) for modules will reduce the total hours accordingly. </a:t>
            </a:r>
            <a:endParaRPr lang="en-GB" sz="1800" i="0" u="none" strike="noStrike" kern="1200" cap="none" spc="0" normalizeH="0" baseline="0" noProof="0" dirty="0">
              <a:ln>
                <a:noFill/>
              </a:ln>
              <a:solidFill>
                <a:prstClr val="black"/>
              </a:solidFill>
              <a:effectLst/>
              <a:uLnTx/>
              <a:uFillTx/>
              <a:cs typeface="Arial"/>
            </a:endParaRPr>
          </a:p>
          <a:p>
            <a:pPr marL="285750" indent="-285750">
              <a:lnSpc>
                <a:spcPct val="150000"/>
              </a:lnSpc>
              <a:spcBef>
                <a:spcPts val="1000"/>
              </a:spcBef>
              <a:spcAft>
                <a:spcPts val="0"/>
              </a:spcAft>
              <a:buFont typeface="Arial" panose="020B0604020202020204" pitchFamily="34" charset="0"/>
              <a:buChar char="•"/>
              <a:defRPr/>
            </a:pPr>
            <a:r>
              <a:rPr kumimoji="0" lang="en-GB" sz="1800" b="0" i="0" u="none" strike="noStrike" kern="1200" cap="none" spc="0" normalizeH="0" baseline="0" noProof="0" dirty="0">
                <a:ln>
                  <a:noFill/>
                </a:ln>
                <a:solidFill>
                  <a:prstClr val="black"/>
                </a:solidFill>
                <a:effectLst/>
                <a:uLnTx/>
                <a:uFillTx/>
                <a:ea typeface="+mn-ea"/>
                <a:cs typeface="+mn-cs"/>
              </a:rPr>
              <a:t>At least one Study </a:t>
            </a:r>
            <a:r>
              <a:rPr lang="en-GB" dirty="0">
                <a:solidFill>
                  <a:prstClr val="black"/>
                </a:solidFill>
              </a:rPr>
              <a:t>D</a:t>
            </a:r>
            <a:r>
              <a:rPr kumimoji="0" lang="en-GB" sz="1800" b="0" i="0" u="none" strike="noStrike" kern="1200" cap="none" spc="0" normalizeH="0" baseline="0" noProof="0" dirty="0">
                <a:ln>
                  <a:noFill/>
                </a:ln>
                <a:solidFill>
                  <a:prstClr val="black"/>
                </a:solidFill>
                <a:effectLst/>
                <a:uLnTx/>
                <a:uFillTx/>
                <a:ea typeface="+mn-ea"/>
                <a:cs typeface="+mn-cs"/>
              </a:rPr>
              <a:t>ay and one Supernumerary Clinical Practice day per week</a:t>
            </a:r>
            <a:r>
              <a:rPr lang="en-GB" sz="1800" dirty="0">
                <a:solidFill>
                  <a:prstClr val="black"/>
                </a:solidFill>
              </a:rPr>
              <a:t>. Two study days during Non-Medical Prescribing.</a:t>
            </a:r>
            <a:endParaRPr lang="en-GB" sz="1800" dirty="0">
              <a:solidFill>
                <a:prstClr val="black"/>
              </a:solidFill>
              <a:cs typeface="Arial"/>
            </a:endParaRPr>
          </a:p>
          <a:p>
            <a:pPr marL="228600" indent="-228600">
              <a:lnSpc>
                <a:spcPct val="150000"/>
              </a:lnSpc>
              <a:spcBef>
                <a:spcPts val="1000"/>
              </a:spcBef>
              <a:spcAft>
                <a:spcPts val="0"/>
              </a:spcAft>
              <a:buFont typeface="Arial" panose="020B0604020202020204" pitchFamily="34" charset="0"/>
              <a:buChar char="•"/>
              <a:defRPr/>
            </a:pPr>
            <a:r>
              <a:rPr lang="en-GB" sz="1800" dirty="0">
                <a:solidFill>
                  <a:prstClr val="black"/>
                </a:solidFill>
              </a:rPr>
              <a:t>These ‘off the job’ hours need to be recorded on the Apprentice Activity Log and uploaded to Aptem every month. The hours will be discussed in Tripartite Reviews. KSBs should be referenced for all University, self-directed and clinical practice learning.</a:t>
            </a:r>
          </a:p>
          <a:p>
            <a:pPr marL="228600" indent="-228600">
              <a:lnSpc>
                <a:spcPct val="150000"/>
              </a:lnSpc>
              <a:spcBef>
                <a:spcPts val="1000"/>
              </a:spcBef>
              <a:spcAft>
                <a:spcPts val="0"/>
              </a:spcAft>
              <a:buFont typeface="Arial" panose="020B0604020202020204" pitchFamily="34" charset="0"/>
              <a:buChar char="•"/>
              <a:defRPr/>
            </a:pPr>
            <a:r>
              <a:rPr lang="en-GB" b="0" i="0" u="none" strike="noStrike" kern="1200" cap="none" spc="0" normalizeH="0" baseline="0" noProof="0" dirty="0">
                <a:ln>
                  <a:noFill/>
                </a:ln>
                <a:solidFill>
                  <a:prstClr val="black"/>
                </a:solidFill>
                <a:effectLst/>
                <a:uLnTx/>
                <a:uFillTx/>
                <a:cs typeface="Arial"/>
              </a:rPr>
              <a:t>You can view </a:t>
            </a:r>
            <a:r>
              <a:rPr lang="en-GB" dirty="0">
                <a:solidFill>
                  <a:prstClr val="black"/>
                </a:solidFill>
                <a:cs typeface="Arial"/>
              </a:rPr>
              <a:t>Activity Logs on Aptem to ensure new learning is being achieved, especially during clinical practice days when the Apprentice may be at a placement opportunity or during self-directed learning periods. </a:t>
            </a:r>
            <a:endParaRPr lang="en-GB" sz="1800" b="0" i="0" u="none" strike="noStrike" kern="1200" cap="none" spc="0" normalizeH="0" baseline="0" noProof="0" dirty="0">
              <a:ln>
                <a:noFill/>
              </a:ln>
              <a:solidFill>
                <a:prstClr val="black"/>
              </a:solidFill>
              <a:effectLst/>
              <a:uLnTx/>
              <a:uFillTx/>
              <a:cs typeface="Arial"/>
            </a:endParaRPr>
          </a:p>
          <a:p>
            <a:pPr marL="228600" marR="0" lvl="0" indent="-228600"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lang="en-GB" sz="1800" b="0" i="0" u="none" strike="noStrike" kern="1200" cap="none" spc="0" normalizeH="0" baseline="0" noProof="0" dirty="0">
              <a:ln>
                <a:noFill/>
              </a:ln>
              <a:solidFill>
                <a:prstClr val="black"/>
              </a:solidFill>
              <a:effectLst/>
              <a:uLnTx/>
              <a:uFillTx/>
              <a:cs typeface="Arial"/>
            </a:endParaRPr>
          </a:p>
        </p:txBody>
      </p:sp>
    </p:spTree>
    <p:extLst>
      <p:ext uri="{BB962C8B-B14F-4D97-AF65-F5344CB8AC3E}">
        <p14:creationId xmlns:p14="http://schemas.microsoft.com/office/powerpoint/2010/main" val="1409085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2B6DF2-2EF6-44D9-9EEB-FF73995C8DDB}"/>
              </a:ext>
            </a:extLst>
          </p:cNvPr>
          <p:cNvSpPr>
            <a:spLocks noGrp="1"/>
          </p:cNvSpPr>
          <p:nvPr>
            <p:ph type="ctrTitle"/>
          </p:nvPr>
        </p:nvSpPr>
        <p:spPr>
          <a:xfrm>
            <a:off x="5604846" y="860615"/>
            <a:ext cx="5922279" cy="1272986"/>
          </a:xfrm>
        </p:spPr>
        <p:txBody>
          <a:bodyPr vert="horz" lIns="91440" tIns="45720" rIns="91440" bIns="45720" rtlCol="0" anchor="t">
            <a:normAutofit/>
          </a:bodyPr>
          <a:lstStyle/>
          <a:p>
            <a:r>
              <a:rPr lang="en-US" sz="4000" kern="1200" cap="all" spc="30" baseline="0">
                <a:solidFill>
                  <a:schemeClr val="tx1"/>
                </a:solidFill>
                <a:latin typeface="+mj-lt"/>
                <a:ea typeface="+mj-ea"/>
                <a:cs typeface="+mj-cs"/>
              </a:rPr>
              <a:t>Aptem</a:t>
            </a:r>
          </a:p>
        </p:txBody>
      </p:sp>
      <p:pic>
        <p:nvPicPr>
          <p:cNvPr id="10" name="Picture 4">
            <a:extLst>
              <a:ext uri="{FF2B5EF4-FFF2-40B4-BE49-F238E27FC236}">
                <a16:creationId xmlns:a16="http://schemas.microsoft.com/office/drawing/2014/main" id="{21B2790A-6C46-7306-FB41-13E78266AEA2}"/>
              </a:ext>
            </a:extLst>
          </p:cNvPr>
          <p:cNvPicPr>
            <a:picLocks noChangeAspect="1"/>
          </p:cNvPicPr>
          <p:nvPr/>
        </p:nvPicPr>
        <p:blipFill rotWithShape="1">
          <a:blip r:embed="rId2"/>
          <a:srcRect l="27679" r="29766" b="1"/>
          <a:stretch/>
        </p:blipFill>
        <p:spPr>
          <a:xfrm>
            <a:off x="20" y="-17929"/>
            <a:ext cx="4876780" cy="6875929"/>
          </a:xfrm>
          <a:prstGeom prst="rect">
            <a:avLst/>
          </a:prstGeom>
        </p:spPr>
      </p:pic>
      <p:cxnSp>
        <p:nvCxnSpPr>
          <p:cNvPr id="15" name="Straight Connector 14">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967C23E8-F6A3-4FDF-BFC8-7F2C9F797745}"/>
              </a:ext>
            </a:extLst>
          </p:cNvPr>
          <p:cNvSpPr>
            <a:spLocks noGrp="1"/>
          </p:cNvSpPr>
          <p:nvPr>
            <p:ph type="body" sz="quarter" idx="10"/>
          </p:nvPr>
        </p:nvSpPr>
        <p:spPr>
          <a:xfrm>
            <a:off x="5566943" y="2133600"/>
            <a:ext cx="6005933" cy="3774464"/>
          </a:xfrm>
        </p:spPr>
        <p:txBody>
          <a:bodyPr vert="horz" lIns="91440" tIns="45720" rIns="91440" bIns="45720" rtlCol="0">
            <a:normAutofit/>
          </a:bodyPr>
          <a:lstStyle/>
          <a:p>
            <a:pPr marL="0" marR="0" lvl="0" fontAlgn="auto">
              <a:spcBef>
                <a:spcPts val="1000"/>
              </a:spcBef>
              <a:spcAft>
                <a:spcPts val="0"/>
              </a:spcAft>
              <a:buClrTx/>
              <a:buSzTx/>
              <a:tabLst/>
              <a:defRPr/>
            </a:pPr>
            <a:r>
              <a:rPr kumimoji="0" lang="en-US" sz="1300" b="0" i="0" u="none" strike="noStrike" cap="none" spc="0" normalizeH="0" baseline="0" noProof="0">
                <a:ln>
                  <a:noFill/>
                </a:ln>
                <a:effectLst/>
                <a:uLnTx/>
                <a:uFillTx/>
                <a:latin typeface="+mn-lt"/>
              </a:rPr>
              <a:t>You and your Apprentice must utilise the Aptem system on a regular basis for:</a:t>
            </a:r>
          </a:p>
          <a:p>
            <a:pPr marL="342900">
              <a:spcBef>
                <a:spcPts val="1000"/>
              </a:spcBef>
              <a:spcAft>
                <a:spcPts val="0"/>
              </a:spcAft>
              <a:defRPr/>
            </a:pPr>
            <a:r>
              <a:rPr kumimoji="0" lang="en-US" sz="1300" b="0" i="0" u="none" strike="noStrike" cap="none" spc="0" normalizeH="0" baseline="0" noProof="0">
                <a:ln>
                  <a:noFill/>
                </a:ln>
                <a:effectLst/>
                <a:uLnTx/>
                <a:uFillTx/>
                <a:latin typeface="+mn-lt"/>
              </a:rPr>
              <a:t>uploading activity logs (monthly),</a:t>
            </a:r>
            <a:r>
              <a:rPr lang="en-US" sz="1300">
                <a:latin typeface="+mn-lt"/>
              </a:rPr>
              <a:t> </a:t>
            </a:r>
            <a:endParaRPr lang="en-US" sz="1300" b="0" i="0" u="none" strike="noStrike" cap="none" spc="0" normalizeH="0" baseline="0" noProof="0">
              <a:ln>
                <a:noFill/>
              </a:ln>
              <a:effectLst/>
              <a:uLnTx/>
              <a:uFillTx/>
              <a:latin typeface="+mn-lt"/>
            </a:endParaRPr>
          </a:p>
          <a:p>
            <a:pPr marL="342900">
              <a:spcBef>
                <a:spcPts val="1000"/>
              </a:spcBef>
              <a:spcAft>
                <a:spcPts val="0"/>
              </a:spcAft>
              <a:defRPr/>
            </a:pPr>
            <a:r>
              <a:rPr lang="en-US" sz="1300">
                <a:latin typeface="+mn-lt"/>
              </a:rPr>
              <a:t>tripartite meetings including contribution before the meeting and signing after the meeting, </a:t>
            </a:r>
            <a:endParaRPr lang="en-US" sz="1300" b="0" i="0" u="none" strike="noStrike" cap="none" spc="0" normalizeH="0" baseline="0" noProof="0">
              <a:ln>
                <a:noFill/>
              </a:ln>
              <a:effectLst/>
              <a:uLnTx/>
              <a:uFillTx/>
              <a:latin typeface="+mn-lt"/>
            </a:endParaRPr>
          </a:p>
          <a:p>
            <a:pPr marL="342900" marR="0" lvl="0" fontAlgn="auto">
              <a:spcBef>
                <a:spcPts val="1000"/>
              </a:spcBef>
              <a:spcAft>
                <a:spcPts val="0"/>
              </a:spcAft>
              <a:buClrTx/>
              <a:buSzTx/>
              <a:tabLst/>
              <a:defRPr/>
            </a:pPr>
            <a:r>
              <a:rPr kumimoji="0" lang="en-US" sz="1300" b="0" i="0" u="none" strike="noStrike" cap="none" spc="0" normalizeH="0" baseline="0" noProof="0">
                <a:ln>
                  <a:noFill/>
                </a:ln>
                <a:effectLst/>
                <a:uLnTx/>
                <a:uFillTx/>
                <a:latin typeface="+mn-lt"/>
              </a:rPr>
              <a:t>Viewing progress</a:t>
            </a:r>
            <a:endParaRPr lang="en-US" sz="1300" b="0" i="0" u="none" strike="noStrike" cap="none" spc="0" normalizeH="0" baseline="0" noProof="0">
              <a:ln>
                <a:noFill/>
              </a:ln>
              <a:effectLst/>
              <a:uLnTx/>
              <a:uFillTx/>
              <a:latin typeface="+mn-lt"/>
            </a:endParaRPr>
          </a:p>
          <a:p>
            <a:pPr marL="342900">
              <a:spcBef>
                <a:spcPts val="1000"/>
              </a:spcBef>
              <a:spcAft>
                <a:spcPts val="0"/>
              </a:spcAft>
              <a:defRPr/>
            </a:pPr>
            <a:r>
              <a:rPr kumimoji="0" lang="en-US" sz="1300" b="0" i="0" u="none" strike="noStrike" cap="none" spc="0" normalizeH="0" baseline="0" noProof="0">
                <a:ln>
                  <a:noFill/>
                </a:ln>
                <a:effectLst/>
                <a:uLnTx/>
                <a:uFillTx/>
                <a:latin typeface="+mn-lt"/>
              </a:rPr>
              <a:t>Viewing upcoming components and timelines</a:t>
            </a:r>
            <a:r>
              <a:rPr lang="en-US" sz="1300">
                <a:latin typeface="+mn-lt"/>
              </a:rPr>
              <a:t> </a:t>
            </a:r>
            <a:endParaRPr lang="en-US" sz="1300" b="0" i="0" u="none" strike="noStrike" cap="none" spc="0" normalizeH="0" baseline="0" noProof="0">
              <a:ln>
                <a:noFill/>
              </a:ln>
              <a:effectLst/>
              <a:uLnTx/>
              <a:uFillTx/>
              <a:latin typeface="+mn-lt"/>
            </a:endParaRPr>
          </a:p>
          <a:p>
            <a:pPr marL="342900" marR="0" lvl="0" fontAlgn="auto">
              <a:spcBef>
                <a:spcPts val="1000"/>
              </a:spcBef>
              <a:spcAft>
                <a:spcPts val="0"/>
              </a:spcAft>
              <a:buClrTx/>
              <a:buSzTx/>
              <a:tabLst/>
              <a:defRPr/>
            </a:pPr>
            <a:r>
              <a:rPr kumimoji="0" lang="en-US" sz="1300" b="0" i="0" u="none" strike="noStrike" cap="none" spc="0" normalizeH="0" baseline="0" noProof="0">
                <a:ln>
                  <a:noFill/>
                </a:ln>
                <a:effectLst/>
                <a:uLnTx/>
                <a:uFillTx/>
                <a:latin typeface="+mn-lt"/>
              </a:rPr>
              <a:t>EPA including the Gateway meeting and signing all paperwork</a:t>
            </a:r>
          </a:p>
          <a:p>
            <a:pPr marL="342900" marR="0" lvl="0" fontAlgn="auto">
              <a:spcBef>
                <a:spcPts val="1000"/>
              </a:spcBef>
              <a:spcAft>
                <a:spcPts val="0"/>
              </a:spcAft>
              <a:buClrTx/>
              <a:buSzTx/>
              <a:tabLst/>
              <a:defRPr/>
            </a:pPr>
            <a:endParaRPr lang="en-US" sz="1300">
              <a:latin typeface="+mn-lt"/>
            </a:endParaRPr>
          </a:p>
          <a:p>
            <a:pPr marL="0">
              <a:spcBef>
                <a:spcPts val="1000"/>
              </a:spcBef>
              <a:spcAft>
                <a:spcPts val="0"/>
              </a:spcAft>
              <a:defRPr/>
            </a:pPr>
            <a:r>
              <a:rPr lang="en-US" sz="1300">
                <a:latin typeface="+mn-lt"/>
              </a:rPr>
              <a:t>Please contact </a:t>
            </a:r>
            <a:r>
              <a:rPr lang="en-US" sz="1300">
                <a:latin typeface="+mn-lt"/>
                <a:hlinkClick r:id="rId3"/>
              </a:rPr>
              <a:t>aptem@leedsbeckett.ac.uk</a:t>
            </a:r>
            <a:r>
              <a:rPr lang="en-US" sz="1300">
                <a:latin typeface="+mn-lt"/>
              </a:rPr>
              <a:t> or </a:t>
            </a:r>
            <a:r>
              <a:rPr lang="en-US" sz="1300">
                <a:latin typeface="+mn-lt"/>
                <a:hlinkClick r:id="rId4"/>
              </a:rPr>
              <a:t>apprenticeships@leedsbeckett.ac.uk</a:t>
            </a:r>
            <a:r>
              <a:rPr lang="en-US" sz="1300">
                <a:latin typeface="+mn-lt"/>
              </a:rPr>
              <a:t> if you have any technical problems with Aptem. </a:t>
            </a:r>
          </a:p>
        </p:txBody>
      </p:sp>
      <p:cxnSp>
        <p:nvCxnSpPr>
          <p:cNvPr id="17" name="Straight Connector 16">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635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0C5B07-2C6C-4482-B26E-0389A5E7C053}"/>
              </a:ext>
            </a:extLst>
          </p:cNvPr>
          <p:cNvSpPr>
            <a:spLocks noGrp="1"/>
          </p:cNvSpPr>
          <p:nvPr>
            <p:ph type="title"/>
          </p:nvPr>
        </p:nvSpPr>
        <p:spPr>
          <a:xfrm>
            <a:off x="669852" y="870596"/>
            <a:ext cx="5883348" cy="5149204"/>
          </a:xfrm>
        </p:spPr>
        <p:txBody>
          <a:bodyPr vert="horz" lIns="91440" tIns="45720" rIns="91440" bIns="45720" rtlCol="0" anchor="t">
            <a:normAutofit/>
          </a:bodyPr>
          <a:lstStyle/>
          <a:p>
            <a:pPr>
              <a:lnSpc>
                <a:spcPct val="90000"/>
              </a:lnSpc>
            </a:pPr>
            <a:r>
              <a:rPr lang="en-US" sz="4400" b="1" i="0" cap="all" spc="30" dirty="0">
                <a:effectLst/>
                <a:latin typeface="Calibri" panose="020F0502020204030204" pitchFamily="34" charset="0"/>
                <a:cs typeface="Calibri" panose="020F0502020204030204" pitchFamily="34" charset="0"/>
              </a:rPr>
              <a:t>Save the date!! </a:t>
            </a:r>
            <a:br>
              <a:rPr lang="en-US" sz="4400" b="1" i="0" cap="all" spc="30" dirty="0">
                <a:effectLst/>
                <a:latin typeface="Calibri" panose="020F0502020204030204" pitchFamily="34" charset="0"/>
                <a:cs typeface="Calibri" panose="020F0502020204030204" pitchFamily="34" charset="0"/>
              </a:rPr>
            </a:br>
            <a:br>
              <a:rPr lang="en-US" sz="4400" b="1" i="0" cap="all" spc="30" dirty="0">
                <a:effectLst/>
                <a:latin typeface="Calibri" panose="020F0502020204030204" pitchFamily="34" charset="0"/>
                <a:cs typeface="Calibri" panose="020F0502020204030204" pitchFamily="34" charset="0"/>
              </a:rPr>
            </a:br>
            <a:r>
              <a:rPr lang="en-US" sz="4400" b="1" i="0" cap="all" spc="30" dirty="0">
                <a:effectLst/>
                <a:latin typeface="Calibri" panose="020F0502020204030204" pitchFamily="34" charset="0"/>
                <a:cs typeface="Calibri" panose="020F0502020204030204" pitchFamily="34" charset="0"/>
              </a:rPr>
              <a:t>Next Practice Assessor Educator Conference Wednesday 6 March 2024</a:t>
            </a:r>
            <a:r>
              <a:rPr lang="en-US" sz="4400" b="0" i="0" cap="all" spc="30" dirty="0">
                <a:effectLst/>
                <a:latin typeface="Calibri" panose="020F0502020204030204" pitchFamily="34" charset="0"/>
                <a:cs typeface="Calibri" panose="020F0502020204030204" pitchFamily="34" charset="0"/>
              </a:rPr>
              <a:t>.</a:t>
            </a:r>
            <a:endParaRPr lang="en-US" sz="4400" cap="all" spc="30" dirty="0">
              <a:latin typeface="Calibri" panose="020F0502020204030204" pitchFamily="34" charset="0"/>
              <a:cs typeface="Calibri" panose="020F0502020204030204" pitchFamily="34" charset="0"/>
            </a:endParaRPr>
          </a:p>
        </p:txBody>
      </p:sp>
      <p:cxnSp>
        <p:nvCxnSpPr>
          <p:cNvPr id="15" name="Straight Connector 14">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Graphic 5" descr="Daily Calendar">
            <a:extLst>
              <a:ext uri="{FF2B5EF4-FFF2-40B4-BE49-F238E27FC236}">
                <a16:creationId xmlns:a16="http://schemas.microsoft.com/office/drawing/2014/main" id="{BD651268-ADCA-33BD-F102-342991772C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1751" y="1066800"/>
            <a:ext cx="4724398" cy="4724398"/>
          </a:xfrm>
          <a:prstGeom prst="rect">
            <a:avLst/>
          </a:prstGeom>
        </p:spPr>
      </p:pic>
      <p:cxnSp>
        <p:nvCxnSpPr>
          <p:cNvPr id="17" name="Straight Connector 16">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729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9C0E6AB-EAB6-41E0-9D49-369643E87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1A1FADC9-A0F4-4689-9608-959F3C23DD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978658A-6206-4B24-98A2-D81C1BE0B2BD}"/>
              </a:ext>
            </a:extLst>
          </p:cNvPr>
          <p:cNvPicPr>
            <a:picLocks noChangeAspect="1"/>
          </p:cNvPicPr>
          <p:nvPr/>
        </p:nvPicPr>
        <p:blipFill rotWithShape="1">
          <a:blip r:embed="rId2"/>
          <a:srcRect t="19006" r="2" b="19259"/>
          <a:stretch/>
        </p:blipFill>
        <p:spPr>
          <a:xfrm>
            <a:off x="800100" y="1066799"/>
            <a:ext cx="10591800" cy="4724389"/>
          </a:xfrm>
          <a:prstGeom prst="rect">
            <a:avLst/>
          </a:prstGeom>
        </p:spPr>
      </p:pic>
      <p:cxnSp>
        <p:nvCxnSpPr>
          <p:cNvPr id="23" name="Straight Connector 22">
            <a:extLst>
              <a:ext uri="{FF2B5EF4-FFF2-40B4-BE49-F238E27FC236}">
                <a16:creationId xmlns:a16="http://schemas.microsoft.com/office/drawing/2014/main" id="{8ED41C16-52CF-47AA-A5C9-95D10CB80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6E4F8091-F6B1-4788-B3B3-357BCE6F7A11}"/>
              </a:ext>
            </a:extLst>
          </p:cNvPr>
          <p:cNvSpPr>
            <a:spLocks noGrp="1"/>
          </p:cNvSpPr>
          <p:nvPr>
            <p:ph type="sldNum" sz="quarter" idx="12"/>
          </p:nvPr>
        </p:nvSpPr>
        <p:spPr>
          <a:xfrm>
            <a:off x="10919012" y="6356350"/>
            <a:ext cx="672354" cy="365125"/>
          </a:xfrm>
        </p:spPr>
        <p:txBody>
          <a:bodyPr>
            <a:normAutofit/>
          </a:bodyPr>
          <a:lstStyle/>
          <a:p>
            <a:pPr>
              <a:lnSpc>
                <a:spcPct val="90000"/>
              </a:lnSpc>
              <a:spcAft>
                <a:spcPts val="600"/>
              </a:spcAft>
            </a:pPr>
            <a:fld id="{87E7843D-FF13-4365-9478-9625B70A2705}" type="slidenum">
              <a:rPr lang="en-US"/>
              <a:pPr>
                <a:lnSpc>
                  <a:spcPct val="90000"/>
                </a:lnSpc>
                <a:spcAft>
                  <a:spcPts val="600"/>
                </a:spcAft>
              </a:pPr>
              <a:t>2</a:t>
            </a:fld>
            <a:endParaRPr lang="en-US"/>
          </a:p>
        </p:txBody>
      </p:sp>
    </p:spTree>
    <p:extLst>
      <p:ext uri="{BB962C8B-B14F-4D97-AF65-F5344CB8AC3E}">
        <p14:creationId xmlns:p14="http://schemas.microsoft.com/office/powerpoint/2010/main" val="289847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2556061-6451-4455-8598-C3142685832A}"/>
              </a:ext>
            </a:extLst>
          </p:cNvPr>
          <p:cNvSpPr>
            <a:spLocks noGrp="1"/>
          </p:cNvSpPr>
          <p:nvPr>
            <p:ph type="title"/>
          </p:nvPr>
        </p:nvSpPr>
        <p:spPr>
          <a:xfrm>
            <a:off x="695324" y="609601"/>
            <a:ext cx="2174875" cy="4488878"/>
          </a:xfrm>
        </p:spPr>
        <p:txBody>
          <a:bodyPr vert="horz" lIns="91440" tIns="45720" rIns="91440" bIns="45720" rtlCol="0" anchor="t">
            <a:normAutofit/>
          </a:bodyPr>
          <a:lstStyle/>
          <a:p>
            <a:r>
              <a:rPr lang="en-US" sz="2400" kern="1200" cap="all" spc="30" baseline="0">
                <a:solidFill>
                  <a:schemeClr val="tx1"/>
                </a:solidFill>
                <a:latin typeface="+mj-lt"/>
                <a:ea typeface="+mj-ea"/>
                <a:cs typeface="+mj-cs"/>
              </a:rPr>
              <a:t>Contact Details</a:t>
            </a:r>
          </a:p>
        </p:txBody>
      </p:sp>
      <p:cxnSp>
        <p:nvCxnSpPr>
          <p:cNvPr id="20" name="Straight Connector 19">
            <a:extLst>
              <a:ext uri="{FF2B5EF4-FFF2-40B4-BE49-F238E27FC236}">
                <a16:creationId xmlns:a16="http://schemas.microsoft.com/office/drawing/2014/main" id="{E423DFCF-3B37-4389-873D-3308EBD44D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A65DEA8-3818-436F-90DD-22BE92CF0695}"/>
              </a:ext>
            </a:extLst>
          </p:cNvPr>
          <p:cNvSpPr>
            <a:spLocks noGrp="1"/>
          </p:cNvSpPr>
          <p:nvPr>
            <p:ph sz="half" idx="1"/>
          </p:nvPr>
        </p:nvSpPr>
        <p:spPr>
          <a:xfrm>
            <a:off x="3495684" y="1171577"/>
            <a:ext cx="4189628" cy="3592364"/>
          </a:xfrm>
        </p:spPr>
        <p:txBody>
          <a:bodyPr>
            <a:normAutofit fontScale="92500" lnSpcReduction="10000"/>
          </a:bodyPr>
          <a:lstStyle/>
          <a:p>
            <a:pPr marL="157734" indent="-157734" defTabSz="630936">
              <a:spcBef>
                <a:spcPts val="690"/>
              </a:spcBef>
            </a:pPr>
            <a:r>
              <a:rPr lang="en-GB" sz="2600" b="1" kern="1200" dirty="0">
                <a:solidFill>
                  <a:schemeClr val="tx1"/>
                </a:solidFill>
                <a:latin typeface="Segoe UI" panose="020B0502040204020203" pitchFamily="34" charset="0"/>
                <a:ea typeface="+mn-ea"/>
                <a:cs typeface="+mn-cs"/>
              </a:rPr>
              <a:t>Lisa White</a:t>
            </a:r>
          </a:p>
          <a:p>
            <a:pPr marL="157734" indent="-157734" defTabSz="630936">
              <a:spcBef>
                <a:spcPts val="690"/>
              </a:spcBef>
            </a:pPr>
            <a:r>
              <a:rPr lang="en-GB" sz="2000" kern="1200" dirty="0">
                <a:solidFill>
                  <a:schemeClr val="tx1"/>
                </a:solidFill>
                <a:latin typeface="Segoe UI" panose="020B0502040204020203" pitchFamily="34" charset="0"/>
                <a:ea typeface="+mn-ea"/>
                <a:cs typeface="+mn-cs"/>
              </a:rPr>
              <a:t>Senior Lecturer / Program Lead in Advanced Clinical Practice, School of Health</a:t>
            </a:r>
            <a:endParaRPr lang="en-GB" sz="2000" kern="1200" dirty="0">
              <a:solidFill>
                <a:schemeClr val="tx1"/>
              </a:solidFill>
              <a:latin typeface="Calibri" panose="020F0502020204030204" pitchFamily="34" charset="0"/>
              <a:ea typeface="+mn-ea"/>
              <a:cs typeface="+mn-cs"/>
            </a:endParaRPr>
          </a:p>
          <a:p>
            <a:pPr marL="157734" indent="-157734" defTabSz="630936">
              <a:spcBef>
                <a:spcPts val="690"/>
              </a:spcBef>
            </a:pPr>
            <a:r>
              <a:rPr lang="en-GB" sz="2000" kern="1200" dirty="0">
                <a:solidFill>
                  <a:schemeClr val="tx1"/>
                </a:solidFill>
                <a:latin typeface="Segoe UI" panose="020B0502040204020203" pitchFamily="34" charset="0"/>
                <a:ea typeface="+mn-ea"/>
                <a:cs typeface="+mn-cs"/>
              </a:rPr>
              <a:t>Leeds Beckett University, CL916, Calverley Building, City Campus, Leeds, LS1 3HE</a:t>
            </a:r>
            <a:endParaRPr lang="en-GB" sz="2000" kern="1200" dirty="0">
              <a:solidFill>
                <a:schemeClr val="tx1"/>
              </a:solidFill>
              <a:latin typeface="Calibri" panose="020F0502020204030204" pitchFamily="34" charset="0"/>
              <a:ea typeface="+mn-ea"/>
              <a:cs typeface="+mn-cs"/>
            </a:endParaRPr>
          </a:p>
          <a:p>
            <a:pPr marL="157734" indent="-157734" defTabSz="630936">
              <a:spcBef>
                <a:spcPts val="690"/>
              </a:spcBef>
            </a:pPr>
            <a:r>
              <a:rPr lang="en-GB" sz="2000" b="1" kern="1200" dirty="0">
                <a:solidFill>
                  <a:schemeClr val="tx1"/>
                </a:solidFill>
                <a:latin typeface="Segoe UI" panose="020B0502040204020203" pitchFamily="34" charset="0"/>
                <a:ea typeface="+mn-ea"/>
                <a:cs typeface="+mn-cs"/>
              </a:rPr>
              <a:t>Email: </a:t>
            </a:r>
            <a:r>
              <a:rPr lang="en-GB" sz="2000" u="sng" kern="1200" dirty="0">
                <a:solidFill>
                  <a:schemeClr val="tx1"/>
                </a:solidFill>
                <a:latin typeface="Segoe UI" panose="020B0502040204020203" pitchFamily="34" charset="0"/>
                <a:ea typeface="+mn-ea"/>
                <a:cs typeface="+mn-cs"/>
              </a:rPr>
              <a:t>l.white@leedsbeckett.ac.uk</a:t>
            </a:r>
            <a:endParaRPr lang="en-GB" sz="2000" kern="1200" dirty="0">
              <a:solidFill>
                <a:schemeClr val="tx1"/>
              </a:solidFill>
              <a:latin typeface="Calibri" panose="020F0502020204030204" pitchFamily="34" charset="0"/>
              <a:ea typeface="+mn-ea"/>
              <a:cs typeface="+mn-cs"/>
            </a:endParaRPr>
          </a:p>
          <a:p>
            <a:pPr marL="157734" indent="-157734" defTabSz="630936">
              <a:spcBef>
                <a:spcPts val="690"/>
              </a:spcBef>
            </a:pPr>
            <a:r>
              <a:rPr lang="en-GB" sz="2000" b="1" u="sng" kern="1200" dirty="0">
                <a:solidFill>
                  <a:schemeClr val="tx1"/>
                </a:solidFill>
                <a:latin typeface="Segoe UI" panose="020B0502040204020203" pitchFamily="34" charset="0"/>
                <a:ea typeface="+mn-ea"/>
                <a:cs typeface="+mn-cs"/>
              </a:rPr>
              <a:t>Tel:</a:t>
            </a:r>
            <a:r>
              <a:rPr lang="en-GB" sz="2000" u="sng" kern="1200" dirty="0">
                <a:solidFill>
                  <a:schemeClr val="tx1"/>
                </a:solidFill>
                <a:latin typeface="Segoe UI" panose="020B0502040204020203" pitchFamily="34" charset="0"/>
                <a:ea typeface="+mn-ea"/>
                <a:cs typeface="+mn-cs"/>
              </a:rPr>
              <a:t> 0113 812 7399</a:t>
            </a:r>
            <a:endParaRPr lang="en-GB" sz="2000" kern="1200" dirty="0">
              <a:solidFill>
                <a:schemeClr val="tx1"/>
              </a:solidFill>
              <a:latin typeface="Calibri" panose="020F0502020204030204" pitchFamily="34" charset="0"/>
              <a:ea typeface="+mn-ea"/>
              <a:cs typeface="+mn-cs"/>
            </a:endParaRPr>
          </a:p>
          <a:p>
            <a:endParaRPr lang="en-GB" dirty="0"/>
          </a:p>
        </p:txBody>
      </p:sp>
      <p:sp>
        <p:nvSpPr>
          <p:cNvPr id="9" name="Content Placeholder 8">
            <a:extLst>
              <a:ext uri="{FF2B5EF4-FFF2-40B4-BE49-F238E27FC236}">
                <a16:creationId xmlns:a16="http://schemas.microsoft.com/office/drawing/2014/main" id="{2A438483-8394-4E5E-A71F-865587171CB1}"/>
              </a:ext>
            </a:extLst>
          </p:cNvPr>
          <p:cNvSpPr>
            <a:spLocks noGrp="1"/>
          </p:cNvSpPr>
          <p:nvPr>
            <p:ph sz="half" idx="2"/>
          </p:nvPr>
        </p:nvSpPr>
        <p:spPr>
          <a:xfrm>
            <a:off x="7791542" y="1171577"/>
            <a:ext cx="3886107" cy="3592363"/>
          </a:xfrm>
        </p:spPr>
        <p:txBody>
          <a:bodyPr>
            <a:normAutofit fontScale="92500" lnSpcReduction="10000"/>
          </a:bodyPr>
          <a:lstStyle/>
          <a:p>
            <a:pPr marL="157734" indent="-157734" defTabSz="630936">
              <a:spcBef>
                <a:spcPts val="690"/>
              </a:spcBef>
            </a:pPr>
            <a:r>
              <a:rPr lang="en-GB" sz="2600" b="1" kern="1200" dirty="0">
                <a:solidFill>
                  <a:schemeClr val="tx1"/>
                </a:solidFill>
                <a:latin typeface="Segoe UI" panose="020B0502040204020203" pitchFamily="34" charset="0"/>
                <a:ea typeface="+mn-ea"/>
                <a:cs typeface="Segoe UI" panose="020B0502040204020203" pitchFamily="34" charset="0"/>
              </a:rPr>
              <a:t>Andrew Winterburn</a:t>
            </a:r>
          </a:p>
          <a:p>
            <a:pPr marL="157734" indent="-157734" defTabSz="630936">
              <a:spcBef>
                <a:spcPts val="690"/>
              </a:spcBef>
            </a:pPr>
            <a:r>
              <a:rPr lang="en-GB" sz="2000" kern="1200" dirty="0">
                <a:solidFill>
                  <a:schemeClr val="tx1"/>
                </a:solidFill>
                <a:latin typeface="Segoe UI" panose="020B0502040204020203" pitchFamily="34" charset="0"/>
                <a:ea typeface="+mn-ea"/>
                <a:cs typeface="Segoe UI" panose="020B0502040204020203" pitchFamily="34" charset="0"/>
              </a:rPr>
              <a:t>Degree Apprenticeship Assessor</a:t>
            </a:r>
            <a:br>
              <a:rPr lang="en-GB" sz="2000" kern="1200" dirty="0">
                <a:solidFill>
                  <a:schemeClr val="tx1"/>
                </a:solidFill>
                <a:latin typeface="Segoe UI" panose="020B0502040204020203" pitchFamily="34" charset="0"/>
                <a:ea typeface="+mn-ea"/>
                <a:cs typeface="Segoe UI" panose="020B0502040204020203" pitchFamily="34" charset="0"/>
              </a:rPr>
            </a:br>
            <a:r>
              <a:rPr lang="en-GB" sz="2000" kern="1200" dirty="0">
                <a:solidFill>
                  <a:schemeClr val="tx1"/>
                </a:solidFill>
                <a:latin typeface="Segoe UI" panose="020B0502040204020203" pitchFamily="34" charset="0"/>
                <a:ea typeface="+mn-ea"/>
                <a:cs typeface="Segoe UI" panose="020B0502040204020203" pitchFamily="34" charset="0"/>
              </a:rPr>
              <a:t>Post-Registration courses. School of Health.</a:t>
            </a:r>
          </a:p>
          <a:p>
            <a:pPr marL="157734" indent="-157734" defTabSz="630936">
              <a:spcBef>
                <a:spcPts val="690"/>
              </a:spcBef>
            </a:pPr>
            <a:r>
              <a:rPr lang="en-GB" sz="2000" kern="1200" dirty="0">
                <a:solidFill>
                  <a:schemeClr val="tx1"/>
                </a:solidFill>
                <a:latin typeface="Segoe UI" panose="020B0502040204020203" pitchFamily="34" charset="0"/>
                <a:ea typeface="+mn-ea"/>
                <a:cs typeface="Segoe UI" panose="020B0502040204020203" pitchFamily="34" charset="0"/>
              </a:rPr>
              <a:t>Leeds Beckett University, Portland </a:t>
            </a:r>
            <a:r>
              <a:rPr lang="en-GB" sz="2000" kern="1200" dirty="0" err="1">
                <a:solidFill>
                  <a:schemeClr val="tx1"/>
                </a:solidFill>
                <a:latin typeface="Segoe UI" panose="020B0502040204020203" pitchFamily="34" charset="0"/>
                <a:ea typeface="+mn-ea"/>
                <a:cs typeface="Segoe UI" panose="020B0502040204020203" pitchFamily="34" charset="0"/>
              </a:rPr>
              <a:t>Building,City</a:t>
            </a:r>
            <a:r>
              <a:rPr lang="en-GB" sz="2000" kern="1200" dirty="0">
                <a:solidFill>
                  <a:schemeClr val="tx1"/>
                </a:solidFill>
                <a:latin typeface="Segoe UI" panose="020B0502040204020203" pitchFamily="34" charset="0"/>
                <a:ea typeface="+mn-ea"/>
                <a:cs typeface="Segoe UI" panose="020B0502040204020203" pitchFamily="34" charset="0"/>
              </a:rPr>
              <a:t> Campus, Leeds LS1 3HE</a:t>
            </a:r>
          </a:p>
          <a:p>
            <a:pPr marL="157734" indent="-157734" defTabSz="630936">
              <a:spcBef>
                <a:spcPts val="690"/>
              </a:spcBef>
            </a:pPr>
            <a:r>
              <a:rPr lang="en-GB" sz="2000" b="1" kern="1200" dirty="0">
                <a:solidFill>
                  <a:schemeClr val="tx1"/>
                </a:solidFill>
                <a:latin typeface="Segoe UI" panose="020B0502040204020203" pitchFamily="34" charset="0"/>
                <a:ea typeface="+mn-ea"/>
                <a:cs typeface="Segoe UI" panose="020B0502040204020203" pitchFamily="34" charset="0"/>
              </a:rPr>
              <a:t>Email: </a:t>
            </a:r>
            <a:r>
              <a:rPr lang="en-GB" sz="2000" kern="1200" dirty="0">
                <a:solidFill>
                  <a:schemeClr val="tx1"/>
                </a:solidFill>
                <a:latin typeface="Segoe UI" panose="020B0502040204020203" pitchFamily="34" charset="0"/>
                <a:ea typeface="+mn-ea"/>
                <a:cs typeface="Segoe UI" panose="020B0502040204020203" pitchFamily="34" charset="0"/>
                <a:hlinkClick r:id="rId2">
                  <a:extLst>
                    <a:ext uri="{A12FA001-AC4F-418D-AE19-62706E023703}">
                      <ahyp:hlinkClr xmlns:ahyp="http://schemas.microsoft.com/office/drawing/2018/hyperlinkcolor" val="tx"/>
                    </a:ext>
                  </a:extLst>
                </a:hlinkClick>
              </a:rPr>
              <a:t>andrew.winterburn@leedsbeckett.ac.uk</a:t>
            </a:r>
            <a:r>
              <a:rPr lang="en-GB" sz="2000" kern="1200" dirty="0">
                <a:solidFill>
                  <a:schemeClr val="tx1"/>
                </a:solidFill>
                <a:latin typeface="Segoe UI" panose="020B0502040204020203" pitchFamily="34" charset="0"/>
                <a:ea typeface="+mn-ea"/>
                <a:cs typeface="Segoe UI" panose="020B0502040204020203" pitchFamily="34" charset="0"/>
              </a:rPr>
              <a:t> </a:t>
            </a:r>
          </a:p>
          <a:p>
            <a:pPr marL="157734" indent="-157734" defTabSz="630936">
              <a:spcBef>
                <a:spcPts val="690"/>
              </a:spcBef>
            </a:pPr>
            <a:r>
              <a:rPr lang="en-GB" sz="2000" b="1" u="sng" kern="1200" dirty="0">
                <a:solidFill>
                  <a:schemeClr val="tx1"/>
                </a:solidFill>
                <a:latin typeface="Segoe UI" panose="020B0502040204020203" pitchFamily="34" charset="0"/>
                <a:ea typeface="+mn-ea"/>
                <a:cs typeface="Segoe UI" panose="020B0502040204020203" pitchFamily="34" charset="0"/>
              </a:rPr>
              <a:t>Tel: </a:t>
            </a:r>
            <a:r>
              <a:rPr lang="en-GB" sz="2000" u="sng" kern="1200" dirty="0">
                <a:solidFill>
                  <a:schemeClr val="tx1"/>
                </a:solidFill>
                <a:latin typeface="Segoe UI" panose="020B0502040204020203" pitchFamily="34" charset="0"/>
                <a:ea typeface="+mn-ea"/>
                <a:cs typeface="Segoe UI" panose="020B0502040204020203" pitchFamily="34" charset="0"/>
              </a:rPr>
              <a:t>0113 81 27612</a:t>
            </a:r>
          </a:p>
          <a:p>
            <a:endParaRPr lang="en-GB" dirty="0"/>
          </a:p>
        </p:txBody>
      </p:sp>
    </p:spTree>
    <p:extLst>
      <p:ext uri="{BB962C8B-B14F-4D97-AF65-F5344CB8AC3E}">
        <p14:creationId xmlns:p14="http://schemas.microsoft.com/office/powerpoint/2010/main" val="293823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C01A27-D017-45C0-B043-7DF000824494}"/>
              </a:ext>
            </a:extLst>
          </p:cNvPr>
          <p:cNvSpPr>
            <a:spLocks noGrp="1"/>
          </p:cNvSpPr>
          <p:nvPr>
            <p:ph type="title"/>
          </p:nvPr>
        </p:nvSpPr>
        <p:spPr>
          <a:xfrm>
            <a:off x="5604846" y="860615"/>
            <a:ext cx="5922279" cy="1272986"/>
          </a:xfrm>
        </p:spPr>
        <p:txBody>
          <a:bodyPr vert="horz" lIns="91440" tIns="45720" rIns="91440" bIns="45720" rtlCol="0" anchor="t">
            <a:normAutofit/>
          </a:bodyPr>
          <a:lstStyle/>
          <a:p>
            <a:r>
              <a:rPr lang="en-US" kern="1200" cap="all" spc="30" baseline="0">
                <a:solidFill>
                  <a:schemeClr val="tx1"/>
                </a:solidFill>
                <a:latin typeface="+mj-lt"/>
                <a:ea typeface="+mj-ea"/>
                <a:cs typeface="+mj-cs"/>
              </a:rPr>
              <a:t>Agenda</a:t>
            </a:r>
          </a:p>
        </p:txBody>
      </p:sp>
      <p:pic>
        <p:nvPicPr>
          <p:cNvPr id="5" name="Picture 4" descr="Writing an appointment on a paper agenda">
            <a:extLst>
              <a:ext uri="{FF2B5EF4-FFF2-40B4-BE49-F238E27FC236}">
                <a16:creationId xmlns:a16="http://schemas.microsoft.com/office/drawing/2014/main" id="{029F58CB-9648-44A5-429E-F9ABAEE65F54}"/>
              </a:ext>
            </a:extLst>
          </p:cNvPr>
          <p:cNvPicPr>
            <a:picLocks noChangeAspect="1"/>
          </p:cNvPicPr>
          <p:nvPr/>
        </p:nvPicPr>
        <p:blipFill rotWithShape="1">
          <a:blip r:embed="rId2"/>
          <a:srcRect r="52658" b="2"/>
          <a:stretch/>
        </p:blipFill>
        <p:spPr>
          <a:xfrm>
            <a:off x="20" y="-17929"/>
            <a:ext cx="4876780" cy="6875929"/>
          </a:xfrm>
          <a:prstGeom prst="rect">
            <a:avLst/>
          </a:prstGeom>
        </p:spPr>
      </p:pic>
      <p:cxnSp>
        <p:nvCxnSpPr>
          <p:cNvPr id="15" name="Straight Connector 14">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3888CE-E3D5-418B-9C71-FF0D6C67F088}"/>
              </a:ext>
            </a:extLst>
          </p:cNvPr>
          <p:cNvSpPr>
            <a:spLocks noGrp="1"/>
          </p:cNvSpPr>
          <p:nvPr>
            <p:ph sz="half" idx="1"/>
          </p:nvPr>
        </p:nvSpPr>
        <p:spPr>
          <a:xfrm>
            <a:off x="5566943" y="2133600"/>
            <a:ext cx="6005933" cy="3774464"/>
          </a:xfrm>
        </p:spPr>
        <p:txBody>
          <a:bodyPr vert="horz" lIns="91440" tIns="45720" rIns="91440" bIns="45720" rtlCol="0">
            <a:normAutofit/>
          </a:bodyPr>
          <a:lstStyle/>
          <a:p>
            <a:pPr>
              <a:lnSpc>
                <a:spcPct val="120000"/>
              </a:lnSpc>
            </a:pPr>
            <a:r>
              <a:rPr lang="en-US">
                <a:latin typeface="+mn-lt"/>
              </a:rPr>
              <a:t>ACP program of study</a:t>
            </a:r>
          </a:p>
          <a:p>
            <a:pPr>
              <a:lnSpc>
                <a:spcPct val="120000"/>
              </a:lnSpc>
            </a:pPr>
            <a:r>
              <a:rPr lang="en-US">
                <a:latin typeface="+mn-lt"/>
              </a:rPr>
              <a:t>Assessment / Portfolio</a:t>
            </a:r>
          </a:p>
          <a:p>
            <a:pPr>
              <a:lnSpc>
                <a:spcPct val="120000"/>
              </a:lnSpc>
            </a:pPr>
            <a:r>
              <a:rPr lang="en-US">
                <a:latin typeface="+mn-lt"/>
              </a:rPr>
              <a:t>Apprentices</a:t>
            </a:r>
          </a:p>
          <a:p>
            <a:pPr>
              <a:lnSpc>
                <a:spcPct val="120000"/>
              </a:lnSpc>
            </a:pPr>
            <a:r>
              <a:rPr lang="en-US">
                <a:latin typeface="+mn-lt"/>
              </a:rPr>
              <a:t>AOB</a:t>
            </a:r>
          </a:p>
          <a:p>
            <a:pPr>
              <a:lnSpc>
                <a:spcPct val="120000"/>
              </a:lnSpc>
            </a:pPr>
            <a:r>
              <a:rPr lang="en-US">
                <a:latin typeface="+mn-lt"/>
              </a:rPr>
              <a:t>Date &amp; time of next conference</a:t>
            </a:r>
          </a:p>
        </p:txBody>
      </p:sp>
      <p:cxnSp>
        <p:nvCxnSpPr>
          <p:cNvPr id="17" name="Straight Connector 16">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06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2CC32A-EC3B-40EE-91A2-4FF4DDC49ACA}"/>
              </a:ext>
            </a:extLst>
          </p:cNvPr>
          <p:cNvSpPr>
            <a:spLocks noGrp="1"/>
          </p:cNvSpPr>
          <p:nvPr>
            <p:ph type="title"/>
          </p:nvPr>
        </p:nvSpPr>
        <p:spPr>
          <a:xfrm>
            <a:off x="690587" y="907128"/>
            <a:ext cx="6699564" cy="1378871"/>
          </a:xfrm>
        </p:spPr>
        <p:txBody>
          <a:bodyPr vert="horz" lIns="91440" tIns="45720" rIns="91440" bIns="45720" rtlCol="0" anchor="t">
            <a:normAutofit/>
          </a:bodyPr>
          <a:lstStyle/>
          <a:p>
            <a:r>
              <a:rPr lang="en-US" kern="1200" cap="all" spc="30" baseline="0">
                <a:solidFill>
                  <a:schemeClr val="tx1"/>
                </a:solidFill>
                <a:latin typeface="+mj-lt"/>
                <a:ea typeface="+mj-ea"/>
                <a:cs typeface="+mj-cs"/>
              </a:rPr>
              <a:t>Advanced Clinical Practice MSc modules</a:t>
            </a:r>
          </a:p>
        </p:txBody>
      </p:sp>
      <p:cxnSp>
        <p:nvCxnSpPr>
          <p:cNvPr id="19" name="Straight Connector 18">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151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860432-B375-454C-A900-3044BBA16C4D}"/>
              </a:ext>
            </a:extLst>
          </p:cNvPr>
          <p:cNvSpPr>
            <a:spLocks noGrp="1"/>
          </p:cNvSpPr>
          <p:nvPr>
            <p:ph sz="half" idx="1"/>
          </p:nvPr>
        </p:nvSpPr>
        <p:spPr>
          <a:xfrm>
            <a:off x="695326" y="2285999"/>
            <a:ext cx="6766748" cy="3649080"/>
          </a:xfrm>
        </p:spPr>
        <p:txBody>
          <a:bodyPr vert="horz" lIns="91440" tIns="45720" rIns="91440" bIns="45720" rtlCol="0">
            <a:normAutofit/>
          </a:bodyPr>
          <a:lstStyle/>
          <a:p>
            <a:pPr>
              <a:lnSpc>
                <a:spcPct val="120000"/>
              </a:lnSpc>
            </a:pPr>
            <a:r>
              <a:rPr lang="en-US" dirty="0">
                <a:latin typeface="+mn-lt"/>
              </a:rPr>
              <a:t>Advanced Health Assessment</a:t>
            </a:r>
          </a:p>
          <a:p>
            <a:pPr>
              <a:lnSpc>
                <a:spcPct val="120000"/>
              </a:lnSpc>
            </a:pPr>
            <a:r>
              <a:rPr lang="en-US" dirty="0">
                <a:latin typeface="+mn-lt"/>
              </a:rPr>
              <a:t>Complex Health Conditions</a:t>
            </a:r>
          </a:p>
          <a:p>
            <a:pPr>
              <a:lnSpc>
                <a:spcPct val="120000"/>
              </a:lnSpc>
            </a:pPr>
            <a:r>
              <a:rPr lang="en-US" dirty="0">
                <a:latin typeface="+mn-lt"/>
              </a:rPr>
              <a:t>Non-Medical Prescribing</a:t>
            </a:r>
          </a:p>
          <a:p>
            <a:pPr>
              <a:lnSpc>
                <a:spcPct val="120000"/>
              </a:lnSpc>
            </a:pPr>
            <a:r>
              <a:rPr lang="en-US" dirty="0">
                <a:latin typeface="+mn-lt"/>
              </a:rPr>
              <a:t>Understanding Social Research</a:t>
            </a:r>
          </a:p>
          <a:p>
            <a:pPr>
              <a:lnSpc>
                <a:spcPct val="120000"/>
              </a:lnSpc>
            </a:pPr>
            <a:r>
              <a:rPr lang="en-US" dirty="0">
                <a:latin typeface="+mn-lt"/>
              </a:rPr>
              <a:t>Professional Development</a:t>
            </a:r>
          </a:p>
          <a:p>
            <a:pPr>
              <a:lnSpc>
                <a:spcPct val="120000"/>
              </a:lnSpc>
            </a:pPr>
            <a:r>
              <a:rPr lang="en-US" dirty="0">
                <a:latin typeface="+mn-lt"/>
              </a:rPr>
              <a:t>Research in Practice (dissertation)</a:t>
            </a:r>
          </a:p>
          <a:p>
            <a:pPr>
              <a:lnSpc>
                <a:spcPct val="120000"/>
              </a:lnSpc>
            </a:pPr>
            <a:r>
              <a:rPr lang="en-US" dirty="0">
                <a:latin typeface="+mn-lt"/>
              </a:rPr>
              <a:t>End Point Assessment (apprentices only)</a:t>
            </a:r>
          </a:p>
          <a:p>
            <a:pPr>
              <a:lnSpc>
                <a:spcPct val="120000"/>
              </a:lnSpc>
            </a:pPr>
            <a:endParaRPr lang="en-US" dirty="0">
              <a:latin typeface="+mn-lt"/>
            </a:endParaRPr>
          </a:p>
        </p:txBody>
      </p:sp>
      <p:cxnSp>
        <p:nvCxnSpPr>
          <p:cNvPr id="21" name="Straight Connector 20">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2521"/>
            <a:ext cx="6515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Desk with stethoscope and computer keyboard">
            <a:extLst>
              <a:ext uri="{FF2B5EF4-FFF2-40B4-BE49-F238E27FC236}">
                <a16:creationId xmlns:a16="http://schemas.microsoft.com/office/drawing/2014/main" id="{9446ED3D-176C-3FBD-E5D4-EDA442907C0D}"/>
              </a:ext>
            </a:extLst>
          </p:cNvPr>
          <p:cNvPicPr>
            <a:picLocks noChangeAspect="1"/>
          </p:cNvPicPr>
          <p:nvPr/>
        </p:nvPicPr>
        <p:blipFill rotWithShape="1">
          <a:blip r:embed="rId2"/>
          <a:srcRect l="57636" r="2684" b="-1"/>
          <a:stretch/>
        </p:blipFill>
        <p:spPr>
          <a:xfrm>
            <a:off x="8115300" y="10"/>
            <a:ext cx="4076700" cy="6857990"/>
          </a:xfrm>
          <a:prstGeom prst="rect">
            <a:avLst/>
          </a:prstGeom>
        </p:spPr>
      </p:pic>
      <p:sp>
        <p:nvSpPr>
          <p:cNvPr id="7" name="Slide Number Placeholder 6">
            <a:extLst>
              <a:ext uri="{FF2B5EF4-FFF2-40B4-BE49-F238E27FC236}">
                <a16:creationId xmlns:a16="http://schemas.microsoft.com/office/drawing/2014/main" id="{22742278-4F2D-4305-B969-AD1B99550157}"/>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87E7843D-FF13-4365-9478-9625B70A2705}" type="slidenum">
              <a:rPr lang="en-US">
                <a:solidFill>
                  <a:srgbClr val="FFFFFF"/>
                </a:solidFill>
              </a:rPr>
              <a:pPr>
                <a:lnSpc>
                  <a:spcPct val="90000"/>
                </a:lnSpc>
                <a:spcAft>
                  <a:spcPts val="600"/>
                </a:spcAft>
              </a:pPr>
              <a:t>5</a:t>
            </a:fld>
            <a:endParaRPr lang="en-US">
              <a:solidFill>
                <a:srgbClr val="FFFFFF"/>
              </a:solidFill>
            </a:endParaRPr>
          </a:p>
        </p:txBody>
      </p:sp>
    </p:spTree>
    <p:extLst>
      <p:ext uri="{BB962C8B-B14F-4D97-AF65-F5344CB8AC3E}">
        <p14:creationId xmlns:p14="http://schemas.microsoft.com/office/powerpoint/2010/main" val="146337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room with beds and tables&#10;&#10;Description automatically generated">
            <a:extLst>
              <a:ext uri="{FF2B5EF4-FFF2-40B4-BE49-F238E27FC236}">
                <a16:creationId xmlns:a16="http://schemas.microsoft.com/office/drawing/2014/main" id="{CC6034FA-783D-42A5-85AE-50DB51B4CC2D}"/>
              </a:ext>
            </a:extLst>
          </p:cNvPr>
          <p:cNvPicPr>
            <a:picLocks noGrp="1" noChangeAspect="1"/>
          </p:cNvPicPr>
          <p:nvPr>
            <p:ph sz="half" idx="2"/>
          </p:nvPr>
        </p:nvPicPr>
        <p:blipFill rotWithShape="1">
          <a:blip r:embed="rId2"/>
          <a:srcRect r="11111"/>
          <a:stretch/>
        </p:blipFill>
        <p:spPr>
          <a:xfrm>
            <a:off x="20" y="10"/>
            <a:ext cx="12191979" cy="6857989"/>
          </a:xfrm>
          <a:prstGeom prst="rect">
            <a:avLst/>
          </a:prstGeom>
        </p:spPr>
      </p:pic>
    </p:spTree>
    <p:extLst>
      <p:ext uri="{BB962C8B-B14F-4D97-AF65-F5344CB8AC3E}">
        <p14:creationId xmlns:p14="http://schemas.microsoft.com/office/powerpoint/2010/main" val="32792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mannequin in a hospital bed&#10;&#10;Description automatically generated">
            <a:extLst>
              <a:ext uri="{FF2B5EF4-FFF2-40B4-BE49-F238E27FC236}">
                <a16:creationId xmlns:a16="http://schemas.microsoft.com/office/drawing/2014/main" id="{481E8D90-5E00-4BE1-991D-BC6F8787B277}"/>
              </a:ext>
            </a:extLst>
          </p:cNvPr>
          <p:cNvPicPr>
            <a:picLocks noGrp="1" noChangeAspect="1"/>
          </p:cNvPicPr>
          <p:nvPr>
            <p:ph sz="half" idx="2"/>
          </p:nvPr>
        </p:nvPicPr>
        <p:blipFill rotWithShape="1">
          <a:blip r:embed="rId2"/>
          <a:srcRect l="10307" r="804"/>
          <a:stretch/>
        </p:blipFill>
        <p:spPr>
          <a:xfrm>
            <a:off x="20" y="10"/>
            <a:ext cx="12191979" cy="6857989"/>
          </a:xfrm>
          <a:prstGeom prst="rect">
            <a:avLst/>
          </a:prstGeom>
        </p:spPr>
      </p:pic>
    </p:spTree>
    <p:extLst>
      <p:ext uri="{BB962C8B-B14F-4D97-AF65-F5344CB8AC3E}">
        <p14:creationId xmlns:p14="http://schemas.microsoft.com/office/powerpoint/2010/main" val="63003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room with a table and chairs&#10;&#10;Description automatically generated">
            <a:extLst>
              <a:ext uri="{FF2B5EF4-FFF2-40B4-BE49-F238E27FC236}">
                <a16:creationId xmlns:a16="http://schemas.microsoft.com/office/drawing/2014/main" id="{C7FC5001-945C-460E-8A96-1D14B4024C56}"/>
              </a:ext>
            </a:extLst>
          </p:cNvPr>
          <p:cNvPicPr>
            <a:picLocks noGrp="1" noChangeAspect="1"/>
          </p:cNvPicPr>
          <p:nvPr>
            <p:ph sz="half" idx="2"/>
          </p:nvPr>
        </p:nvPicPr>
        <p:blipFill rotWithShape="1">
          <a:blip r:embed="rId2"/>
          <a:srcRect l="9776" r="1336"/>
          <a:stretch/>
        </p:blipFill>
        <p:spPr>
          <a:xfrm>
            <a:off x="20" y="10"/>
            <a:ext cx="12191979" cy="6857989"/>
          </a:xfrm>
          <a:prstGeom prst="rect">
            <a:avLst/>
          </a:prstGeom>
        </p:spPr>
      </p:pic>
    </p:spTree>
    <p:extLst>
      <p:ext uri="{BB962C8B-B14F-4D97-AF65-F5344CB8AC3E}">
        <p14:creationId xmlns:p14="http://schemas.microsoft.com/office/powerpoint/2010/main" val="1518755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9D7B753C-6539-4413-BD7E-453FE3B92D13}"/>
              </a:ext>
            </a:extLst>
          </p:cNvPr>
          <p:cNvPicPr>
            <a:picLocks noGrp="1" noChangeAspect="1"/>
          </p:cNvPicPr>
          <p:nvPr>
            <p:ph sz="half" idx="2"/>
          </p:nvPr>
        </p:nvPicPr>
        <p:blipFill rotWithShape="1">
          <a:blip r:embed="rId2"/>
          <a:srcRect r="11111"/>
          <a:stretch/>
        </p:blipFill>
        <p:spPr>
          <a:xfrm>
            <a:off x="20" y="10"/>
            <a:ext cx="12191979" cy="6857989"/>
          </a:xfrm>
          <a:prstGeom prst="rect">
            <a:avLst/>
          </a:prstGeom>
        </p:spPr>
      </p:pic>
    </p:spTree>
    <p:extLst>
      <p:ext uri="{BB962C8B-B14F-4D97-AF65-F5344CB8AC3E}">
        <p14:creationId xmlns:p14="http://schemas.microsoft.com/office/powerpoint/2010/main" val="2942040124"/>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hronicle">
      <a:majorFont>
        <a:latin typeface="Univers Condensed"/>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220</TotalTime>
  <Words>882</Words>
  <Application>Microsoft Office PowerPoint</Application>
  <PresentationFormat>Widescreen</PresentationFormat>
  <Paragraphs>90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Segoe UI</vt:lpstr>
      <vt:lpstr>Univers</vt:lpstr>
      <vt:lpstr>Univers Condensed</vt:lpstr>
      <vt:lpstr>ChronicleVTI</vt:lpstr>
      <vt:lpstr>Practice Assessor Conference  8th November 2023</vt:lpstr>
      <vt:lpstr>PowerPoint Presentation</vt:lpstr>
      <vt:lpstr>Contact Details</vt:lpstr>
      <vt:lpstr>Agenda</vt:lpstr>
      <vt:lpstr>Advanced Clinical Practice MSc modules</vt:lpstr>
      <vt:lpstr>PowerPoint Presentation</vt:lpstr>
      <vt:lpstr>PowerPoint Presentation</vt:lpstr>
      <vt:lpstr>PowerPoint Presentation</vt:lpstr>
      <vt:lpstr>PowerPoint Presentation</vt:lpstr>
      <vt:lpstr>Assessment</vt:lpstr>
      <vt:lpstr>PowerPoint Presentation</vt:lpstr>
      <vt:lpstr>PowerPoint Presentation</vt:lpstr>
      <vt:lpstr>PowerPoint Presentation</vt:lpstr>
      <vt:lpstr>PowerPoint Presentation</vt:lpstr>
      <vt:lpstr>Tripartite Review Meetings </vt:lpstr>
      <vt:lpstr>TPR Agenda – during  the meeting we might cover things like this:</vt:lpstr>
      <vt:lpstr>Apprenticeship Hours</vt:lpstr>
      <vt:lpstr>Aptem</vt:lpstr>
      <vt:lpstr>Save the date!!   Next Practice Assessor Educator Conference Wednesday 6 March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Assessor Conference  8th November 2023</dc:title>
  <dc:creator>White, Lisa</dc:creator>
  <cp:lastModifiedBy>White, Lisa</cp:lastModifiedBy>
  <cp:revision>3</cp:revision>
  <dcterms:created xsi:type="dcterms:W3CDTF">2023-11-07T10:18:39Z</dcterms:created>
  <dcterms:modified xsi:type="dcterms:W3CDTF">2023-11-08T10:02:49Z</dcterms:modified>
</cp:coreProperties>
</file>