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57" r:id="rId4"/>
    <p:sldId id="258" r:id="rId5"/>
    <p:sldId id="259"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112" d="100"/>
          <a:sy n="112" d="100"/>
        </p:scale>
        <p:origin x="-1608" y="-80"/>
      </p:cViewPr>
      <p:guideLst>
        <p:guide orient="horz" pos="2160"/>
        <p:guide pos="2880"/>
      </p:guideLst>
    </p:cSldViewPr>
  </p:slideViewPr>
  <p:notesTextViewPr>
    <p:cViewPr>
      <p:scale>
        <a:sx n="1" d="1"/>
        <a:sy n="1" d="1"/>
      </p:scale>
      <p:origin x="0" y="0"/>
    </p:cViewPr>
  </p:notesTextViewPr>
  <p:notesViewPr>
    <p:cSldViewPr>
      <p:cViewPr varScale="1">
        <p:scale>
          <a:sx n="90" d="100"/>
          <a:sy n="90" d="100"/>
        </p:scale>
        <p:origin x="-3760"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9BB45-1114-4F85-BB9A-4FB02141AFB1}" type="datetimeFigureOut">
              <a:rPr lang="en-GB" smtClean="0"/>
              <a:t>02/11/2021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798B9-464C-4418-9D8A-DF11BB2EDA43}" type="slidenum">
              <a:rPr lang="en-GB" smtClean="0"/>
              <a:t>‹#›</a:t>
            </a:fld>
            <a:endParaRPr lang="en-GB"/>
          </a:p>
        </p:txBody>
      </p:sp>
    </p:spTree>
    <p:extLst>
      <p:ext uri="{BB962C8B-B14F-4D97-AF65-F5344CB8AC3E}">
        <p14:creationId xmlns:p14="http://schemas.microsoft.com/office/powerpoint/2010/main" val="219688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 yourself </a:t>
            </a:r>
            <a:endParaRPr lang="en-GB" dirty="0" smtClean="0"/>
          </a:p>
          <a:p>
            <a:r>
              <a:rPr lang="en-GB" dirty="0" smtClean="0"/>
              <a:t>Advise of your role</a:t>
            </a:r>
            <a:endParaRPr lang="en-GB" dirty="0" smtClean="0"/>
          </a:p>
          <a:p>
            <a:r>
              <a:rPr lang="en-GB" dirty="0" smtClean="0"/>
              <a:t>Advise it is a 10-15 minute </a:t>
            </a:r>
            <a:r>
              <a:rPr lang="en-GB" dirty="0" smtClean="0"/>
              <a:t>presentation on the </a:t>
            </a:r>
            <a:r>
              <a:rPr lang="en-GB" dirty="0" smtClean="0"/>
              <a:t>above</a:t>
            </a:r>
          </a:p>
          <a:p>
            <a:r>
              <a:rPr lang="en-GB" dirty="0" smtClean="0"/>
              <a:t>Advise can ask questions at the end</a:t>
            </a:r>
            <a:endParaRPr lang="en-GB" dirty="0"/>
          </a:p>
        </p:txBody>
      </p:sp>
      <p:sp>
        <p:nvSpPr>
          <p:cNvPr id="4" name="Slide Number Placeholder 3"/>
          <p:cNvSpPr>
            <a:spLocks noGrp="1"/>
          </p:cNvSpPr>
          <p:nvPr>
            <p:ph type="sldNum" sz="quarter" idx="10"/>
          </p:nvPr>
        </p:nvSpPr>
        <p:spPr/>
        <p:txBody>
          <a:bodyPr/>
          <a:lstStyle/>
          <a:p>
            <a:fld id="{061798B9-464C-4418-9D8A-DF11BB2EDA43}" type="slidenum">
              <a:rPr lang="en-GB" smtClean="0"/>
              <a:t>1</a:t>
            </a:fld>
            <a:endParaRPr lang="en-GB"/>
          </a:p>
        </p:txBody>
      </p:sp>
    </p:spTree>
    <p:extLst>
      <p:ext uri="{BB962C8B-B14F-4D97-AF65-F5344CB8AC3E}">
        <p14:creationId xmlns:p14="http://schemas.microsoft.com/office/powerpoint/2010/main" val="3897066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Advise what you will covering</a:t>
            </a:r>
            <a:endParaRPr lang="en-GB" dirty="0"/>
          </a:p>
        </p:txBody>
      </p:sp>
      <p:sp>
        <p:nvSpPr>
          <p:cNvPr id="4" name="Slide Number Placeholder 3"/>
          <p:cNvSpPr>
            <a:spLocks noGrp="1"/>
          </p:cNvSpPr>
          <p:nvPr>
            <p:ph type="sldNum" sz="quarter" idx="10"/>
          </p:nvPr>
        </p:nvSpPr>
        <p:spPr/>
        <p:txBody>
          <a:bodyPr/>
          <a:lstStyle/>
          <a:p>
            <a:fld id="{061798B9-464C-4418-9D8A-DF11BB2EDA43}" type="slidenum">
              <a:rPr lang="en-GB" smtClean="0"/>
              <a:t>2</a:t>
            </a:fld>
            <a:endParaRPr lang="en-GB"/>
          </a:p>
        </p:txBody>
      </p:sp>
    </p:spTree>
    <p:extLst>
      <p:ext uri="{BB962C8B-B14F-4D97-AF65-F5344CB8AC3E}">
        <p14:creationId xmlns:p14="http://schemas.microsoft.com/office/powerpoint/2010/main" val="391109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Provide a bit of background that previously only had 2 PLFs to cover all LTHT hospitals. Currently have </a:t>
            </a:r>
            <a:r>
              <a:rPr lang="en-GB" dirty="0" smtClean="0"/>
              <a:t>6 </a:t>
            </a:r>
            <a:r>
              <a:rPr lang="en-GB" dirty="0" smtClean="0"/>
              <a:t>to support all PAs across all CSUs and hospital sites. </a:t>
            </a:r>
            <a:endParaRPr lang="en-GB" dirty="0" smtClean="0"/>
          </a:p>
          <a:p>
            <a:endParaRPr lang="en-GB" dirty="0"/>
          </a:p>
          <a:p>
            <a:r>
              <a:rPr lang="en-GB" dirty="0" smtClean="0"/>
              <a:t>Pare </a:t>
            </a:r>
            <a:r>
              <a:rPr lang="en-GB" dirty="0" smtClean="0"/>
              <a:t>of the team we have Education </a:t>
            </a:r>
            <a:r>
              <a:rPr lang="en-GB" dirty="0" err="1" smtClean="0"/>
              <a:t>practioners</a:t>
            </a:r>
            <a:r>
              <a:rPr lang="en-GB" dirty="0" smtClean="0"/>
              <a:t> and administration staff, to support the Team with WBL queries relating to PAs. We also support </a:t>
            </a:r>
            <a:r>
              <a:rPr lang="en-GB" dirty="0" smtClean="0"/>
              <a:t>PAs </a:t>
            </a:r>
            <a:r>
              <a:rPr lang="en-GB" dirty="0" smtClean="0"/>
              <a:t>of AHP </a:t>
            </a:r>
            <a:endParaRPr lang="en-GB" dirty="0" smtClean="0"/>
          </a:p>
          <a:p>
            <a:endParaRPr lang="en-GB" dirty="0"/>
          </a:p>
          <a:p>
            <a:r>
              <a:rPr lang="en-GB" dirty="0" smtClean="0"/>
              <a:t>Work closely with our business partners in workforce where we play a dual role in supporting staff with any issues. Business Partner Model where  we work closely in retention and future workforce.</a:t>
            </a:r>
            <a:endParaRPr lang="en-GB" dirty="0"/>
          </a:p>
        </p:txBody>
      </p:sp>
      <p:sp>
        <p:nvSpPr>
          <p:cNvPr id="4" name="Slide Number Placeholder 3"/>
          <p:cNvSpPr>
            <a:spLocks noGrp="1"/>
          </p:cNvSpPr>
          <p:nvPr>
            <p:ph type="sldNum" sz="quarter" idx="10"/>
          </p:nvPr>
        </p:nvSpPr>
        <p:spPr/>
        <p:txBody>
          <a:bodyPr/>
          <a:lstStyle/>
          <a:p>
            <a:fld id="{061798B9-464C-4418-9D8A-DF11BB2EDA43}" type="slidenum">
              <a:rPr lang="en-GB" smtClean="0"/>
              <a:t>3</a:t>
            </a:fld>
            <a:endParaRPr lang="en-GB"/>
          </a:p>
        </p:txBody>
      </p:sp>
    </p:spTree>
    <p:extLst>
      <p:ext uri="{BB962C8B-B14F-4D97-AF65-F5344CB8AC3E}">
        <p14:creationId xmlns:p14="http://schemas.microsoft.com/office/powerpoint/2010/main" val="2377572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Provide staff with password resets to PARE to find out if out of date. Can </a:t>
            </a:r>
            <a:r>
              <a:rPr lang="en-GB" dirty="0"/>
              <a:t>advise, staff, student link, ward manager of PAs that are out of </a:t>
            </a:r>
            <a:r>
              <a:rPr lang="en-GB" dirty="0" smtClean="0"/>
              <a:t>date on PARE. </a:t>
            </a:r>
            <a:r>
              <a:rPr lang="en-GB" dirty="0"/>
              <a:t>Usually find out when staff cannot gain access to </a:t>
            </a:r>
            <a:r>
              <a:rPr lang="en-GB" dirty="0" err="1"/>
              <a:t>pebblepad</a:t>
            </a:r>
            <a:r>
              <a:rPr lang="en-GB" dirty="0"/>
              <a:t>. </a:t>
            </a:r>
          </a:p>
          <a:p>
            <a:endParaRPr lang="en-GB" dirty="0"/>
          </a:p>
          <a:p>
            <a:r>
              <a:rPr lang="en-GB" dirty="0" smtClean="0"/>
              <a:t>Have </a:t>
            </a:r>
            <a:r>
              <a:rPr lang="en-GB" dirty="0" smtClean="0"/>
              <a:t>a diary of dates to deliver PA updates, with a variety of times to try and fit around shifts. 11-12.30 or 1.00 – 2.30. Staff can book via ESR, currently delivered over </a:t>
            </a:r>
            <a:r>
              <a:rPr lang="en-GB" dirty="0" smtClean="0"/>
              <a:t>Teams. This will be changing in 2022 where staff will be able to self declare.</a:t>
            </a:r>
          </a:p>
          <a:p>
            <a:endParaRPr lang="en-GB" dirty="0" smtClean="0"/>
          </a:p>
          <a:p>
            <a:r>
              <a:rPr lang="en-GB" dirty="0" smtClean="0"/>
              <a:t>Awaiting details from EELE about a regional Practice Assessor course, however, currently running an in house course for staff to become Practice Assessors. Runs every 2-3 months. Each PLF has a waiting list of staff who wish to support the future workforce</a:t>
            </a:r>
            <a:r>
              <a:rPr lang="en-GB" dirty="0" smtClean="0"/>
              <a:t>.</a:t>
            </a:r>
          </a:p>
          <a:p>
            <a:endParaRPr lang="en-GB" dirty="0"/>
          </a:p>
          <a:p>
            <a:r>
              <a:rPr lang="en-GB" dirty="0" smtClean="0"/>
              <a:t>Support </a:t>
            </a:r>
            <a:r>
              <a:rPr lang="en-GB" dirty="0" smtClean="0"/>
              <a:t>PA with </a:t>
            </a:r>
            <a:r>
              <a:rPr lang="en-GB" dirty="0" smtClean="0"/>
              <a:t>student issues </a:t>
            </a:r>
            <a:r>
              <a:rPr lang="en-GB" dirty="0" smtClean="0"/>
              <a:t>or concerns with students – which I will briefly discuss </a:t>
            </a:r>
            <a:r>
              <a:rPr lang="en-GB" dirty="0" smtClean="0"/>
              <a:t>on the next slide</a:t>
            </a:r>
          </a:p>
          <a:p>
            <a:endParaRPr lang="en-GB" dirty="0" smtClean="0"/>
          </a:p>
        </p:txBody>
      </p:sp>
      <p:sp>
        <p:nvSpPr>
          <p:cNvPr id="4" name="Slide Number Placeholder 3"/>
          <p:cNvSpPr>
            <a:spLocks noGrp="1"/>
          </p:cNvSpPr>
          <p:nvPr>
            <p:ph type="sldNum" sz="quarter" idx="10"/>
          </p:nvPr>
        </p:nvSpPr>
        <p:spPr/>
        <p:txBody>
          <a:bodyPr/>
          <a:lstStyle/>
          <a:p>
            <a:fld id="{061798B9-464C-4418-9D8A-DF11BB2EDA43}" type="slidenum">
              <a:rPr lang="en-GB" smtClean="0"/>
              <a:t>4</a:t>
            </a:fld>
            <a:endParaRPr lang="en-GB"/>
          </a:p>
        </p:txBody>
      </p:sp>
    </p:spTree>
    <p:extLst>
      <p:ext uri="{BB962C8B-B14F-4D97-AF65-F5344CB8AC3E}">
        <p14:creationId xmlns:p14="http://schemas.microsoft.com/office/powerpoint/2010/main" val="2849744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 areas have a lot of students and need to have a way of ensuring they have attended. Once Learner Capacity Calculator is rolled out then all clinical areas will be able to </a:t>
            </a:r>
            <a:r>
              <a:rPr lang="en-GB" dirty="0" smtClean="0"/>
              <a:t>E roster </a:t>
            </a:r>
            <a:r>
              <a:rPr lang="en-GB" dirty="0" smtClean="0"/>
              <a:t>students to ensure there are enough staff to act as PS with other learners on the </a:t>
            </a:r>
            <a:r>
              <a:rPr lang="en-GB" dirty="0" smtClean="0"/>
              <a:t>ward.</a:t>
            </a:r>
          </a:p>
          <a:p>
            <a:endParaRPr lang="en-GB" dirty="0" smtClean="0"/>
          </a:p>
          <a:p>
            <a:r>
              <a:rPr lang="en-GB" dirty="0" smtClean="0"/>
              <a:t>For their stage of learning we have seen an increase in students not being at the level required. This could be due to lectures being on line. </a:t>
            </a:r>
            <a:r>
              <a:rPr lang="en-GB" dirty="0" err="1" smtClean="0"/>
              <a:t>Covid</a:t>
            </a:r>
            <a:r>
              <a:rPr lang="en-GB" dirty="0" smtClean="0"/>
              <a:t>. </a:t>
            </a:r>
          </a:p>
          <a:p>
            <a:endParaRPr lang="en-GB" dirty="0"/>
          </a:p>
          <a:p>
            <a:r>
              <a:rPr lang="en-GB" dirty="0" smtClean="0"/>
              <a:t>Increase </a:t>
            </a:r>
            <a:r>
              <a:rPr lang="en-GB" dirty="0" smtClean="0"/>
              <a:t>in students specifying the shifts they would like to work due to childcare or having another job. PAs are always willing to help but need to be mindful of other learners, and the impact this has on other placements further down the </a:t>
            </a:r>
            <a:r>
              <a:rPr lang="en-GB" dirty="0" smtClean="0"/>
              <a:t>line.</a:t>
            </a:r>
          </a:p>
          <a:p>
            <a:endParaRPr lang="en-GB" dirty="0" smtClean="0"/>
          </a:p>
          <a:p>
            <a:r>
              <a:rPr lang="en-GB" dirty="0" smtClean="0"/>
              <a:t>Not being allocated a PA, students are still confused by the terminology and so are </a:t>
            </a:r>
            <a:r>
              <a:rPr lang="en-GB" smtClean="0"/>
              <a:t>staff</a:t>
            </a:r>
            <a:r>
              <a:rPr lang="en-GB" smtClean="0"/>
              <a:t>.  PAs </a:t>
            </a:r>
            <a:r>
              <a:rPr lang="en-GB" dirty="0" smtClean="0"/>
              <a:t>being out of date and then not having access to </a:t>
            </a:r>
            <a:r>
              <a:rPr lang="en-GB" dirty="0" err="1" smtClean="0"/>
              <a:t>pebblepad</a:t>
            </a:r>
            <a:r>
              <a:rPr lang="en-GB" dirty="0" smtClean="0"/>
              <a:t>.</a:t>
            </a:r>
            <a:endParaRPr lang="en-GB" dirty="0"/>
          </a:p>
        </p:txBody>
      </p:sp>
      <p:sp>
        <p:nvSpPr>
          <p:cNvPr id="4" name="Slide Number Placeholder 3"/>
          <p:cNvSpPr>
            <a:spLocks noGrp="1"/>
          </p:cNvSpPr>
          <p:nvPr>
            <p:ph type="sldNum" sz="quarter" idx="10"/>
          </p:nvPr>
        </p:nvSpPr>
        <p:spPr/>
        <p:txBody>
          <a:bodyPr/>
          <a:lstStyle/>
          <a:p>
            <a:fld id="{061798B9-464C-4418-9D8A-DF11BB2EDA43}" type="slidenum">
              <a:rPr lang="en-GB" smtClean="0"/>
              <a:t>5</a:t>
            </a:fld>
            <a:endParaRPr lang="en-GB"/>
          </a:p>
        </p:txBody>
      </p:sp>
    </p:spTree>
    <p:extLst>
      <p:ext uri="{BB962C8B-B14F-4D97-AF65-F5344CB8AC3E}">
        <p14:creationId xmlns:p14="http://schemas.microsoft.com/office/powerpoint/2010/main" val="2993666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Advise</a:t>
            </a:r>
            <a:r>
              <a:rPr lang="en-GB" baseline="0" dirty="0" smtClean="0"/>
              <a:t> this is the end of the presentation and if there are any questions.</a:t>
            </a:r>
            <a:endParaRPr lang="en-GB" dirty="0"/>
          </a:p>
        </p:txBody>
      </p:sp>
      <p:sp>
        <p:nvSpPr>
          <p:cNvPr id="4" name="Slide Number Placeholder 3"/>
          <p:cNvSpPr>
            <a:spLocks noGrp="1"/>
          </p:cNvSpPr>
          <p:nvPr>
            <p:ph type="sldNum" sz="quarter" idx="10"/>
          </p:nvPr>
        </p:nvSpPr>
        <p:spPr/>
        <p:txBody>
          <a:bodyPr/>
          <a:lstStyle/>
          <a:p>
            <a:fld id="{061798B9-464C-4418-9D8A-DF11BB2EDA43}" type="slidenum">
              <a:rPr lang="en-GB" smtClean="0"/>
              <a:t>6</a:t>
            </a:fld>
            <a:endParaRPr lang="en-GB"/>
          </a:p>
        </p:txBody>
      </p:sp>
    </p:spTree>
    <p:extLst>
      <p:ext uri="{BB962C8B-B14F-4D97-AF65-F5344CB8AC3E}">
        <p14:creationId xmlns:p14="http://schemas.microsoft.com/office/powerpoint/2010/main" val="1800515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7F2D2B-19EC-41A3-938C-2161F63F5AED}" type="datetimeFigureOut">
              <a:rPr lang="en-GB" smtClean="0"/>
              <a:t>02/11/2021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E3ABF-3437-4AD2-B6F7-86B67D5F7702}" type="slidenum">
              <a:rPr lang="en-GB" smtClean="0"/>
              <a:t>‹#›</a:t>
            </a:fld>
            <a:endParaRPr lang="en-GB"/>
          </a:p>
        </p:txBody>
      </p:sp>
    </p:spTree>
    <p:extLst>
      <p:ext uri="{BB962C8B-B14F-4D97-AF65-F5344CB8AC3E}">
        <p14:creationId xmlns:p14="http://schemas.microsoft.com/office/powerpoint/2010/main" val="167632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7F2D2B-19EC-41A3-938C-2161F63F5AED}" type="datetimeFigureOut">
              <a:rPr lang="en-GB" smtClean="0"/>
              <a:t>02/11/2021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E3ABF-3437-4AD2-B6F7-86B67D5F7702}" type="slidenum">
              <a:rPr lang="en-GB" smtClean="0"/>
              <a:t>‹#›</a:t>
            </a:fld>
            <a:endParaRPr lang="en-GB"/>
          </a:p>
        </p:txBody>
      </p:sp>
    </p:spTree>
    <p:extLst>
      <p:ext uri="{BB962C8B-B14F-4D97-AF65-F5344CB8AC3E}">
        <p14:creationId xmlns:p14="http://schemas.microsoft.com/office/powerpoint/2010/main" val="240514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7F2D2B-19EC-41A3-938C-2161F63F5AED}" type="datetimeFigureOut">
              <a:rPr lang="en-GB" smtClean="0"/>
              <a:t>02/11/2021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E3ABF-3437-4AD2-B6F7-86B67D5F7702}" type="slidenum">
              <a:rPr lang="en-GB" smtClean="0"/>
              <a:t>‹#›</a:t>
            </a:fld>
            <a:endParaRPr lang="en-GB"/>
          </a:p>
        </p:txBody>
      </p:sp>
    </p:spTree>
    <p:extLst>
      <p:ext uri="{BB962C8B-B14F-4D97-AF65-F5344CB8AC3E}">
        <p14:creationId xmlns:p14="http://schemas.microsoft.com/office/powerpoint/2010/main" val="1716331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7F2D2B-19EC-41A3-938C-2161F63F5AED}" type="datetimeFigureOut">
              <a:rPr lang="en-GB" smtClean="0"/>
              <a:t>02/11/2021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E3ABF-3437-4AD2-B6F7-86B67D5F7702}" type="slidenum">
              <a:rPr lang="en-GB" smtClean="0"/>
              <a:t>‹#›</a:t>
            </a:fld>
            <a:endParaRPr lang="en-GB"/>
          </a:p>
        </p:txBody>
      </p:sp>
    </p:spTree>
    <p:extLst>
      <p:ext uri="{BB962C8B-B14F-4D97-AF65-F5344CB8AC3E}">
        <p14:creationId xmlns:p14="http://schemas.microsoft.com/office/powerpoint/2010/main" val="247348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7F2D2B-19EC-41A3-938C-2161F63F5AED}" type="datetimeFigureOut">
              <a:rPr lang="en-GB" smtClean="0"/>
              <a:t>02/11/2021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E3ABF-3437-4AD2-B6F7-86B67D5F7702}" type="slidenum">
              <a:rPr lang="en-GB" smtClean="0"/>
              <a:t>‹#›</a:t>
            </a:fld>
            <a:endParaRPr lang="en-GB"/>
          </a:p>
        </p:txBody>
      </p:sp>
    </p:spTree>
    <p:extLst>
      <p:ext uri="{BB962C8B-B14F-4D97-AF65-F5344CB8AC3E}">
        <p14:creationId xmlns:p14="http://schemas.microsoft.com/office/powerpoint/2010/main" val="283647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7F2D2B-19EC-41A3-938C-2161F63F5AED}" type="datetimeFigureOut">
              <a:rPr lang="en-GB" smtClean="0"/>
              <a:t>02/11/2021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E3ABF-3437-4AD2-B6F7-86B67D5F7702}" type="slidenum">
              <a:rPr lang="en-GB" smtClean="0"/>
              <a:t>‹#›</a:t>
            </a:fld>
            <a:endParaRPr lang="en-GB"/>
          </a:p>
        </p:txBody>
      </p:sp>
    </p:spTree>
    <p:extLst>
      <p:ext uri="{BB962C8B-B14F-4D97-AF65-F5344CB8AC3E}">
        <p14:creationId xmlns:p14="http://schemas.microsoft.com/office/powerpoint/2010/main" val="3927518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7F2D2B-19EC-41A3-938C-2161F63F5AED}" type="datetimeFigureOut">
              <a:rPr lang="en-GB" smtClean="0"/>
              <a:t>02/11/2021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BE3ABF-3437-4AD2-B6F7-86B67D5F7702}" type="slidenum">
              <a:rPr lang="en-GB" smtClean="0"/>
              <a:t>‹#›</a:t>
            </a:fld>
            <a:endParaRPr lang="en-GB"/>
          </a:p>
        </p:txBody>
      </p:sp>
    </p:spTree>
    <p:extLst>
      <p:ext uri="{BB962C8B-B14F-4D97-AF65-F5344CB8AC3E}">
        <p14:creationId xmlns:p14="http://schemas.microsoft.com/office/powerpoint/2010/main" val="224222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7F2D2B-19EC-41A3-938C-2161F63F5AED}" type="datetimeFigureOut">
              <a:rPr lang="en-GB" smtClean="0"/>
              <a:t>02/11/2021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BE3ABF-3437-4AD2-B6F7-86B67D5F7702}" type="slidenum">
              <a:rPr lang="en-GB" smtClean="0"/>
              <a:t>‹#›</a:t>
            </a:fld>
            <a:endParaRPr lang="en-GB"/>
          </a:p>
        </p:txBody>
      </p:sp>
    </p:spTree>
    <p:extLst>
      <p:ext uri="{BB962C8B-B14F-4D97-AF65-F5344CB8AC3E}">
        <p14:creationId xmlns:p14="http://schemas.microsoft.com/office/powerpoint/2010/main" val="1406200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F2D2B-19EC-41A3-938C-2161F63F5AED}" type="datetimeFigureOut">
              <a:rPr lang="en-GB" smtClean="0"/>
              <a:t>02/11/2021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BE3ABF-3437-4AD2-B6F7-86B67D5F7702}" type="slidenum">
              <a:rPr lang="en-GB" smtClean="0"/>
              <a:t>‹#›</a:t>
            </a:fld>
            <a:endParaRPr lang="en-GB"/>
          </a:p>
        </p:txBody>
      </p:sp>
    </p:spTree>
    <p:extLst>
      <p:ext uri="{BB962C8B-B14F-4D97-AF65-F5344CB8AC3E}">
        <p14:creationId xmlns:p14="http://schemas.microsoft.com/office/powerpoint/2010/main" val="601519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F2D2B-19EC-41A3-938C-2161F63F5AED}" type="datetimeFigureOut">
              <a:rPr lang="en-GB" smtClean="0"/>
              <a:t>02/11/2021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E3ABF-3437-4AD2-B6F7-86B67D5F7702}" type="slidenum">
              <a:rPr lang="en-GB" smtClean="0"/>
              <a:t>‹#›</a:t>
            </a:fld>
            <a:endParaRPr lang="en-GB"/>
          </a:p>
        </p:txBody>
      </p:sp>
    </p:spTree>
    <p:extLst>
      <p:ext uri="{BB962C8B-B14F-4D97-AF65-F5344CB8AC3E}">
        <p14:creationId xmlns:p14="http://schemas.microsoft.com/office/powerpoint/2010/main" val="35594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F2D2B-19EC-41A3-938C-2161F63F5AED}" type="datetimeFigureOut">
              <a:rPr lang="en-GB" smtClean="0"/>
              <a:t>02/11/2021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E3ABF-3437-4AD2-B6F7-86B67D5F7702}" type="slidenum">
              <a:rPr lang="en-GB" smtClean="0"/>
              <a:t>‹#›</a:t>
            </a:fld>
            <a:endParaRPr lang="en-GB"/>
          </a:p>
        </p:txBody>
      </p:sp>
    </p:spTree>
    <p:extLst>
      <p:ext uri="{BB962C8B-B14F-4D97-AF65-F5344CB8AC3E}">
        <p14:creationId xmlns:p14="http://schemas.microsoft.com/office/powerpoint/2010/main" val="3838627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F2D2B-19EC-41A3-938C-2161F63F5AED}" type="datetimeFigureOut">
              <a:rPr lang="en-GB" smtClean="0"/>
              <a:t>02/11/2021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E3ABF-3437-4AD2-B6F7-86B67D5F7702}" type="slidenum">
              <a:rPr lang="en-GB" smtClean="0"/>
              <a:t>‹#›</a:t>
            </a:fld>
            <a:endParaRPr lang="en-GB"/>
          </a:p>
        </p:txBody>
      </p:sp>
    </p:spTree>
    <p:extLst>
      <p:ext uri="{BB962C8B-B14F-4D97-AF65-F5344CB8AC3E}">
        <p14:creationId xmlns:p14="http://schemas.microsoft.com/office/powerpoint/2010/main" val="1905305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What is the role of the Education Team when supporting Practice Assessors (PA)?</a:t>
            </a:r>
            <a:endParaRPr lang="en-GB" dirty="0"/>
          </a:p>
        </p:txBody>
      </p:sp>
      <p:sp>
        <p:nvSpPr>
          <p:cNvPr id="3" name="Subtitle 2"/>
          <p:cNvSpPr>
            <a:spLocks noGrp="1"/>
          </p:cNvSpPr>
          <p:nvPr>
            <p:ph type="subTitle" idx="1"/>
          </p:nvPr>
        </p:nvSpPr>
        <p:spPr/>
        <p:txBody>
          <a:bodyPr/>
          <a:lstStyle/>
          <a:p>
            <a:endParaRPr lang="en-GB" dirty="0"/>
          </a:p>
        </p:txBody>
      </p:sp>
      <p:pic>
        <p:nvPicPr>
          <p:cNvPr id="4" name="Picture 3" descr="Report cover Template curv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988840"/>
          </a:xfrm>
          <a:prstGeom prst="rect">
            <a:avLst/>
          </a:prstGeom>
          <a:noFill/>
          <a:ln>
            <a:noFill/>
          </a:ln>
        </p:spPr>
      </p:pic>
    </p:spTree>
    <p:extLst>
      <p:ext uri="{BB962C8B-B14F-4D97-AF65-F5344CB8AC3E}">
        <p14:creationId xmlns:p14="http://schemas.microsoft.com/office/powerpoint/2010/main" val="1241024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16832"/>
            <a:ext cx="8229600" cy="1143000"/>
          </a:xfrm>
        </p:spPr>
        <p:txBody>
          <a:bodyPr/>
          <a:lstStyle/>
          <a:p>
            <a:r>
              <a:rPr lang="en-GB" dirty="0" smtClean="0"/>
              <a:t>What will be discussed</a:t>
            </a:r>
            <a:endParaRPr lang="en-GB" dirty="0"/>
          </a:p>
        </p:txBody>
      </p:sp>
      <p:sp>
        <p:nvSpPr>
          <p:cNvPr id="3" name="Content Placeholder 2"/>
          <p:cNvSpPr>
            <a:spLocks noGrp="1"/>
          </p:cNvSpPr>
          <p:nvPr>
            <p:ph idx="1"/>
          </p:nvPr>
        </p:nvSpPr>
        <p:spPr>
          <a:xfrm>
            <a:off x="457200" y="3429000"/>
            <a:ext cx="8229600" cy="2260848"/>
          </a:xfrm>
        </p:spPr>
        <p:txBody>
          <a:bodyPr/>
          <a:lstStyle/>
          <a:p>
            <a:r>
              <a:rPr lang="en-GB" dirty="0" smtClean="0"/>
              <a:t>Education Team</a:t>
            </a:r>
          </a:p>
          <a:p>
            <a:r>
              <a:rPr lang="en-GB" dirty="0" smtClean="0"/>
              <a:t>What support do we provide PA’s?</a:t>
            </a:r>
          </a:p>
          <a:p>
            <a:r>
              <a:rPr lang="en-GB" dirty="0" smtClean="0"/>
              <a:t>Supporting PA’s with student </a:t>
            </a:r>
            <a:r>
              <a:rPr lang="en-GB" dirty="0"/>
              <a:t>i</a:t>
            </a:r>
            <a:r>
              <a:rPr lang="en-GB" dirty="0" smtClean="0"/>
              <a:t>ssues</a:t>
            </a:r>
            <a:endParaRPr lang="en-GB" dirty="0" smtClean="0"/>
          </a:p>
          <a:p>
            <a:endParaRPr lang="en-GB" dirty="0"/>
          </a:p>
        </p:txBody>
      </p:sp>
      <p:pic>
        <p:nvPicPr>
          <p:cNvPr id="4" name="Picture 3" descr="Report cover Template curv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7384"/>
            <a:ext cx="9144000" cy="1988840"/>
          </a:xfrm>
          <a:prstGeom prst="rect">
            <a:avLst/>
          </a:prstGeom>
          <a:noFill/>
          <a:ln>
            <a:noFill/>
          </a:ln>
        </p:spPr>
      </p:pic>
    </p:spTree>
    <p:extLst>
      <p:ext uri="{BB962C8B-B14F-4D97-AF65-F5344CB8AC3E}">
        <p14:creationId xmlns:p14="http://schemas.microsoft.com/office/powerpoint/2010/main" val="136033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988840"/>
            <a:ext cx="8229600" cy="1143000"/>
          </a:xfrm>
        </p:spPr>
        <p:txBody>
          <a:bodyPr/>
          <a:lstStyle/>
          <a:p>
            <a:r>
              <a:rPr lang="en-GB" dirty="0" smtClean="0"/>
              <a:t>Education Team</a:t>
            </a:r>
            <a:endParaRPr lang="en-GB" dirty="0"/>
          </a:p>
        </p:txBody>
      </p:sp>
      <p:sp>
        <p:nvSpPr>
          <p:cNvPr id="3" name="Content Placeholder 2"/>
          <p:cNvSpPr>
            <a:spLocks noGrp="1"/>
          </p:cNvSpPr>
          <p:nvPr>
            <p:ph idx="1"/>
          </p:nvPr>
        </p:nvSpPr>
        <p:spPr>
          <a:xfrm>
            <a:off x="539552" y="3140968"/>
            <a:ext cx="8229600" cy="2592288"/>
          </a:xfrm>
        </p:spPr>
        <p:txBody>
          <a:bodyPr>
            <a:normAutofit fontScale="92500" lnSpcReduction="10000"/>
          </a:bodyPr>
          <a:lstStyle/>
          <a:p>
            <a:r>
              <a:rPr lang="en-GB" dirty="0" smtClean="0"/>
              <a:t>Currently have </a:t>
            </a:r>
            <a:r>
              <a:rPr lang="en-GB" dirty="0" smtClean="0"/>
              <a:t>6 </a:t>
            </a:r>
            <a:r>
              <a:rPr lang="en-GB" dirty="0" smtClean="0"/>
              <a:t>Practice Learning Facilitators</a:t>
            </a:r>
          </a:p>
          <a:p>
            <a:r>
              <a:rPr lang="en-GB" dirty="0" smtClean="0"/>
              <a:t>Support PA’s across all CSU’s and hospital sites</a:t>
            </a:r>
          </a:p>
          <a:p>
            <a:r>
              <a:rPr lang="en-GB" dirty="0" smtClean="0"/>
              <a:t>Work Based Learners </a:t>
            </a:r>
            <a:endParaRPr lang="en-GB" dirty="0" smtClean="0"/>
          </a:p>
          <a:p>
            <a:r>
              <a:rPr lang="en-GB" dirty="0" smtClean="0"/>
              <a:t>Workforce</a:t>
            </a:r>
            <a:endParaRPr lang="en-GB" dirty="0" smtClean="0"/>
          </a:p>
          <a:p>
            <a:r>
              <a:rPr lang="en-GB" dirty="0"/>
              <a:t>AHPs</a:t>
            </a:r>
          </a:p>
          <a:p>
            <a:endParaRPr lang="en-GB" dirty="0"/>
          </a:p>
        </p:txBody>
      </p:sp>
      <p:pic>
        <p:nvPicPr>
          <p:cNvPr id="4" name="Picture 3" descr="Report cover Template curv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6" y="30628"/>
            <a:ext cx="9144000" cy="1988840"/>
          </a:xfrm>
          <a:prstGeom prst="rect">
            <a:avLst/>
          </a:prstGeom>
          <a:noFill/>
          <a:ln>
            <a:noFill/>
          </a:ln>
        </p:spPr>
      </p:pic>
    </p:spTree>
    <p:extLst>
      <p:ext uri="{BB962C8B-B14F-4D97-AF65-F5344CB8AC3E}">
        <p14:creationId xmlns:p14="http://schemas.microsoft.com/office/powerpoint/2010/main" val="20186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00808"/>
            <a:ext cx="8229600" cy="1143000"/>
          </a:xfrm>
        </p:spPr>
        <p:txBody>
          <a:bodyPr/>
          <a:lstStyle/>
          <a:p>
            <a:r>
              <a:rPr lang="en-GB" dirty="0" smtClean="0"/>
              <a:t>What support do we provide PAs?</a:t>
            </a:r>
            <a:endParaRPr lang="en-GB" dirty="0"/>
          </a:p>
        </p:txBody>
      </p:sp>
      <p:sp>
        <p:nvSpPr>
          <p:cNvPr id="3" name="Content Placeholder 2"/>
          <p:cNvSpPr>
            <a:spLocks noGrp="1"/>
          </p:cNvSpPr>
          <p:nvPr>
            <p:ph idx="1"/>
          </p:nvPr>
        </p:nvSpPr>
        <p:spPr>
          <a:xfrm>
            <a:off x="683568" y="2924944"/>
            <a:ext cx="7560840" cy="3744416"/>
          </a:xfrm>
        </p:spPr>
        <p:txBody>
          <a:bodyPr>
            <a:normAutofit/>
          </a:bodyPr>
          <a:lstStyle/>
          <a:p>
            <a:r>
              <a:rPr lang="en-GB" sz="2800" dirty="0"/>
              <a:t>Advise of dates of PA updates and how to </a:t>
            </a:r>
            <a:r>
              <a:rPr lang="en-GB" sz="2800" dirty="0" smtClean="0"/>
              <a:t>book</a:t>
            </a:r>
            <a:endParaRPr lang="en-GB" sz="2800" dirty="0" smtClean="0"/>
          </a:p>
          <a:p>
            <a:r>
              <a:rPr lang="en-GB" sz="2800" dirty="0" smtClean="0"/>
              <a:t>Deliver </a:t>
            </a:r>
            <a:r>
              <a:rPr lang="en-GB" sz="2800" dirty="0" smtClean="0"/>
              <a:t>PA updates via Teams</a:t>
            </a:r>
          </a:p>
          <a:p>
            <a:r>
              <a:rPr lang="en-GB" sz="2800" dirty="0" smtClean="0"/>
              <a:t>Provide places on the Trust Practice Assessor Preparation Programme (PAPP) for staff wishing to become PA.</a:t>
            </a:r>
          </a:p>
          <a:p>
            <a:r>
              <a:rPr lang="en-GB" sz="2800" dirty="0" smtClean="0"/>
              <a:t>Guidance with any issues or concerns with students</a:t>
            </a:r>
          </a:p>
          <a:p>
            <a:endParaRPr lang="en-GB" dirty="0"/>
          </a:p>
        </p:txBody>
      </p:sp>
      <p:pic>
        <p:nvPicPr>
          <p:cNvPr id="4" name="Picture 3" descr="Report cover Template curv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6" y="30628"/>
            <a:ext cx="9144000" cy="1988840"/>
          </a:xfrm>
          <a:prstGeom prst="rect">
            <a:avLst/>
          </a:prstGeom>
          <a:noFill/>
          <a:ln>
            <a:noFill/>
          </a:ln>
        </p:spPr>
      </p:pic>
    </p:spTree>
    <p:extLst>
      <p:ext uri="{BB962C8B-B14F-4D97-AF65-F5344CB8AC3E}">
        <p14:creationId xmlns:p14="http://schemas.microsoft.com/office/powerpoint/2010/main" val="1511524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00808"/>
            <a:ext cx="8229600" cy="1143000"/>
          </a:xfrm>
        </p:spPr>
        <p:txBody>
          <a:bodyPr>
            <a:normAutofit/>
          </a:bodyPr>
          <a:lstStyle/>
          <a:p>
            <a:r>
              <a:rPr lang="en-GB" dirty="0" smtClean="0"/>
              <a:t>Supporting PA’s with student </a:t>
            </a:r>
            <a:r>
              <a:rPr lang="en-GB" dirty="0" smtClean="0"/>
              <a:t>Issues</a:t>
            </a:r>
            <a:endParaRPr lang="en-GB" dirty="0"/>
          </a:p>
        </p:txBody>
      </p:sp>
      <p:sp>
        <p:nvSpPr>
          <p:cNvPr id="3" name="Content Placeholder 2"/>
          <p:cNvSpPr>
            <a:spLocks noGrp="1"/>
          </p:cNvSpPr>
          <p:nvPr>
            <p:ph idx="1"/>
          </p:nvPr>
        </p:nvSpPr>
        <p:spPr>
          <a:xfrm>
            <a:off x="539552" y="2996952"/>
            <a:ext cx="8229600" cy="3528392"/>
          </a:xfrm>
        </p:spPr>
        <p:txBody>
          <a:bodyPr/>
          <a:lstStyle/>
          <a:p>
            <a:r>
              <a:rPr lang="en-GB" dirty="0" smtClean="0"/>
              <a:t>Placement Attendance</a:t>
            </a:r>
            <a:endParaRPr lang="en-GB" dirty="0" smtClean="0"/>
          </a:p>
          <a:p>
            <a:r>
              <a:rPr lang="en-GB" dirty="0" smtClean="0"/>
              <a:t>Supporting PA’s frame working action plans</a:t>
            </a:r>
          </a:p>
          <a:p>
            <a:r>
              <a:rPr lang="en-GB" dirty="0" smtClean="0"/>
              <a:t>Preparing students for their professional responsibility</a:t>
            </a:r>
            <a:endParaRPr lang="en-GB" dirty="0" smtClean="0"/>
          </a:p>
          <a:p>
            <a:r>
              <a:rPr lang="en-GB" dirty="0" smtClean="0"/>
              <a:t>Ensuring structures in place before students arrive on placement.</a:t>
            </a:r>
            <a:endParaRPr lang="en-GB" dirty="0" smtClean="0"/>
          </a:p>
          <a:p>
            <a:endParaRPr lang="en-GB" dirty="0"/>
          </a:p>
        </p:txBody>
      </p:sp>
      <p:pic>
        <p:nvPicPr>
          <p:cNvPr id="4" name="Picture 3" descr="Report cover Template curv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6" y="30628"/>
            <a:ext cx="9144000" cy="1988840"/>
          </a:xfrm>
          <a:prstGeom prst="rect">
            <a:avLst/>
          </a:prstGeom>
          <a:noFill/>
          <a:ln>
            <a:noFill/>
          </a:ln>
        </p:spPr>
      </p:pic>
    </p:spTree>
    <p:extLst>
      <p:ext uri="{BB962C8B-B14F-4D97-AF65-F5344CB8AC3E}">
        <p14:creationId xmlns:p14="http://schemas.microsoft.com/office/powerpoint/2010/main" val="2885354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pPr marL="0" indent="0" algn="ctr">
              <a:buNone/>
            </a:pPr>
            <a:r>
              <a:rPr lang="en-GB" sz="3600" dirty="0" smtClean="0"/>
              <a:t>Any Questions?</a:t>
            </a:r>
            <a:endParaRPr lang="en-GB" sz="3600" dirty="0"/>
          </a:p>
        </p:txBody>
      </p:sp>
      <p:pic>
        <p:nvPicPr>
          <p:cNvPr id="4" name="Picture 3" descr="Report cover Template curv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6" y="30628"/>
            <a:ext cx="9144000" cy="1988840"/>
          </a:xfrm>
          <a:prstGeom prst="rect">
            <a:avLst/>
          </a:prstGeom>
          <a:noFill/>
          <a:ln>
            <a:noFill/>
          </a:ln>
        </p:spPr>
      </p:pic>
    </p:spTree>
    <p:extLst>
      <p:ext uri="{BB962C8B-B14F-4D97-AF65-F5344CB8AC3E}">
        <p14:creationId xmlns:p14="http://schemas.microsoft.com/office/powerpoint/2010/main" val="2760273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TotalTime>
  <Words>607</Words>
  <Application>Microsoft Office PowerPoint</Application>
  <PresentationFormat>On-screen Show (4:3)</PresentationFormat>
  <Paragraphs>56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What is the role of the Education Team when supporting Practice Assessors (PA)?</vt:lpstr>
      <vt:lpstr>What will be discussed</vt:lpstr>
      <vt:lpstr>Education Team</vt:lpstr>
      <vt:lpstr>What support do we provide PAs?</vt:lpstr>
      <vt:lpstr>Supporting PA’s with student Issues</vt:lpstr>
      <vt:lpstr>PowerPoint Presentation</vt:lpstr>
    </vt:vector>
  </TitlesOfParts>
  <Company>Leeds Teaching Hospitals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role of the Education Team when supporting Practice Assessors (PA)?</dc:title>
  <dc:creator>Racquel Wilkes</dc:creator>
  <cp:lastModifiedBy>Racquel Wilkes</cp:lastModifiedBy>
  <cp:revision>17</cp:revision>
  <dcterms:created xsi:type="dcterms:W3CDTF">2021-10-27T08:43:57Z</dcterms:created>
  <dcterms:modified xsi:type="dcterms:W3CDTF">2021-11-02T15:40:55Z</dcterms:modified>
</cp:coreProperties>
</file>