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58" r:id="rId5"/>
    <p:sldId id="262" r:id="rId6"/>
    <p:sldId id="265" r:id="rId7"/>
    <p:sldId id="266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7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116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752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63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48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34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64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217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792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8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4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3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6488B-1A82-4963-89DB-C7F3C08A695B}" type="datetimeFigureOut">
              <a:rPr lang="en-GB" smtClean="0"/>
              <a:t>23/08/2021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412E-0119-4419-8713-BE3CC20629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89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pare.ne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pare.net/files/guides/PARE.Placement.Educator.Guide.v1.1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pare.net/files/guides/PARE.Placement.Educator.Lead.Guide.v1.1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edsbeckett.ac.uk/studenthub/placement-information/health-and-social-care-practice-learning-team/" TargetMode="External"/><Relationship Id="rId2" Type="http://schemas.openxmlformats.org/officeDocument/2006/relationships/hyperlink" Target="https://practiceplacements.leeds.ac.u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acticeplacements.leeds.ac.uk/" TargetMode="External"/><Relationship Id="rId2" Type="http://schemas.openxmlformats.org/officeDocument/2006/relationships/hyperlink" Target="https://en-gb.padlet.com/leedsthtrcorporatenursingeducation/PARElaunch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www.leedsbeckett.ac.uk/studenthub/placement-information/health-and-social-care-practice-learning-tea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leedsprimarycare.wth@nhs.net" TargetMode="External"/><Relationship Id="rId2" Type="http://schemas.openxmlformats.org/officeDocument/2006/relationships/hyperlink" Target="mailto:hayley.ingleson@nhs.n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leedsth-tr.pivoplfteam@nhs.net" TargetMode="External"/><Relationship Id="rId5" Type="http://schemas.openxmlformats.org/officeDocument/2006/relationships/hyperlink" Target="mailto:pldt.lypft@nhs.net" TargetMode="External"/><Relationship Id="rId4" Type="http://schemas.openxmlformats.org/officeDocument/2006/relationships/hyperlink" Target="mailto:leedsth-tr.practicelearningfacilitator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7992888" cy="1752600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Using PARE for student placements in Leeds</a:t>
            </a:r>
          </a:p>
          <a:p>
            <a:r>
              <a:rPr lang="en-GB" b="1" dirty="0"/>
              <a:t>#</a:t>
            </a:r>
            <a:r>
              <a:rPr lang="en-GB" b="1" dirty="0" err="1"/>
              <a:t>LeedsPARE</a:t>
            </a:r>
            <a:endParaRPr lang="en-GB" b="1" dirty="0"/>
          </a:p>
          <a:p>
            <a:endParaRPr lang="en-GB" dirty="0" smtClean="0"/>
          </a:p>
          <a:p>
            <a:pPr algn="r"/>
            <a:endParaRPr lang="en-GB" sz="2000" dirty="0" smtClean="0"/>
          </a:p>
          <a:p>
            <a:pPr algn="r"/>
            <a:r>
              <a:rPr lang="en-GB" sz="2000" dirty="0" smtClean="0"/>
              <a:t>September 2021</a:t>
            </a:r>
            <a:endParaRPr lang="en-GB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540066"/>
              </p:ext>
            </p:extLst>
          </p:nvPr>
        </p:nvGraphicFramePr>
        <p:xfrm>
          <a:off x="539552" y="332656"/>
          <a:ext cx="8136904" cy="25961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690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96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9600" dirty="0" smtClean="0">
                          <a:effectLst/>
                        </a:rPr>
                        <a:t>PARE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 smtClean="0"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 smtClean="0">
                          <a:effectLst/>
                        </a:rPr>
                        <a:t>Practice Assessment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 smtClean="0">
                          <a:effectLst/>
                        </a:rPr>
                        <a:t>Record &amp; Evaluation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05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Throughout </a:t>
            </a:r>
            <a:r>
              <a:rPr lang="en-GB" dirty="0" smtClean="0"/>
              <a:t>September, our aim is to get all those who support students using PARE, including:</a:t>
            </a:r>
          </a:p>
          <a:p>
            <a:pPr lvl="1"/>
            <a:r>
              <a:rPr lang="en-GB" dirty="0" smtClean="0"/>
              <a:t>Practice Supervisors</a:t>
            </a:r>
          </a:p>
          <a:p>
            <a:pPr lvl="1"/>
            <a:r>
              <a:rPr lang="en-GB" dirty="0" smtClean="0"/>
              <a:t>Practice Assessors</a:t>
            </a:r>
          </a:p>
          <a:p>
            <a:pPr lvl="1"/>
            <a:r>
              <a:rPr lang="en-GB" dirty="0" smtClean="0"/>
              <a:t>Practice Educators </a:t>
            </a:r>
          </a:p>
          <a:p>
            <a:pPr lvl="1"/>
            <a:r>
              <a:rPr lang="en-GB" dirty="0" smtClean="0"/>
              <a:t>Education Leads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260388"/>
              </p:ext>
            </p:extLst>
          </p:nvPr>
        </p:nvGraphicFramePr>
        <p:xfrm>
          <a:off x="539552" y="332656"/>
          <a:ext cx="813690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690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 smtClean="0">
                          <a:effectLst/>
                        </a:rPr>
                        <a:t>PARE re-launch</a:t>
                      </a:r>
                      <a:r>
                        <a:rPr lang="en-GB" sz="3000" baseline="0" dirty="0" smtClean="0">
                          <a:effectLst/>
                        </a:rPr>
                        <a:t> month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baseline="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400" baseline="0" dirty="0" smtClean="0">
                          <a:effectLst/>
                        </a:rPr>
                        <a:t>Sept 2021</a:t>
                      </a:r>
                      <a:endParaRPr lang="en-GB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509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 smtClean="0"/>
              <a:t>The online, cloud-based platform accessed by placement areas, students and the </a:t>
            </a:r>
            <a:r>
              <a:rPr lang="en-GB" dirty="0" smtClean="0"/>
              <a:t>Universities (similar to PPQA for those who once used this).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Used by </a:t>
            </a:r>
            <a:r>
              <a:rPr lang="en-GB" b="1" i="1" dirty="0" smtClean="0"/>
              <a:t>all placements </a:t>
            </a:r>
            <a:r>
              <a:rPr lang="en-GB" dirty="0" smtClean="0"/>
              <a:t>across</a:t>
            </a:r>
            <a:r>
              <a:rPr lang="en-GB" i="1" dirty="0" smtClean="0"/>
              <a:t> </a:t>
            </a:r>
            <a:r>
              <a:rPr lang="en-GB" b="1" i="1" dirty="0" smtClean="0"/>
              <a:t>all professions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dirty="0" smtClean="0"/>
              <a:t>In Leeds we currently use PARE to:</a:t>
            </a:r>
          </a:p>
          <a:p>
            <a:pPr marL="0" indent="0">
              <a:buNone/>
            </a:pPr>
            <a:r>
              <a:rPr lang="en-GB" dirty="0" smtClean="0"/>
              <a:t>	- display individual placement profiles</a:t>
            </a:r>
          </a:p>
          <a:p>
            <a:pPr marL="0" indent="0">
              <a:buNone/>
            </a:pPr>
            <a:r>
              <a:rPr lang="en-GB" dirty="0" smtClean="0"/>
              <a:t>	- conduct educational audits of placements</a:t>
            </a:r>
          </a:p>
          <a:p>
            <a:pPr marL="0" indent="0">
              <a:buNone/>
            </a:pPr>
            <a:r>
              <a:rPr lang="en-GB" dirty="0" smtClean="0"/>
              <a:t>	- hold the Educator Register </a:t>
            </a:r>
          </a:p>
          <a:p>
            <a:pPr marL="0" indent="0">
              <a:buNone/>
            </a:pPr>
            <a:r>
              <a:rPr lang="en-GB" dirty="0" smtClean="0"/>
              <a:t>	- invite students to leave evaluations</a:t>
            </a:r>
          </a:p>
          <a:p>
            <a:pPr marL="0" indent="0">
              <a:buNone/>
            </a:pPr>
            <a:r>
              <a:rPr lang="en-GB" dirty="0" smtClean="0"/>
              <a:t>	-look at capacity for students on placement</a:t>
            </a:r>
          </a:p>
          <a:p>
            <a:pPr marL="0" indent="0">
              <a:buNone/>
            </a:pPr>
            <a:r>
              <a:rPr lang="en-GB" dirty="0" smtClean="0"/>
              <a:t>	</a:t>
            </a:r>
          </a:p>
          <a:p>
            <a:pPr marL="0" indent="0">
              <a:buNone/>
            </a:pPr>
            <a:r>
              <a:rPr lang="en-GB" dirty="0" smtClean="0"/>
              <a:t>Practice Supervisors are now bein</a:t>
            </a:r>
            <a:r>
              <a:rPr lang="en-GB" dirty="0" smtClean="0"/>
              <a:t>g added to the Educator Register on PARE and we are e</a:t>
            </a:r>
            <a:r>
              <a:rPr lang="en-GB" dirty="0" smtClean="0"/>
              <a:t>xtending </a:t>
            </a:r>
            <a:r>
              <a:rPr lang="en-GB" dirty="0" smtClean="0"/>
              <a:t>the functionality in the future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Here is a link to the website…. 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OnlinePARE.net - Practice Assessment Record and Evaluation</a:t>
            </a:r>
            <a:endParaRPr lang="en-GB" dirty="0" smtClean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5344229"/>
              </p:ext>
            </p:extLst>
          </p:nvPr>
        </p:nvGraphicFramePr>
        <p:xfrm>
          <a:off x="539552" y="332656"/>
          <a:ext cx="813690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3690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3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3000" dirty="0" smtClean="0">
                          <a:effectLst/>
                        </a:rPr>
                        <a:t>What</a:t>
                      </a:r>
                      <a:r>
                        <a:rPr lang="en-GB" sz="3000" baseline="0" dirty="0" smtClean="0">
                          <a:effectLst/>
                        </a:rPr>
                        <a:t> is </a:t>
                      </a:r>
                      <a:r>
                        <a:rPr lang="en-GB" sz="3000" dirty="0" smtClean="0">
                          <a:effectLst/>
                        </a:rPr>
                        <a:t>PARE?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387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b="1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019363"/>
              </p:ext>
            </p:extLst>
          </p:nvPr>
        </p:nvGraphicFramePr>
        <p:xfrm>
          <a:off x="251520" y="1484785"/>
          <a:ext cx="8568952" cy="5283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36059"/>
                <a:gridCol w="4232893"/>
              </a:tblGrid>
              <a:tr h="12074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2"/>
                          </a:solidFill>
                          <a:effectLst/>
                        </a:rPr>
                        <a:t>Practice </a:t>
                      </a:r>
                      <a:r>
                        <a:rPr lang="en-GB" sz="2400" dirty="0" smtClean="0">
                          <a:solidFill>
                            <a:schemeClr val="tx2"/>
                          </a:solidFill>
                          <a:effectLst/>
                        </a:rPr>
                        <a:t>Supervisors/Assessors/Educators</a:t>
                      </a:r>
                      <a:endParaRPr lang="en-GB" sz="2400" dirty="0" smtClean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2"/>
                          </a:solidFill>
                          <a:effectLst/>
                        </a:rPr>
                        <a:t>Once qualified as a Practice Educator/Assessor/Supervisor, the staff with </a:t>
                      </a:r>
                      <a:r>
                        <a:rPr lang="en-GB" sz="1200" baseline="0" dirty="0" smtClean="0">
                          <a:solidFill>
                            <a:schemeClr val="tx2"/>
                          </a:solidFill>
                          <a:effectLst/>
                        </a:rPr>
                        <a:t>Education Lead/Senior Admin PARE access can grant you you an individual profile linked to the placement profile.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i="1" baseline="0" dirty="0" smtClean="0">
                          <a:solidFill>
                            <a:schemeClr val="tx2"/>
                          </a:solidFill>
                          <a:effectLst/>
                        </a:rPr>
                        <a:t>***This is essential to ensure students can share their PAD (Practice Assessment Document) with you***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aseline="0" dirty="0" smtClean="0">
                          <a:solidFill>
                            <a:schemeClr val="tx2"/>
                          </a:solidFill>
                          <a:effectLst/>
                        </a:rPr>
                        <a:t>You are responsible to ensure your profile is kept up to date.</a:t>
                      </a:r>
                      <a:endParaRPr lang="en-GB" sz="12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44619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i="1" u="sng" baseline="0" dirty="0" smtClean="0">
                          <a:solidFill>
                            <a:schemeClr val="tx2"/>
                          </a:solidFill>
                          <a:effectLst/>
                        </a:rPr>
                        <a:t>TO DO LIST</a:t>
                      </a: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9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Activate your account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When</a:t>
                      </a: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you have completed training, your Educator Lead will create your profile which generates an activation email. This may go to your ‘junk’ folder.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99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Make a Self-declaration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</a:rPr>
                        <a:t>Record the title and date of the training you have undertaken in order to support students 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962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Record your Practice Assessor updates on your profile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University staff/your PLF will share the means of accessing updates with your Education Lead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639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Ensure your email address is correct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</a:t>
                      </a: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essential so that students can share their Practice Assessment Document (PAD) with you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5666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PARE user guide </a:t>
                      </a:r>
                      <a:r>
                        <a:rPr lang="en-GB" sz="20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link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  <a:hlinkClick r:id="rId2"/>
                        </a:rPr>
                        <a:t>https://onlinepare.net/files/guides/PARE.Placement.Educator.Guide.v1.1.pdf</a:t>
                      </a: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en-GB" sz="1100" dirty="0" smtClean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03450"/>
              </p:ext>
            </p:extLst>
          </p:nvPr>
        </p:nvGraphicFramePr>
        <p:xfrm>
          <a:off x="467544" y="332656"/>
          <a:ext cx="8496944" cy="10628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>
                          <a:effectLst/>
                        </a:rPr>
                        <a:t> </a:t>
                      </a: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 smtClean="0">
                          <a:effectLst/>
                        </a:rPr>
                        <a:t>PARE</a:t>
                      </a:r>
                      <a:r>
                        <a:rPr lang="en-GB" sz="4000" baseline="0" dirty="0" smtClean="0">
                          <a:effectLst/>
                        </a:rPr>
                        <a:t> uses for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2600" i="1" baseline="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2600" i="1" baseline="0" dirty="0" smtClean="0">
                          <a:effectLst/>
                        </a:rPr>
                        <a:t>Practice </a:t>
                      </a:r>
                      <a:r>
                        <a:rPr lang="en-GB" sz="2600" i="1" baseline="0" dirty="0" smtClean="0">
                          <a:effectLst/>
                        </a:rPr>
                        <a:t>Supervisors, Practice Assessors &amp; </a:t>
                      </a:r>
                      <a:r>
                        <a:rPr lang="en-GB" sz="2600" i="0" baseline="0" dirty="0" smtClean="0">
                          <a:effectLst/>
                        </a:rPr>
                        <a:t>Practice Educators</a:t>
                      </a:r>
                      <a:endParaRPr lang="en-GB" sz="2600" i="1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70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046452"/>
              </p:ext>
            </p:extLst>
          </p:nvPr>
        </p:nvGraphicFramePr>
        <p:xfrm>
          <a:off x="395536" y="1340768"/>
          <a:ext cx="8496944" cy="5381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44216"/>
                <a:gridCol w="6552728"/>
              </a:tblGrid>
              <a:tr h="85374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tx2"/>
                          </a:solidFill>
                          <a:effectLst/>
                        </a:rPr>
                        <a:t>Practice </a:t>
                      </a:r>
                      <a:r>
                        <a:rPr lang="en-GB" sz="2400" dirty="0" smtClean="0">
                          <a:solidFill>
                            <a:schemeClr val="tx2"/>
                          </a:solidFill>
                          <a:effectLst/>
                        </a:rPr>
                        <a:t>Education </a:t>
                      </a:r>
                      <a:r>
                        <a:rPr lang="en-GB" sz="2400" dirty="0" smtClean="0">
                          <a:solidFill>
                            <a:schemeClr val="tx2"/>
                          </a:solidFill>
                          <a:effectLst/>
                        </a:rPr>
                        <a:t>Leads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2"/>
                          </a:solidFill>
                          <a:effectLst/>
                        </a:rPr>
                        <a:t> </a:t>
                      </a: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</a:rPr>
                        <a:t>The Placement</a:t>
                      </a: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</a:rPr>
                        <a:t> Profile is yours to maintain.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</a:rPr>
                        <a:t>You also have an individual profile which requires the actions on the Practice Educator To Do list 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094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0" i="1" u="sng" baseline="0" dirty="0" smtClean="0">
                          <a:solidFill>
                            <a:schemeClr val="tx2"/>
                          </a:solidFill>
                          <a:effectLst/>
                        </a:rPr>
                        <a:t>TO DO LIST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27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Placement profile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</a:rPr>
                        <a:t>Students access this information prior to attending placement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</a:rPr>
                        <a:t>You can edit this as required, should changes in service occur – students appreciate an overview of the placement they will experience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324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</a:rPr>
                        <a:t>Staff profiles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Once staff have completed their training you need to generate them a PARE account within your placement profile</a:t>
                      </a:r>
                      <a:endParaRPr lang="en-GB" sz="1000" baseline="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aseline="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staff leave, revoke access/un-assign user from  your placement profile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166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Evaluations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Students are asked to submit evaluations at the end of placement.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Provide feedback to your team  - </a:t>
                      </a: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they do not have access to view evaluations.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You can create action plans from student comments if you wish to act upon them – your PLF can support with this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941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Educational audit</a:t>
                      </a:r>
                      <a:endParaRPr lang="en-GB" sz="16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Your</a:t>
                      </a: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Liaison Lecturer and PLF will contact you when this is due to be carried out. It is stored on PARE.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Prior to the audit please: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-input information into the audit domains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-ensure the staff list is up to date and appropriate levels of PARE access are granted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-ensure staff are up to date with self declarations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aseline="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The liaison lecturer/PLF will meet with you to sign off the audit and support in creating action plans where domains have not been met </a:t>
                      </a: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6753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PARE user guide link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solidFill>
                            <a:schemeClr val="tx2"/>
                          </a:solidFill>
                          <a:hlinkClick r:id="rId2"/>
                        </a:rPr>
                        <a:t>PARE.Placement.Educator.Lead.Guide.v1.1.pdf (onlinepare.net)</a:t>
                      </a:r>
                      <a:r>
                        <a:rPr lang="en-GB" sz="110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endParaRPr lang="en-GB" sz="1100" dirty="0" smtClean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680404"/>
              </p:ext>
            </p:extLst>
          </p:nvPr>
        </p:nvGraphicFramePr>
        <p:xfrm>
          <a:off x="467544" y="260648"/>
          <a:ext cx="849694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>
                          <a:effectLst/>
                        </a:rPr>
                        <a:t> </a:t>
                      </a: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 smtClean="0">
                          <a:effectLst/>
                        </a:rPr>
                        <a:t>PARE</a:t>
                      </a:r>
                      <a:r>
                        <a:rPr lang="en-GB" sz="4000" baseline="0" dirty="0" smtClean="0">
                          <a:effectLst/>
                        </a:rPr>
                        <a:t> uses for </a:t>
                      </a: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2600" i="1" baseline="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2600" i="1" baseline="0" dirty="0" smtClean="0">
                          <a:effectLst/>
                        </a:rPr>
                        <a:t>Practice Education Leads</a:t>
                      </a:r>
                      <a:endParaRPr lang="en-GB" sz="11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28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There are resources throughout PARE such as user guides and videos. Please note these include guidance on all functions of PARE, some of which we do not use in Leeds.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We have Leeds-specific guides and FAQs available on the HEI websites:</a:t>
            </a:r>
          </a:p>
          <a:p>
            <a:pPr marL="0" indent="0">
              <a:buNone/>
            </a:pPr>
            <a:r>
              <a:rPr lang="en-GB" dirty="0" smtClean="0"/>
              <a:t>- </a:t>
            </a:r>
            <a:r>
              <a:rPr lang="fr-FR" sz="1400" dirty="0" smtClean="0">
                <a:solidFill>
                  <a:schemeClr val="tx1">
                    <a:lumMod val="75000"/>
                  </a:schemeClr>
                </a:solidFill>
                <a:hlinkClick r:id="rId2"/>
              </a:rPr>
              <a:t>https://practiceplacements.leeds.ac.uk</a:t>
            </a:r>
            <a:r>
              <a:rPr lang="fr-FR" sz="1400" dirty="0" smtClean="0">
                <a:solidFill>
                  <a:schemeClr val="tx1">
                    <a:lumMod val="75000"/>
                  </a:schemeClr>
                </a:solidFill>
              </a:rPr>
              <a:t>   </a:t>
            </a:r>
            <a:endParaRPr lang="fr-FR" sz="1400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/>
              <a:t>- </a:t>
            </a:r>
            <a:r>
              <a:rPr lang="en-GB" sz="1400" u="sng" dirty="0" smtClean="0">
                <a:hlinkClick r:id="rId3"/>
              </a:rPr>
              <a:t>https</a:t>
            </a:r>
            <a:r>
              <a:rPr lang="en-GB" sz="1400" u="sng" dirty="0">
                <a:hlinkClick r:id="rId3"/>
              </a:rPr>
              <a:t>://www.leedsbeckett.ac.uk/studenthub/placement-information/health-and-social-care-practice-learning-team/</a:t>
            </a:r>
            <a:endParaRPr lang="en-GB" sz="1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614613"/>
              </p:ext>
            </p:extLst>
          </p:nvPr>
        </p:nvGraphicFramePr>
        <p:xfrm>
          <a:off x="467544" y="260648"/>
          <a:ext cx="849694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 smtClean="0">
                          <a:effectLst/>
                        </a:rPr>
                        <a:t>Help!</a:t>
                      </a:r>
                      <a:endParaRPr lang="en-GB" sz="1100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570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GB" sz="5000" b="1" i="1" dirty="0" smtClean="0"/>
              <a:t>Twitter</a:t>
            </a:r>
            <a:r>
              <a:rPr lang="en-GB" sz="5000" dirty="0" smtClean="0"/>
              <a:t>:           </a:t>
            </a:r>
            <a:r>
              <a:rPr lang="en-GB" sz="5000" dirty="0" smtClean="0"/>
              <a:t>      </a:t>
            </a:r>
            <a:r>
              <a:rPr lang="en-GB" dirty="0" smtClean="0"/>
              <a:t>Follow </a:t>
            </a:r>
            <a:r>
              <a:rPr lang="en-GB" b="1" dirty="0" smtClean="0"/>
              <a:t>@</a:t>
            </a:r>
            <a:r>
              <a:rPr lang="en-GB" b="1" dirty="0" err="1" smtClean="0"/>
              <a:t>CPEPLeeds</a:t>
            </a:r>
            <a:r>
              <a:rPr lang="en-GB" dirty="0" smtClean="0"/>
              <a:t> for info on our Q&amp;A events in September </a:t>
            </a:r>
          </a:p>
          <a:p>
            <a:pPr marL="0" indent="0">
              <a:buNone/>
            </a:pPr>
            <a:r>
              <a:rPr lang="en-GB" dirty="0" smtClean="0"/>
              <a:t>	        </a:t>
            </a:r>
            <a:r>
              <a:rPr lang="en-GB" dirty="0" smtClean="0"/>
              <a:t>	Join </a:t>
            </a:r>
            <a:r>
              <a:rPr lang="en-GB" dirty="0" smtClean="0"/>
              <a:t>the discussion </a:t>
            </a:r>
            <a:r>
              <a:rPr lang="en-GB" b="1" dirty="0" smtClean="0"/>
              <a:t>#</a:t>
            </a:r>
            <a:r>
              <a:rPr lang="en-GB" b="1" dirty="0" err="1" smtClean="0"/>
              <a:t>LeedsPARE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5000" b="1" i="1" dirty="0" err="1"/>
              <a:t>Padlet</a:t>
            </a:r>
            <a:r>
              <a:rPr lang="en-GB" sz="5000" dirty="0"/>
              <a:t>: </a:t>
            </a:r>
            <a:r>
              <a:rPr lang="en-GB" dirty="0"/>
              <a:t>Easy to use and contains lots of information and a ‘</a:t>
            </a:r>
            <a:r>
              <a:rPr lang="en-GB" dirty="0" err="1"/>
              <a:t>pinboard</a:t>
            </a:r>
            <a:r>
              <a:rPr lang="en-GB" dirty="0"/>
              <a:t>’ </a:t>
            </a:r>
            <a:r>
              <a:rPr lang="en-GB" dirty="0" smtClean="0"/>
              <a:t>for </a:t>
            </a:r>
            <a:r>
              <a:rPr lang="en-GB" dirty="0"/>
              <a:t>discussions and questions.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Follow this link to open the </a:t>
            </a:r>
            <a:r>
              <a:rPr lang="en-GB" dirty="0" err="1" smtClean="0"/>
              <a:t>Padlet</a:t>
            </a:r>
            <a:r>
              <a:rPr lang="en-GB" dirty="0" smtClean="0"/>
              <a:t> information board. 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PARE Launch Q&amp;A Board (padlet.com</a:t>
            </a:r>
            <a:r>
              <a:rPr lang="en-GB" dirty="0" smtClean="0">
                <a:hlinkClick r:id="rId2"/>
              </a:rPr>
              <a:t>)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Or </a:t>
            </a:r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 smtClean="0"/>
              <a:t>can be accessed by opening your mobile phone </a:t>
            </a:r>
          </a:p>
          <a:p>
            <a:pPr marL="0" indent="0">
              <a:buNone/>
            </a:pPr>
            <a:r>
              <a:rPr lang="en-GB" dirty="0" smtClean="0"/>
              <a:t>camera and scanning this QR code</a:t>
            </a:r>
            <a:r>
              <a:rPr lang="en-GB" dirty="0" smtClean="0"/>
              <a:t>…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This </a:t>
            </a:r>
            <a:r>
              <a:rPr lang="en-GB" dirty="0" smtClean="0"/>
              <a:t>is available throughout September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5000" b="1" i="1" dirty="0" smtClean="0"/>
              <a:t>Web resources… </a:t>
            </a:r>
            <a:r>
              <a:rPr lang="en-GB" dirty="0" smtClean="0"/>
              <a:t>There </a:t>
            </a:r>
            <a:r>
              <a:rPr lang="en-GB" dirty="0" smtClean="0"/>
              <a:t>are Leeds-specific PARE user-guides and FAQs available on the HEI websites</a:t>
            </a:r>
            <a:r>
              <a:rPr lang="en-GB" dirty="0" smtClean="0"/>
              <a:t>:</a:t>
            </a:r>
            <a:r>
              <a:rPr lang="en-GB" sz="3000" dirty="0" smtClean="0"/>
              <a:t> </a:t>
            </a:r>
          </a:p>
          <a:p>
            <a:pPr marL="0" indent="0">
              <a:buNone/>
            </a:pPr>
            <a:r>
              <a:rPr lang="en-GB" sz="3000" dirty="0" smtClean="0"/>
              <a:t>-  </a:t>
            </a:r>
            <a:r>
              <a:rPr lang="fr-FR" sz="3000" dirty="0" smtClean="0">
                <a:solidFill>
                  <a:schemeClr val="tx1">
                    <a:lumMod val="75000"/>
                  </a:schemeClr>
                </a:solidFill>
                <a:hlinkClick r:id="rId3"/>
              </a:rPr>
              <a:t>https</a:t>
            </a:r>
            <a:r>
              <a:rPr lang="fr-FR" sz="3000" dirty="0">
                <a:solidFill>
                  <a:schemeClr val="tx1">
                    <a:lumMod val="75000"/>
                  </a:schemeClr>
                </a:solidFill>
                <a:hlinkClick r:id="rId3"/>
              </a:rPr>
              <a:t>://practiceplacements.leeds.ac.uk</a:t>
            </a:r>
            <a:r>
              <a:rPr lang="fr-FR" sz="3000" dirty="0">
                <a:solidFill>
                  <a:schemeClr val="tx1">
                    <a:lumMod val="75000"/>
                  </a:schemeClr>
                </a:solidFill>
              </a:rPr>
              <a:t>   </a:t>
            </a:r>
          </a:p>
          <a:p>
            <a:pPr marL="0" indent="0">
              <a:buNone/>
            </a:pPr>
            <a:r>
              <a:rPr lang="en-GB" sz="3000" dirty="0" smtClean="0"/>
              <a:t>-  </a:t>
            </a:r>
            <a:r>
              <a:rPr lang="en-GB" sz="3000" u="sng" dirty="0">
                <a:hlinkClick r:id="rId4"/>
              </a:rPr>
              <a:t>https://www.leedsbeckett.ac.uk/studenthub/placement-information/health-and-social-care-practice-learning-team</a:t>
            </a:r>
            <a:endParaRPr lang="en-GB" sz="3000" dirty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3000" dirty="0" smtClean="0"/>
              <a:t>If </a:t>
            </a:r>
            <a:r>
              <a:rPr lang="en-GB" sz="3000" dirty="0" smtClean="0"/>
              <a:t>required, your Practice Learning Facilitators (PLFs)  can be contacted for support with PARE (see next slide)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590330"/>
              </p:ext>
            </p:extLst>
          </p:nvPr>
        </p:nvGraphicFramePr>
        <p:xfrm>
          <a:off x="467544" y="260648"/>
          <a:ext cx="849694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 smtClean="0">
                          <a:effectLst/>
                        </a:rPr>
                        <a:t>Sept 2021 PARE activities/support</a:t>
                      </a:r>
                      <a:endParaRPr lang="en-GB" sz="1100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5" name="Picture 4" descr="C:\Users\ackroyds\AppData\Local\Microsoft\Windows\INetCache\IE\289U9OBJ\1200px-Twitter_bird_logo_2012.svg[1]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3240" y="1642725"/>
            <a:ext cx="436245" cy="3543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068960"/>
            <a:ext cx="1258570" cy="1567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60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Leeds </a:t>
            </a:r>
            <a:r>
              <a:rPr lang="en-GB" sz="2000" dirty="0"/>
              <a:t>Community Health </a:t>
            </a:r>
            <a:r>
              <a:rPr lang="en-GB" sz="2000" u="sng" dirty="0">
                <a:hlinkClick r:id="rId2"/>
              </a:rPr>
              <a:t>hayley.ingleson@nhs.net</a:t>
            </a:r>
            <a:r>
              <a:rPr lang="en-GB" sz="2000" dirty="0"/>
              <a:t> </a:t>
            </a: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 smtClean="0"/>
              <a:t>Leeds </a:t>
            </a:r>
            <a:r>
              <a:rPr lang="en-GB" sz="2000" dirty="0"/>
              <a:t>Primary Care </a:t>
            </a:r>
            <a:r>
              <a:rPr lang="en-GB" sz="2000" u="sng" dirty="0" smtClean="0">
                <a:hlinkClick r:id="rId3"/>
              </a:rPr>
              <a:t>leedsprimarycare.wth@nhs.net</a:t>
            </a:r>
            <a:endParaRPr lang="en-GB" sz="2000" u="sng" dirty="0" smtClean="0"/>
          </a:p>
          <a:p>
            <a:pPr marL="0" indent="0">
              <a:buNone/>
            </a:pPr>
            <a:endParaRPr lang="en-GB" sz="2000" dirty="0"/>
          </a:p>
          <a:p>
            <a:r>
              <a:rPr lang="en-GB" sz="2000" dirty="0" smtClean="0"/>
              <a:t>Leeds </a:t>
            </a:r>
            <a:r>
              <a:rPr lang="en-GB" sz="2000" dirty="0"/>
              <a:t>Teaching Hospitals </a:t>
            </a:r>
            <a:r>
              <a:rPr lang="en-GB" sz="2000" u="sng" dirty="0">
                <a:hlinkClick r:id="rId4"/>
              </a:rPr>
              <a:t>leedsth-tr.practicelearningfacilitator@nhs.net</a:t>
            </a:r>
            <a:r>
              <a:rPr lang="en-GB" sz="2000" dirty="0"/>
              <a:t> 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 smtClean="0"/>
              <a:t>Leeds </a:t>
            </a:r>
            <a:r>
              <a:rPr lang="en-GB" sz="2000" dirty="0"/>
              <a:t>and York Partnership NHS Foundation Trust </a:t>
            </a:r>
            <a:r>
              <a:rPr lang="en-GB" sz="2000" u="sng" dirty="0" smtClean="0">
                <a:hlinkClick r:id="rId5"/>
              </a:rPr>
              <a:t>pldt.lypft@nhs.net</a:t>
            </a:r>
            <a:endParaRPr lang="en-GB" sz="2000" u="sng" dirty="0" smtClean="0"/>
          </a:p>
          <a:p>
            <a:endParaRPr lang="en-GB" sz="2000" dirty="0"/>
          </a:p>
          <a:p>
            <a:r>
              <a:rPr lang="en-GB" sz="2000" dirty="0" smtClean="0"/>
              <a:t>All </a:t>
            </a:r>
            <a:r>
              <a:rPr lang="en-GB" sz="2000" dirty="0"/>
              <a:t>others (Private/Independent/Voluntary organisations and other NHS services) </a:t>
            </a:r>
            <a:r>
              <a:rPr lang="en-US" sz="2000" u="sng" dirty="0">
                <a:hlinkClick r:id="rId6"/>
              </a:rPr>
              <a:t>leedsth-tr.pivoplfteam@nhs.net</a:t>
            </a:r>
            <a:r>
              <a:rPr lang="en-US" sz="2000" dirty="0"/>
              <a:t> </a:t>
            </a:r>
            <a:endParaRPr lang="en-GB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887219"/>
              </p:ext>
            </p:extLst>
          </p:nvPr>
        </p:nvGraphicFramePr>
        <p:xfrm>
          <a:off x="323528" y="404664"/>
          <a:ext cx="8496944" cy="9361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96944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endParaRPr lang="en-GB" sz="4000" dirty="0" smtClean="0">
                        <a:effectLst/>
                      </a:endParaRPr>
                    </a:p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GB" sz="4000" dirty="0" smtClean="0">
                          <a:effectLst/>
                        </a:rPr>
                        <a:t>PLF</a:t>
                      </a:r>
                      <a:r>
                        <a:rPr lang="en-GB" sz="4000" baseline="0" dirty="0" smtClean="0">
                          <a:effectLst/>
                        </a:rPr>
                        <a:t> contact details</a:t>
                      </a:r>
                      <a:endParaRPr lang="en-GB" sz="1100" dirty="0" smtClean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 smtClean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615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570</Words>
  <Application>Microsoft Office PowerPoint</Application>
  <PresentationFormat>On-screen Show (4:3)</PresentationFormat>
  <Paragraphs>154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Leeds Teaching Hospitals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Duggan</dc:creator>
  <cp:lastModifiedBy>Caroline Duggan</cp:lastModifiedBy>
  <cp:revision>41</cp:revision>
  <dcterms:created xsi:type="dcterms:W3CDTF">2021-07-14T11:37:12Z</dcterms:created>
  <dcterms:modified xsi:type="dcterms:W3CDTF">2021-08-23T13:16:38Z</dcterms:modified>
</cp:coreProperties>
</file>