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7"/>
  </p:notesMasterIdLst>
  <p:sldIdLst>
    <p:sldId id="256" r:id="rId2"/>
    <p:sldId id="270" r:id="rId3"/>
    <p:sldId id="271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8"/>
    <p:restoredTop sz="92424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99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CB414-86AF-46D2-AC6D-09288FF44F02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45AE4-D7F6-47A0-A015-4B446411B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04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The majority of you will be in a cup competition - championship, trophy, cup, plate, vase.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‘Cups’ are usually drawn at the start of the year with Championships drawn towards the end of the year. 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They vary for each sport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45AE4-D7F6-47A0-A015-4B446411B5E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20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Talk</a:t>
            </a:r>
            <a:r>
              <a:rPr lang="en-GB" baseline="0" dirty="0" smtClean="0"/>
              <a:t> through the home page</a:t>
            </a:r>
          </a:p>
          <a:p>
            <a:r>
              <a:rPr lang="en-GB" baseline="0" dirty="0" smtClean="0"/>
              <a:t>How to find fixtures</a:t>
            </a:r>
          </a:p>
          <a:p>
            <a:r>
              <a:rPr lang="en-GB" baseline="0" dirty="0" smtClean="0"/>
              <a:t>How to check tables and results</a:t>
            </a:r>
          </a:p>
          <a:p>
            <a:r>
              <a:rPr lang="en-GB" baseline="0" dirty="0" smtClean="0"/>
              <a:t>Rules and regulations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45AE4-D7F6-47A0-A015-4B446411B5E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28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Google docs, doodles, teamer.</a:t>
            </a:r>
          </a:p>
          <a:p>
            <a:pPr lv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en-US" dirty="0" smtClean="0"/>
              <a:t>Linda is first point of contact for any fixture issues - </a:t>
            </a:r>
          </a:p>
          <a:p>
            <a:pPr lv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en-US" dirty="0" smtClean="0"/>
              <a:t>AU Noticeboard</a:t>
            </a:r>
          </a:p>
          <a:p>
            <a:pPr lv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en-US" dirty="0" smtClean="0"/>
              <a:t>Check your handbook for your standard BUCS week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45AE4-D7F6-47A0-A015-4B446411B5E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899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Fines - for lack of results and incorrect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9am wake up for any team that don’t submit their result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Don’t forget to tweet your results</a:t>
            </a:r>
            <a:br>
              <a:rPr lang="en-US" dirty="0" smtClean="0"/>
            </a:br>
            <a:r>
              <a:rPr lang="en-US" dirty="0" smtClean="0"/>
              <a:t>Some teams need to submit extra information i.e. Squash (games); Rugby Union (Tries, Pens etc.)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45AE4-D7F6-47A0-A015-4B446411B5E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276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467D2-F193-474C-9353-37BD6A87B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80761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4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0C46A-C1A8-0E45-935D-D7C890133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2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4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AB93F-6139-9B43-80B2-24A8613DB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2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0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53ECB-4192-9E40-B591-84D9A7FF5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3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AA7B6-822B-8A4E-BD4F-0FE1134601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54A60-B202-314B-9472-E6A24FB3AF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38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3801C-E283-9D4E-A275-9399A4844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80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F003E-53B9-1B4A-8AB7-ADA417159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6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ADA65-B247-2F4F-9F07-94DE9D76FB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0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FMP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25917-8B58-6A47-A092-F7A357479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987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4208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1195674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64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FMP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FB61A-A4F4-9044-B4B3-98CB9F2A66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987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29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E7264-41E0-0A4A-ACCE-03EAC9873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53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F3E8A-2911-744F-86C5-2090C8B18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84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56D85-DCF2-0244-8095-BB7D4D269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71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31F61-9392-CC41-BDA9-1F64E38F4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07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09C75-416B-9341-96A0-C5F153028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99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DEA70-DE33-5445-B529-454BFF8F9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36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5D58E4-DAD5-CE44-9F04-57DB7AE52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31" y="1315464"/>
            <a:ext cx="555088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30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4C2C1-0B11-234A-8CE6-55A23D584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31" y="1315464"/>
            <a:ext cx="555088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70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EA053-BAC4-564C-B1E4-F92AF8E14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7" y="1416308"/>
            <a:ext cx="5536311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9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AA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B2F71-FCA7-FD42-87A9-0D8B30001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2" y="1251018"/>
            <a:ext cx="555088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39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AA049-5D67-4445-AA26-ACDB9D5A4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7" y="1416308"/>
            <a:ext cx="5536311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EEC62-9CA1-E244-8579-F20082271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21794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7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B92CB-FFE2-3A41-BB48-2A58C5786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21794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16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2049229"/>
            <a:ext cx="5617633" cy="214505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7" y="4227740"/>
            <a:ext cx="5598364" cy="58103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4AD22-8A60-354E-921E-81B80F3EE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369" y="2815287"/>
            <a:ext cx="2928743" cy="1227428"/>
          </a:xfrm>
          <a:prstGeom prst="rect">
            <a:avLst/>
          </a:prstGeom>
        </p:spPr>
      </p:pic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9CF9BC-6E00-604B-880B-7A2220C7C9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2991" y="2815287"/>
            <a:ext cx="2922363" cy="1227428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1240432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4D3B4-35A9-E445-B5B9-0B3FAC17E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9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DB614C-41FB-5848-8FB8-F3ACE8729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82" y="1547287"/>
            <a:ext cx="1440000" cy="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0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8298D0-9789-3046-A0BA-E685BD360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B3779A-FBA3-A14F-95B9-92076144D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78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A2C6E-22DF-9E4C-83C8-B895E4A44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3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38F9E-A177-6340-97E3-A4C98AFBA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7A2E4FD-AD4D-A54B-85F7-DD5E1732C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307388E-34B9-704F-9DF7-2F865CB7C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637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ACB03-8461-3B4F-A02A-BB456D5DD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0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AA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86CDB-81C6-8E48-AB47-21935B1B9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2" y="1251018"/>
            <a:ext cx="555088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74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8" y="476250"/>
            <a:ext cx="5616161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5616575" cy="35192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256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267D2-0B9C-6141-A0F0-AE806E1FB9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83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834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CC745-F299-CA44-921C-E0C2BC629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92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44E0D-AD37-B64A-8087-4B04C08A44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E15AA6C-F6DF-F943-A289-C06A927AF9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342900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CED46-6A49-DC4E-B76D-D628758B5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D9C2BA4-03E6-EC40-89CA-D2621E712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C448F55-EA63-664C-9AA5-E2C41B606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614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00F4128-B022-BF49-9B0B-ED727D588C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001" y="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68B268-3513-1646-B5F3-B131AA38FB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4572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701770-7835-3041-B7FA-B708B6435C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2286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D96674-7D62-874E-89EB-26F574D4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DCFA35-7794-A14F-AE55-7DBF8ECB2A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C7E622E-1D59-884A-B39E-1D1F251C4A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1152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F89479A-879C-FB47-AD26-296CC44EC0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4323833-A9C0-584F-ADEE-4E223A9339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17136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091CC3E-CE50-ED48-AE9A-A0AEF9D166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1" y="51408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8FBE944B-B15E-6D42-BF79-08A2528744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001" y="34272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146D0-48D7-6449-A4C1-789474A24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F60618D-E742-7C4F-8958-FFF3B12319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73C61ED-0CD3-CC42-8249-30B999D77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093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476250"/>
            <a:ext cx="6973289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1999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6973802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59934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21AFD-7BAA-474E-9B21-0EC9E524E5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92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2189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5574" y="476250"/>
            <a:ext cx="7015604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18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5572" y="2166295"/>
            <a:ext cx="7016120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38C3C-44A8-7B49-97F3-18DB98877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60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F83993-A4E8-874F-8106-64D02F6A0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7719" y="2770920"/>
            <a:ext cx="3131072" cy="13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60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F4809-AA81-8A42-BD26-36F0215753B3}"/>
              </a:ext>
            </a:extLst>
          </p:cNvPr>
          <p:cNvSpPr/>
          <p:nvPr userDrawn="1"/>
        </p:nvSpPr>
        <p:spPr>
          <a:xfrm>
            <a:off x="-5353236" y="-789786"/>
            <a:ext cx="5172011" cy="89747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200" b="1" dirty="0"/>
              <a:t>How to insert your logo:</a:t>
            </a:r>
          </a:p>
          <a:p>
            <a:pPr algn="l"/>
            <a:endParaRPr lang="en-GB" sz="1200" b="1" dirty="0"/>
          </a:p>
          <a:p>
            <a:pPr algn="l"/>
            <a:r>
              <a:rPr lang="en-GB" sz="1200" b="1" dirty="0"/>
              <a:t>1.Click View in the</a:t>
            </a:r>
            <a:r>
              <a:rPr lang="en-GB" sz="1200" b="1" baseline="0" dirty="0"/>
              <a:t> tool bar</a:t>
            </a:r>
          </a:p>
          <a:p>
            <a:pPr algn="l"/>
            <a:r>
              <a:rPr lang="en-GB" sz="1200" b="1" baseline="0" dirty="0"/>
              <a:t> and </a:t>
            </a:r>
            <a:r>
              <a:rPr lang="en-GB" sz="1200" b="1" dirty="0"/>
              <a:t>Turn on guides.</a:t>
            </a:r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r>
              <a:rPr lang="en-GB" sz="1200" b="1" dirty="0"/>
              <a:t>2.DoubleClick</a:t>
            </a:r>
            <a:r>
              <a:rPr lang="en-GB" sz="1200" b="1" baseline="0" dirty="0"/>
              <a:t> insert school logo</a:t>
            </a:r>
          </a:p>
          <a:p>
            <a:pPr algn="l"/>
            <a:r>
              <a:rPr lang="en-GB" sz="1200" b="1" baseline="0" dirty="0"/>
              <a:t> and select your school logo.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3. If your School logo does not fit within the box. </a:t>
            </a:r>
          </a:p>
          <a:p>
            <a:pPr algn="l"/>
            <a:r>
              <a:rPr lang="en-GB" sz="1200" b="1" baseline="0" dirty="0"/>
              <a:t>click the format tab (Drawing tool) 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4. Click the drop down arrow on crop and click Fit.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6. The logo will now be scaled to the correct size.</a:t>
            </a:r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7. If you wish to adjust the position use the guide lines as references.</a:t>
            </a:r>
          </a:p>
          <a:p>
            <a:pPr algn="l"/>
            <a:r>
              <a:rPr lang="en-GB" sz="1200" b="1" baseline="0" dirty="0"/>
              <a:t>8. If you wish to remove the guide lines - </a:t>
            </a:r>
            <a:r>
              <a:rPr lang="en-GB" sz="1200" b="1" dirty="0"/>
              <a:t>Click View in the</a:t>
            </a:r>
            <a:r>
              <a:rPr lang="en-GB" sz="1200" b="1" baseline="0" dirty="0"/>
              <a:t> tool bar and T</a:t>
            </a:r>
            <a:r>
              <a:rPr lang="en-GB" sz="1200" b="1" dirty="0"/>
              <a:t>urn off guides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3B1D3A-04FD-AB4F-87AB-7EA926781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44873" y="-582570"/>
            <a:ext cx="2785017" cy="1309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4478B7-09F4-2845-B28A-68FCDC9D2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06455" y="1223906"/>
            <a:ext cx="2646599" cy="1601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19D22-DB0A-824B-931A-C9B7076C2B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86753" y="3421638"/>
            <a:ext cx="2821719" cy="1255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3F9B7-EA2A-8E4C-8215-1CDF8BE1F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43" b="9007"/>
          <a:stretch/>
        </p:blipFill>
        <p:spPr>
          <a:xfrm>
            <a:off x="-2767231" y="4981404"/>
            <a:ext cx="2041962" cy="1635273"/>
          </a:xfrm>
          <a:prstGeom prst="rect">
            <a:avLst/>
          </a:prstGeom>
        </p:spPr>
      </p:pic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02D8F306-3716-EA47-A752-40E85AE69B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7719" y="2770919"/>
            <a:ext cx="3131072" cy="1312555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25825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3AD9B-58DB-2E4A-B396-13C72443E1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1" y="1260162"/>
            <a:ext cx="648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3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C5E7A-3739-844C-858B-49BE50D42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1" y="1260162"/>
            <a:ext cx="648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4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56F37-306D-2046-A71B-EEFE7B455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4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0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E053F-C5C6-0E4F-A7BC-4A8446384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4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4D6FB-1ADA-224B-9BC1-60F94428A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80761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3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83850"/>
            <a:ext cx="1123420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944348"/>
            <a:ext cx="11234209" cy="44374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37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9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664" r:id="rId33"/>
    <p:sldLayoutId id="2147483665" r:id="rId34"/>
    <p:sldLayoutId id="2147483666" r:id="rId35"/>
    <p:sldLayoutId id="2147483667" r:id="rId36"/>
    <p:sldLayoutId id="2147483668" r:id="rId37"/>
    <p:sldLayoutId id="2147483669" r:id="rId38"/>
    <p:sldLayoutId id="2147483670" r:id="rId39"/>
    <p:sldLayoutId id="2147483671" r:id="rId40"/>
    <p:sldLayoutId id="2147483672" r:id="rId41"/>
    <p:sldLayoutId id="2147483673" r:id="rId42"/>
    <p:sldLayoutId id="2147483674" r:id="rId43"/>
    <p:sldLayoutId id="2147483675" r:id="rId44"/>
    <p:sldLayoutId id="2147483676" r:id="rId45"/>
    <p:sldLayoutId id="2147483677" r:id="rId46"/>
    <p:sldLayoutId id="2147483678" r:id="rId47"/>
    <p:sldLayoutId id="214748368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8" orient="horz" pos="2795">
          <p15:clr>
            <a:srgbClr val="F26B43"/>
          </p15:clr>
        </p15:guide>
        <p15:guide id="9" orient="horz" pos="15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cs.org.uk/homepage.as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E3D66-0DD0-804E-8D53-B64DCB833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BUCS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0B9881C-4CF4-974A-93B9-D9A0EBEC6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Everything you need to know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24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Teamsheets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GB" dirty="0"/>
              <a:t>Tuesday by 5pm</a:t>
            </a:r>
          </a:p>
          <a:p>
            <a:pPr marL="457200" lvl="0" indent="-228600">
              <a:buChar char="●"/>
            </a:pPr>
            <a:r>
              <a:rPr lang="en-GB" dirty="0"/>
              <a:t>Submit an electronic team sheet to Sports Office for inspection (email, text, Facebook, WhatsApp etc.)</a:t>
            </a:r>
          </a:p>
          <a:p>
            <a:pPr marL="457200" lvl="0" indent="-228600">
              <a:buChar char="●"/>
            </a:pPr>
            <a:r>
              <a:rPr lang="en-GB" dirty="0"/>
              <a:t>This is to check they are insured to play (i.e. do they have a membership)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Wednesday </a:t>
            </a:r>
          </a:p>
          <a:p>
            <a:pPr marL="457200" lvl="0" indent="-228600">
              <a:buChar char="●"/>
            </a:pPr>
            <a:r>
              <a:rPr lang="en-GB" dirty="0"/>
              <a:t>Pre-game - complete your team sheet and get opposition to complete</a:t>
            </a:r>
          </a:p>
          <a:p>
            <a:pPr marL="457200" lvl="0" indent="-228600">
              <a:buChar char="●"/>
            </a:pPr>
            <a:r>
              <a:rPr lang="en-GB" dirty="0"/>
              <a:t>Post-game - FILE your team sheet</a:t>
            </a:r>
          </a:p>
          <a:p>
            <a:pPr marL="457200" lvl="0" indent="-228600">
              <a:buChar char="●"/>
            </a:pPr>
            <a:r>
              <a:rPr lang="en-GB" dirty="0"/>
              <a:t>BUCS will do Spot Checks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970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Playing Under Protest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>
              <a:buClr>
                <a:schemeClr val="accent1"/>
              </a:buClr>
              <a:buSzPct val="100000"/>
            </a:pPr>
            <a:r>
              <a:rPr lang="en-GB" dirty="0"/>
              <a:t>You should play under protest if:</a:t>
            </a:r>
          </a:p>
          <a:p>
            <a:pPr marL="457200" lvl="0" indent="-228600">
              <a:buChar char="●"/>
            </a:pPr>
            <a:r>
              <a:rPr lang="en-GB" dirty="0"/>
              <a:t>You believe the official does not have the correct qualifications/is not neutral</a:t>
            </a:r>
          </a:p>
          <a:p>
            <a:pPr marL="457200" lvl="0" indent="-228600">
              <a:buChar char="●"/>
            </a:pPr>
            <a:r>
              <a:rPr lang="en-GB" dirty="0"/>
              <a:t>You believe the playing conditions do not meet the correct standards (use common sense)</a:t>
            </a:r>
          </a:p>
          <a:p>
            <a:pPr marL="457200" lvl="0" indent="-228600">
              <a:buChar char="●"/>
            </a:pPr>
            <a:r>
              <a:rPr lang="en-GB" dirty="0"/>
              <a:t>Time allocated to the match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The opposition have to sign the PUP form, if they refuse call the office immediately. We will then take</a:t>
            </a:r>
          </a:p>
          <a:p>
            <a:pPr lvl="0"/>
            <a:r>
              <a:rPr lang="en-GB" dirty="0"/>
              <a:t>it up with their AU.</a:t>
            </a:r>
          </a:p>
          <a:p>
            <a:endParaRPr lang="en-GB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r="273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5552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hape 225"/>
          <p:cNvPicPr preferRelativeResize="0"/>
          <p:nvPr/>
        </p:nvPicPr>
        <p:blipFill rotWithShape="1">
          <a:blip r:embed="rId2">
            <a:alphaModFix/>
          </a:blip>
          <a:srcRect l="30523" t="13681" r="40497" b="6959"/>
          <a:stretch/>
        </p:blipFill>
        <p:spPr>
          <a:xfrm>
            <a:off x="2885152" y="0"/>
            <a:ext cx="508438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hape 226"/>
          <p:cNvCxnSpPr/>
          <p:nvPr/>
        </p:nvCxnSpPr>
        <p:spPr>
          <a:xfrm rot="10800000" flipH="1">
            <a:off x="1918390" y="2552550"/>
            <a:ext cx="1593600" cy="87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" name="Shape 227"/>
          <p:cNvCxnSpPr/>
          <p:nvPr/>
        </p:nvCxnSpPr>
        <p:spPr>
          <a:xfrm rot="10800000">
            <a:off x="5351640" y="5238275"/>
            <a:ext cx="2688000" cy="10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" name="Shape 228"/>
          <p:cNvCxnSpPr/>
          <p:nvPr/>
        </p:nvCxnSpPr>
        <p:spPr>
          <a:xfrm rot="10800000" flipH="1">
            <a:off x="1378040" y="4345175"/>
            <a:ext cx="1593600" cy="87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634543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Conduct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lvl="0" indent="-228600">
              <a:buChar char="●"/>
            </a:pPr>
            <a:r>
              <a:rPr lang="en-US" dirty="0"/>
              <a:t>Respect the officials/coaches/visiting players - no matter what.</a:t>
            </a:r>
          </a:p>
          <a:p>
            <a:pPr marL="457200" lvl="0" indent="-228600">
              <a:buChar char="●"/>
            </a:pPr>
            <a:r>
              <a:rPr lang="en-US" dirty="0"/>
              <a:t>Ensure buses are left clean and tidy</a:t>
            </a:r>
          </a:p>
          <a:p>
            <a:pPr marL="457200" lvl="0" indent="-228600">
              <a:buChar char="●"/>
            </a:pPr>
            <a:r>
              <a:rPr lang="en-US" dirty="0"/>
              <a:t>Alcohol on buses should be at the driver's discretion - if they don’t allow it. Don’t take it!</a:t>
            </a:r>
          </a:p>
          <a:p>
            <a:pPr marL="457200" lvl="0" indent="-228600">
              <a:buChar char="●"/>
            </a:pPr>
            <a:r>
              <a:rPr lang="en-US" dirty="0"/>
              <a:t>Player conduct - if you are fined you will be liable for the cost.</a:t>
            </a:r>
          </a:p>
          <a:p>
            <a:pPr marL="457200" lvl="0" indent="-228600">
              <a:buChar char="●"/>
            </a:pPr>
            <a:r>
              <a:rPr lang="en-US" dirty="0"/>
              <a:t>If you are on the receiving end of poor conduct… tell us!</a:t>
            </a:r>
          </a:p>
          <a:p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r="273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9751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First Aid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pPr marL="457200" lvl="0" indent="-381000">
              <a:buSzPct val="100000"/>
              <a:buChar char="●"/>
            </a:pPr>
            <a:r>
              <a:rPr lang="en-US" sz="2400" dirty="0"/>
              <a:t>Every team should have a first aid bag</a:t>
            </a:r>
          </a:p>
          <a:p>
            <a:pPr marL="914400" lvl="1" indent="-381000">
              <a:buClr>
                <a:srgbClr val="FF0000"/>
              </a:buClr>
              <a:buSzPct val="100000"/>
            </a:pPr>
            <a:r>
              <a:rPr lang="en-US" sz="2400" dirty="0">
                <a:solidFill>
                  <a:srgbClr val="FF0000"/>
                </a:solidFill>
              </a:rPr>
              <a:t>If you don’t you can get one from the Sports Office.</a:t>
            </a:r>
          </a:p>
          <a:p>
            <a:pPr marL="457200" lvl="0" indent="-381000"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It is recommended that each team has a trained first aider for away fixtures</a:t>
            </a:r>
          </a:p>
          <a:p>
            <a:pPr marL="914400" lvl="1" indent="-381000">
              <a:buClr>
                <a:srgbClr val="FF0000"/>
              </a:buClr>
              <a:buSzPct val="100000"/>
            </a:pPr>
            <a:r>
              <a:rPr lang="en-US" sz="2400" dirty="0">
                <a:solidFill>
                  <a:srgbClr val="FF0000"/>
                </a:solidFill>
              </a:rPr>
              <a:t>Coach Ed course </a:t>
            </a:r>
            <a:r>
              <a:rPr lang="en-US" sz="2400">
                <a:solidFill>
                  <a:srgbClr val="FF0000"/>
                </a:solidFill>
              </a:rPr>
              <a:t>- </a:t>
            </a:r>
            <a:r>
              <a:rPr lang="en-US" sz="2400" smtClean="0">
                <a:solidFill>
                  <a:srgbClr val="FF0000"/>
                </a:solidFill>
              </a:rPr>
              <a:t>6th </a:t>
            </a:r>
            <a:r>
              <a:rPr lang="en-US" sz="2400" dirty="0">
                <a:solidFill>
                  <a:srgbClr val="FF0000"/>
                </a:solidFill>
              </a:rPr>
              <a:t>October!</a:t>
            </a:r>
          </a:p>
          <a:p>
            <a:pPr marL="457200" lvl="0" indent="-381000"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First Aid at Home Fixtures - provided by Sports Centre Staff - Ambulance Procedure</a:t>
            </a:r>
          </a:p>
          <a:p>
            <a:pPr marL="457200" lvl="0" indent="-381000"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If an injured player has to be taken to hospital a member of the team should always accompany them. Keep the Sports Office informed.</a:t>
            </a:r>
          </a:p>
          <a:p>
            <a:pPr marL="457200" lvl="0" indent="-381000"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Concussion protocols 						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533400" lvl="1">
              <a:buClr>
                <a:srgbClr val="000000"/>
              </a:buClr>
              <a:buSzPct val="100000"/>
            </a:pPr>
            <a:r>
              <a:rPr lang="en-US" sz="2200" dirty="0" smtClean="0">
                <a:solidFill>
                  <a:srgbClr val="000000"/>
                </a:solidFill>
              </a:rPr>
              <a:t>– </a:t>
            </a:r>
            <a:r>
              <a:rPr lang="en-US" sz="2200" dirty="0">
                <a:solidFill>
                  <a:srgbClr val="000000"/>
                </a:solidFill>
              </a:rPr>
              <a:t>please inform us of </a:t>
            </a:r>
            <a:r>
              <a:rPr lang="en-US" sz="2200" dirty="0" smtClean="0">
                <a:solidFill>
                  <a:srgbClr val="000000"/>
                </a:solidFill>
              </a:rPr>
              <a:t>head injuries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" b="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3061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Team Captains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Invite them to the Facebook group</a:t>
            </a:r>
          </a:p>
          <a:p>
            <a:r>
              <a:rPr lang="en-GB" dirty="0" smtClean="0"/>
              <a:t>Attend </a:t>
            </a:r>
            <a:endParaRPr lang="en-GB" dirty="0"/>
          </a:p>
        </p:txBody>
      </p:sp>
      <p:pic>
        <p:nvPicPr>
          <p:cNvPr id="4" name="Shape 2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921" y="2819400"/>
            <a:ext cx="3441902" cy="3133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260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BUCS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Each team will take part in a league and cup.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League – generic fixtures for promotion and relegation each season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Cup – knockout rounds. These fixtures must be fulfilled – higher fine!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0000"/>
                </a:solidFill>
              </a:rPr>
              <a:t>RULE – read up on cup ties</a:t>
            </a:r>
          </a:p>
          <a:p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r="273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4974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BUCS Website</a:t>
            </a:r>
            <a:endParaRPr lang="en-GB" dirty="0"/>
          </a:p>
        </p:txBody>
      </p:sp>
      <p:pic>
        <p:nvPicPr>
          <p:cNvPr id="4" name="Shape 1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1654" r="22934" b="4113"/>
          <a:stretch/>
        </p:blipFill>
        <p:spPr>
          <a:xfrm>
            <a:off x="3870960" y="2298864"/>
            <a:ext cx="3024225" cy="2928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29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Fixtures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BUCS website will be most up to date copy of results – these will also be displayed on the AU Noticeboard – check this regularly.</a:t>
            </a:r>
          </a:p>
          <a:p>
            <a:r>
              <a:rPr lang="en-GB" dirty="0" smtClean="0"/>
              <a:t>TASK – use doodle polls or google docs to check your team availability. Do you have any major issues?</a:t>
            </a:r>
          </a:p>
          <a:p>
            <a:r>
              <a:rPr lang="en-GB" dirty="0"/>
              <a:t>	</a:t>
            </a:r>
            <a:r>
              <a:rPr lang="en-GB" dirty="0" smtClean="0"/>
              <a:t>January, Exams, Residential?</a:t>
            </a:r>
          </a:p>
          <a:p>
            <a:r>
              <a:rPr lang="en-GB" dirty="0" smtClean="0"/>
              <a:t>Speak to Linda about rearrangements – once within the 24hour window we cannot </a:t>
            </a:r>
            <a:r>
              <a:rPr lang="en-GB" dirty="0" smtClean="0"/>
              <a:t>change.</a:t>
            </a:r>
          </a:p>
          <a:p>
            <a:r>
              <a:rPr lang="en-GB" dirty="0" smtClean="0"/>
              <a:t>All communication should be done through Linda. </a:t>
            </a:r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4" r="268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2558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Officials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Your responsibility to source and book officials</a:t>
            </a:r>
          </a:p>
          <a:p>
            <a:r>
              <a:rPr lang="en-GB" dirty="0" smtClean="0"/>
              <a:t>How you recruit will be different for each sport – if you are unsure please ask!</a:t>
            </a:r>
          </a:p>
          <a:p>
            <a:r>
              <a:rPr lang="en-GB" dirty="0" smtClean="0"/>
              <a:t>We pay for your officials – you need to collect the money and receipt BEFORE your match</a:t>
            </a:r>
          </a:p>
          <a:p>
            <a:r>
              <a:rPr lang="en-GB" dirty="0" smtClean="0"/>
              <a:t>Always double check your officials are booked. Get a confirmation email or text.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rgbClr val="FF0000"/>
                </a:solidFill>
              </a:rPr>
              <a:t>RULE – read up on qualifications of officials and when they need to be neutral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75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Results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mtClean="0"/>
              <a:t>We have to input results by 12pm on a Thursday.</a:t>
            </a:r>
          </a:p>
          <a:p>
            <a:r>
              <a:rPr lang="en-GB" smtClean="0"/>
              <a:t>Please ensure your team captains text in your results immediately after a game. </a:t>
            </a:r>
          </a:p>
          <a:p>
            <a:endParaRPr lang="en-GB" smtClean="0"/>
          </a:p>
          <a:p>
            <a:r>
              <a:rPr lang="en-GB" smtClean="0"/>
              <a:t>Results number – 07825 010379</a:t>
            </a:r>
          </a:p>
          <a:p>
            <a:endParaRPr lang="en-GB" smtClean="0"/>
          </a:p>
          <a:p>
            <a:r>
              <a:rPr lang="en-GB" smtClean="0"/>
              <a:t>Example – Men’s Football 1st 8 – 0 Leeds Uni</a:t>
            </a:r>
            <a:endParaRPr lang="en-GB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r="273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0371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Rules &amp; </a:t>
            </a:r>
            <a:r>
              <a:rPr lang="en-GB" dirty="0" err="1" smtClean="0"/>
              <a:t>Regs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You’ve all </a:t>
            </a:r>
            <a:r>
              <a:rPr lang="en-GB" dirty="0" smtClean="0"/>
              <a:t>need to read up on your </a:t>
            </a:r>
            <a:r>
              <a:rPr lang="en-GB" dirty="0" smtClean="0"/>
              <a:t>Sports Specific and General Rules &amp; </a:t>
            </a:r>
            <a:r>
              <a:rPr lang="en-GB" dirty="0" err="1" smtClean="0"/>
              <a:t>Regs</a:t>
            </a:r>
            <a:endParaRPr lang="en-GB" dirty="0" smtClean="0"/>
          </a:p>
          <a:p>
            <a:r>
              <a:rPr lang="en-GB" dirty="0" smtClean="0"/>
              <a:t>It is your (&amp; Team Captain’s) responsibility to know the rules for your sport.</a:t>
            </a:r>
          </a:p>
          <a:p>
            <a:r>
              <a:rPr lang="en-GB" dirty="0" smtClean="0"/>
              <a:t>Few key ones:</a:t>
            </a:r>
          </a:p>
          <a:p>
            <a:pPr marL="800100" lvl="1" indent="-342900">
              <a:buFontTx/>
              <a:buChar char="-"/>
            </a:pPr>
            <a:r>
              <a:rPr lang="en-GB" dirty="0" smtClean="0"/>
              <a:t>Officials</a:t>
            </a:r>
          </a:p>
          <a:p>
            <a:pPr marL="800100" lvl="1" indent="-342900">
              <a:buFontTx/>
              <a:buChar char="-"/>
            </a:pPr>
            <a:r>
              <a:rPr lang="en-GB" dirty="0"/>
              <a:t>K</a:t>
            </a:r>
            <a:r>
              <a:rPr lang="en-GB" dirty="0" smtClean="0"/>
              <a:t>it Clash</a:t>
            </a:r>
          </a:p>
          <a:p>
            <a:pPr marL="800100" lvl="1" indent="-342900">
              <a:buFontTx/>
              <a:buChar char="-"/>
            </a:pPr>
            <a:r>
              <a:rPr lang="en-GB" dirty="0" smtClean="0"/>
              <a:t>Postpones Games - Rearrangements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750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Team Selection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lvl="0" indent="-228600">
              <a:buChar char="●"/>
            </a:pPr>
            <a:r>
              <a:rPr lang="en-US" dirty="0"/>
              <a:t>Teams must be selected on merit </a:t>
            </a:r>
          </a:p>
          <a:p>
            <a:pPr marL="914400" lvl="1" indent="-228600"/>
            <a:r>
              <a:rPr lang="en-US" dirty="0"/>
              <a:t>1st team selected in the 1st instance and so on</a:t>
            </a:r>
          </a:p>
          <a:p>
            <a:pPr marL="457200" lvl="0" indent="-228600">
              <a:buChar char="●"/>
            </a:pPr>
            <a:r>
              <a:rPr lang="en-US" dirty="0"/>
              <a:t>You cannot send out a 2nd team if you have not fielded a 1st team</a:t>
            </a:r>
          </a:p>
          <a:p>
            <a:pPr marL="457200" lvl="0" indent="-228600">
              <a:buChar char="●"/>
            </a:pPr>
            <a:r>
              <a:rPr lang="en-US" dirty="0"/>
              <a:t>If your 1st team does not have a game, this isn’t a free pass to play them in the 2nds.</a:t>
            </a:r>
          </a:p>
          <a:p>
            <a:pPr marL="457200" lvl="0" indent="-228600">
              <a:buChar char="●"/>
            </a:pPr>
            <a:r>
              <a:rPr lang="en-US" dirty="0"/>
              <a:t>Players must always play up if required.</a:t>
            </a:r>
          </a:p>
          <a:p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r="273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5326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Teamsheets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lvl="0" indent="-228600">
              <a:buChar char="●"/>
            </a:pPr>
            <a:r>
              <a:rPr lang="en-US" dirty="0"/>
              <a:t>Why? - BUCS receive a number of complaints about ‘ineligible’ or ‘illegal’ players.</a:t>
            </a:r>
          </a:p>
          <a:p>
            <a:pPr marL="457200" lvl="0" indent="-228600">
              <a:buChar char="●"/>
            </a:pPr>
            <a:r>
              <a:rPr lang="en-US" dirty="0"/>
              <a:t>Both HOME &amp; AWAY teams are required to complete the form. </a:t>
            </a:r>
          </a:p>
          <a:p>
            <a:pPr marL="457200" lvl="0" indent="-228600">
              <a:buChar char="●"/>
            </a:pPr>
            <a:r>
              <a:rPr lang="en-US" dirty="0"/>
              <a:t>Student ID is needed to verify who they are. If you can't produced student cards, we have 24hrs to provide evidence</a:t>
            </a:r>
            <a:r>
              <a:rPr lang="en-US" dirty="0" smtClean="0"/>
              <a:t>.</a:t>
            </a:r>
          </a:p>
          <a:p>
            <a:pPr marL="457200" lvl="0" indent="-228600">
              <a:buChar char="●"/>
            </a:pPr>
            <a:r>
              <a:rPr lang="en-US" dirty="0" smtClean="0"/>
              <a:t>If a member of your team forgets your student card then please let us know asap. We can then inform </a:t>
            </a:r>
            <a:r>
              <a:rPr lang="en-US" smtClean="0"/>
              <a:t>the opposition.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8419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</TotalTime>
  <Words>819</Words>
  <Application>Microsoft Office PowerPoint</Application>
  <PresentationFormat>Widescreen</PresentationFormat>
  <Paragraphs>99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1_Office Theme</vt:lpstr>
      <vt:lpstr>BUCS</vt:lpstr>
      <vt:lpstr>BUCS</vt:lpstr>
      <vt:lpstr>The BUCS Website</vt:lpstr>
      <vt:lpstr>Fixtures</vt:lpstr>
      <vt:lpstr>Officials</vt:lpstr>
      <vt:lpstr>Results</vt:lpstr>
      <vt:lpstr>Rules &amp; Regs</vt:lpstr>
      <vt:lpstr>Team Selection</vt:lpstr>
      <vt:lpstr>Teamsheets</vt:lpstr>
      <vt:lpstr>Teamsheets</vt:lpstr>
      <vt:lpstr>Playing Under Protest</vt:lpstr>
      <vt:lpstr>PowerPoint Presentation</vt:lpstr>
      <vt:lpstr>Conduct</vt:lpstr>
      <vt:lpstr>First Aid</vt:lpstr>
      <vt:lpstr>Team Captains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Mccormick, Lisa</cp:lastModifiedBy>
  <cp:revision>22</cp:revision>
  <dcterms:created xsi:type="dcterms:W3CDTF">2018-08-09T13:59:43Z</dcterms:created>
  <dcterms:modified xsi:type="dcterms:W3CDTF">2018-09-13T14:00:21Z</dcterms:modified>
</cp:coreProperties>
</file>