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79" r:id="rId2"/>
    <p:sldMasterId id="2147483682" r:id="rId3"/>
    <p:sldMasterId id="2147483687" r:id="rId4"/>
    <p:sldMasterId id="2147483689" r:id="rId5"/>
    <p:sldMasterId id="2147483691" r:id="rId6"/>
    <p:sldMasterId id="2147483693" r:id="rId7"/>
    <p:sldMasterId id="2147483696" r:id="rId8"/>
  </p:sldMasterIdLst>
  <p:notesMasterIdLst>
    <p:notesMasterId r:id="rId18"/>
  </p:notesMasterIdLst>
  <p:sldIdLst>
    <p:sldId id="264" r:id="rId9"/>
    <p:sldId id="268" r:id="rId10"/>
    <p:sldId id="269" r:id="rId11"/>
    <p:sldId id="267" r:id="rId12"/>
    <p:sldId id="271" r:id="rId13"/>
    <p:sldId id="272" r:id="rId14"/>
    <p:sldId id="273" r:id="rId15"/>
    <p:sldId id="274" r:id="rId16"/>
    <p:sldId id="275" r:id="rId1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82938" autoAdjust="0"/>
  </p:normalViewPr>
  <p:slideViewPr>
    <p:cSldViewPr>
      <p:cViewPr varScale="1">
        <p:scale>
          <a:sx n="97" d="100"/>
          <a:sy n="97" d="100"/>
        </p:scale>
        <p:origin x="218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7789758-60F2-43B5-AA2E-37037AFFF425}" type="datetimeFigureOut">
              <a:rPr lang="en-GB" smtClean="0"/>
              <a:pPr/>
              <a:t>21/04/2016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DA894AC-B541-419B-A907-13D8C410CB08}" type="slidenum">
              <a:rPr lang="en-GB" smtClean="0"/>
              <a:pPr/>
              <a:t>‹#›</a:t>
            </a:fld>
            <a:endParaRPr lang="en-GB"/>
          </a:p>
        </p:txBody>
      </p:sp>
    </p:spTree>
    <p:extLst>
      <p:ext uri="{BB962C8B-B14F-4D97-AF65-F5344CB8AC3E}">
        <p14:creationId xmlns:p14="http://schemas.microsoft.com/office/powerpoint/2010/main" val="3858200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DA894AC-B541-419B-A907-13D8C410CB08}" type="slidenum">
              <a:rPr lang="en-GB" smtClean="0"/>
              <a:pPr/>
              <a:t>1</a:t>
            </a:fld>
            <a:endParaRPr lang="en-GB"/>
          </a:p>
        </p:txBody>
      </p:sp>
    </p:spTree>
    <p:extLst>
      <p:ext uri="{BB962C8B-B14F-4D97-AF65-F5344CB8AC3E}">
        <p14:creationId xmlns:p14="http://schemas.microsoft.com/office/powerpoint/2010/main" val="412719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accent1"/>
                </a:solidFill>
              </a:rPr>
              <a:t>Script</a:t>
            </a:r>
          </a:p>
          <a:p>
            <a:endParaRPr lang="en-GB" dirty="0" smtClean="0">
              <a:solidFill>
                <a:schemeClr val="accent1"/>
              </a:solidFill>
            </a:endParaRPr>
          </a:p>
          <a:p>
            <a:r>
              <a:rPr lang="en-GB" dirty="0" smtClean="0">
                <a:solidFill>
                  <a:schemeClr val="accent1"/>
                </a:solidFill>
              </a:rPr>
              <a:t>“Hello my name is Sharon and I am the Access Adviser</a:t>
            </a:r>
            <a:r>
              <a:rPr lang="en-GB" baseline="0" dirty="0" smtClean="0">
                <a:solidFill>
                  <a:schemeClr val="accent1"/>
                </a:solidFill>
              </a:rPr>
              <a:t> you will be meeting at your Study Needs Assessment appointment.</a:t>
            </a:r>
          </a:p>
          <a:p>
            <a:endParaRPr lang="en-GB" baseline="0" dirty="0" smtClean="0">
              <a:solidFill>
                <a:schemeClr val="accent1"/>
              </a:solidFill>
            </a:endParaRPr>
          </a:p>
          <a:p>
            <a:r>
              <a:rPr lang="en-GB" baseline="0" dirty="0" smtClean="0">
                <a:solidFill>
                  <a:schemeClr val="accent1"/>
                </a:solidFill>
              </a:rPr>
              <a:t>You may also meet Kirsty, our Assessment Centre Administrator, Kate our other Access Adviser and Kate, The Assessment Centre Manager.</a:t>
            </a:r>
          </a:p>
          <a:p>
            <a:endParaRPr lang="en-GB" baseline="0" dirty="0" smtClean="0">
              <a:solidFill>
                <a:schemeClr val="accent1"/>
              </a:solidFill>
            </a:endParaRPr>
          </a:p>
          <a:p>
            <a:r>
              <a:rPr lang="en-GB" baseline="0" dirty="0" smtClean="0">
                <a:solidFill>
                  <a:schemeClr val="accent1"/>
                </a:solidFill>
              </a:rPr>
              <a:t>If you have any access requirements or preferences to enable you to fully participate in the assessment please do let us know, using the contact details shown on this slide. It is very important to us that you are able to express your views and opinions so that we can ensure you get the most out of this process and that the recommendations we make are appropriate to your individual requirements.”</a:t>
            </a:r>
            <a:endParaRPr lang="en-GB" dirty="0">
              <a:solidFill>
                <a:schemeClr val="accent1"/>
              </a:solidFill>
            </a:endParaRPr>
          </a:p>
        </p:txBody>
      </p:sp>
      <p:sp>
        <p:nvSpPr>
          <p:cNvPr id="4" name="Slide Number Placeholder 3"/>
          <p:cNvSpPr>
            <a:spLocks noGrp="1"/>
          </p:cNvSpPr>
          <p:nvPr>
            <p:ph type="sldNum" sz="quarter" idx="10"/>
          </p:nvPr>
        </p:nvSpPr>
        <p:spPr/>
        <p:txBody>
          <a:bodyPr/>
          <a:lstStyle/>
          <a:p>
            <a:fld id="{DDA894AC-B541-419B-A907-13D8C410CB08}" type="slidenum">
              <a:rPr lang="en-GB" smtClean="0"/>
              <a:pPr/>
              <a:t>2</a:t>
            </a:fld>
            <a:endParaRPr lang="en-GB"/>
          </a:p>
        </p:txBody>
      </p:sp>
    </p:spTree>
    <p:extLst>
      <p:ext uri="{BB962C8B-B14F-4D97-AF65-F5344CB8AC3E}">
        <p14:creationId xmlns:p14="http://schemas.microsoft.com/office/powerpoint/2010/main" val="4232192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accent1"/>
                </a:solidFill>
              </a:rPr>
              <a:t>Script</a:t>
            </a:r>
          </a:p>
          <a:p>
            <a:endParaRPr lang="en-GB" dirty="0" smtClean="0">
              <a:solidFill>
                <a:schemeClr val="accent1"/>
              </a:solidFill>
            </a:endParaRPr>
          </a:p>
          <a:p>
            <a:r>
              <a:rPr lang="en-GB" dirty="0" smtClean="0">
                <a:solidFill>
                  <a:schemeClr val="accent1"/>
                </a:solidFill>
              </a:rPr>
              <a:t>“We will meet</a:t>
            </a:r>
            <a:r>
              <a:rPr lang="en-GB" baseline="0" dirty="0" smtClean="0">
                <a:solidFill>
                  <a:schemeClr val="accent1"/>
                </a:solidFill>
              </a:rPr>
              <a:t> at the City Campus, </a:t>
            </a:r>
            <a:r>
              <a:rPr lang="en-GB" baseline="0" dirty="0" err="1" smtClean="0">
                <a:solidFill>
                  <a:schemeClr val="accent1"/>
                </a:solidFill>
              </a:rPr>
              <a:t>Calverley</a:t>
            </a:r>
            <a:r>
              <a:rPr lang="en-GB" baseline="0" dirty="0" smtClean="0">
                <a:solidFill>
                  <a:schemeClr val="accent1"/>
                </a:solidFill>
              </a:rPr>
              <a:t> Building. When you arrive for your assessment you can wait in our reception area. I will collect </a:t>
            </a:r>
            <a:r>
              <a:rPr lang="en-GB" baseline="0" smtClean="0">
                <a:solidFill>
                  <a:schemeClr val="accent1"/>
                </a:solidFill>
              </a:rPr>
              <a:t>you and </a:t>
            </a:r>
            <a:r>
              <a:rPr lang="en-GB" baseline="0" dirty="0" smtClean="0">
                <a:solidFill>
                  <a:schemeClr val="accent1"/>
                </a:solidFill>
              </a:rPr>
              <a:t>take you next door to the room where the assessment will take place.”</a:t>
            </a:r>
          </a:p>
          <a:p>
            <a:endParaRPr lang="en-GB" baseline="0" dirty="0" smtClean="0">
              <a:solidFill>
                <a:schemeClr val="accent1"/>
              </a:solidFill>
            </a:endParaRPr>
          </a:p>
          <a:p>
            <a:endParaRPr lang="en-GB" dirty="0">
              <a:solidFill>
                <a:schemeClr val="accent1"/>
              </a:solidFill>
            </a:endParaRPr>
          </a:p>
        </p:txBody>
      </p:sp>
      <p:sp>
        <p:nvSpPr>
          <p:cNvPr id="4" name="Slide Number Placeholder 3"/>
          <p:cNvSpPr>
            <a:spLocks noGrp="1"/>
          </p:cNvSpPr>
          <p:nvPr>
            <p:ph type="sldNum" sz="quarter" idx="10"/>
          </p:nvPr>
        </p:nvSpPr>
        <p:spPr/>
        <p:txBody>
          <a:bodyPr/>
          <a:lstStyle/>
          <a:p>
            <a:fld id="{DDA894AC-B541-419B-A907-13D8C410CB08}" type="slidenum">
              <a:rPr lang="en-GB" smtClean="0"/>
              <a:pPr/>
              <a:t>3</a:t>
            </a:fld>
            <a:endParaRPr lang="en-GB"/>
          </a:p>
        </p:txBody>
      </p:sp>
    </p:spTree>
    <p:extLst>
      <p:ext uri="{BB962C8B-B14F-4D97-AF65-F5344CB8AC3E}">
        <p14:creationId xmlns:p14="http://schemas.microsoft.com/office/powerpoint/2010/main" val="3781014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accent1"/>
                </a:solidFill>
                <a:effectLst/>
                <a:latin typeface="+mn-lt"/>
                <a:ea typeface="+mn-ea"/>
                <a:cs typeface="+mn-cs"/>
              </a:rPr>
              <a:t>Script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accen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accent1"/>
                </a:solidFill>
                <a:effectLst/>
                <a:latin typeface="+mn-lt"/>
                <a:ea typeface="+mn-ea"/>
                <a:cs typeface="+mn-cs"/>
              </a:rPr>
              <a:t>“The study needs assessment tends to be a structured but fairly informal 1:1 discussion with an Access</a:t>
            </a:r>
            <a:r>
              <a:rPr lang="en-GB" sz="1200" kern="1200" baseline="0" dirty="0" smtClean="0">
                <a:solidFill>
                  <a:schemeClr val="accent1"/>
                </a:solidFill>
                <a:effectLst/>
                <a:latin typeface="+mn-lt"/>
                <a:ea typeface="+mn-ea"/>
                <a:cs typeface="+mn-cs"/>
              </a:rPr>
              <a:t> Adviser and Study Needs Assessor </a:t>
            </a:r>
            <a:r>
              <a:rPr lang="en-GB" sz="1200" kern="1200" dirty="0" smtClean="0">
                <a:solidFill>
                  <a:schemeClr val="accent1"/>
                </a:solidFill>
                <a:effectLst/>
                <a:latin typeface="+mn-lt"/>
                <a:ea typeface="+mn-ea"/>
                <a:cs typeface="+mn-cs"/>
              </a:rPr>
              <a:t>which will usually last between 2 and 3 hours</a:t>
            </a:r>
            <a:r>
              <a:rPr lang="en-GB" sz="1200" kern="1200" baseline="0" dirty="0" smtClean="0">
                <a:solidFill>
                  <a:schemeClr val="accent1"/>
                </a:solidFill>
                <a:effectLst/>
                <a:latin typeface="+mn-lt"/>
                <a:ea typeface="+mn-ea"/>
                <a:cs typeface="+mn-cs"/>
              </a:rPr>
              <a:t>. You </a:t>
            </a:r>
            <a:r>
              <a:rPr lang="en-GB" sz="1200" kern="1200" dirty="0" smtClean="0">
                <a:solidFill>
                  <a:schemeClr val="accent1"/>
                </a:solidFill>
                <a:effectLst/>
                <a:latin typeface="+mn-lt"/>
                <a:ea typeface="+mn-ea"/>
                <a:cs typeface="+mn-cs"/>
              </a:rPr>
              <a:t>will have the opportunity to talk</a:t>
            </a:r>
            <a:r>
              <a:rPr lang="en-GB" sz="1200" kern="1200" baseline="0" dirty="0" smtClean="0">
                <a:solidFill>
                  <a:schemeClr val="accent1"/>
                </a:solidFill>
                <a:effectLst/>
                <a:latin typeface="+mn-lt"/>
                <a:ea typeface="+mn-ea"/>
                <a:cs typeface="+mn-cs"/>
              </a:rPr>
              <a:t> about strategies you have already developed and support you have found useful in the past as well as exploring any additional support that is available to you throughout your degree programme.”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accent1"/>
              </a:solidFill>
              <a:effectLst/>
              <a:latin typeface="+mn-lt"/>
              <a:ea typeface="+mn-ea"/>
              <a:cs typeface="+mn-cs"/>
            </a:endParaRPr>
          </a:p>
          <a:p>
            <a:endParaRPr lang="en-GB" sz="1200" kern="1200" baseline="0" dirty="0" smtClean="0">
              <a:solidFill>
                <a:schemeClr val="accent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A894AC-B541-419B-A907-13D8C410CB08}" type="slidenum">
              <a:rPr lang="en-GB" smtClean="0"/>
              <a:pPr/>
              <a:t>4</a:t>
            </a:fld>
            <a:endParaRPr lang="en-GB"/>
          </a:p>
        </p:txBody>
      </p:sp>
    </p:spTree>
    <p:extLst>
      <p:ext uri="{BB962C8B-B14F-4D97-AF65-F5344CB8AC3E}">
        <p14:creationId xmlns:p14="http://schemas.microsoft.com/office/powerpoint/2010/main" val="3117832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accent1"/>
                </a:solidFill>
              </a:rPr>
              <a:t>Script</a:t>
            </a:r>
          </a:p>
          <a:p>
            <a:endParaRPr lang="en-GB" dirty="0" smtClean="0">
              <a:solidFill>
                <a:schemeClr val="accent1"/>
              </a:solidFill>
            </a:endParaRPr>
          </a:p>
          <a:p>
            <a:r>
              <a:rPr lang="en-GB" dirty="0" smtClean="0">
                <a:solidFill>
                  <a:schemeClr val="accent1"/>
                </a:solidFill>
              </a:rPr>
              <a:t>Firstly,</a:t>
            </a:r>
            <a:r>
              <a:rPr lang="en-GB" baseline="0" dirty="0" smtClean="0">
                <a:solidFill>
                  <a:schemeClr val="accent1"/>
                </a:solidFill>
              </a:rPr>
              <a:t> I will introduce myself, offer you a drink and try to ensure you are comfortable in the environment.</a:t>
            </a:r>
          </a:p>
          <a:p>
            <a:endParaRPr lang="en-GB" baseline="0" dirty="0" smtClean="0">
              <a:solidFill>
                <a:schemeClr val="accent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accent1"/>
                </a:solidFill>
              </a:rPr>
              <a:t>I will then </a:t>
            </a:r>
            <a:r>
              <a:rPr lang="en-GB" sz="1200" dirty="0" smtClean="0">
                <a:solidFill>
                  <a:schemeClr val="accent1"/>
                </a:solidFill>
              </a:rPr>
              <a:t>check your personal details and explain to you what will happen during the assessment.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accent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accent1"/>
                </a:solidFill>
              </a:rPr>
              <a:t>We will talk about your Disability,</a:t>
            </a:r>
            <a:r>
              <a:rPr lang="en-GB" sz="1200" baseline="0" dirty="0" smtClean="0">
                <a:solidFill>
                  <a:schemeClr val="accent1"/>
                </a:solidFill>
              </a:rPr>
              <a:t> </a:t>
            </a:r>
            <a:r>
              <a:rPr lang="en-GB" sz="1200" dirty="0" smtClean="0">
                <a:solidFill>
                  <a:schemeClr val="accent1"/>
                </a:solidFill>
              </a:rPr>
              <a:t>your previous education or employment experiences and</a:t>
            </a:r>
            <a:r>
              <a:rPr lang="en-GB" sz="1200" baseline="0" dirty="0" smtClean="0">
                <a:solidFill>
                  <a:schemeClr val="accent1"/>
                </a:solidFill>
              </a:rPr>
              <a:t> any</a:t>
            </a:r>
            <a:r>
              <a:rPr lang="en-GB" sz="1200" dirty="0" smtClean="0">
                <a:solidFill>
                  <a:schemeClr val="accent1"/>
                </a:solidFill>
              </a:rPr>
              <a:t> support you have found useful. We will also talk</a:t>
            </a:r>
            <a:r>
              <a:rPr lang="en-GB" sz="1200" baseline="0" dirty="0" smtClean="0">
                <a:solidFill>
                  <a:schemeClr val="accent1"/>
                </a:solidFill>
              </a:rPr>
              <a:t> about the information you provided us with prior to your assessment (e.g. Educational Psychologists Assessment Report and/or Medical Evidence) and your pre-assessment questionnaire.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chemeClr val="accent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accent1"/>
                </a:solidFill>
              </a:rPr>
              <a:t>It may be helpful for you to</a:t>
            </a:r>
            <a:r>
              <a:rPr lang="en-GB" baseline="0" dirty="0" smtClean="0">
                <a:solidFill>
                  <a:schemeClr val="accent1"/>
                </a:solidFill>
              </a:rPr>
              <a:t> think about support you have found useful during previous studies or in the work place and/or challenging experiences you have had and any help or support you think could have helped you at the time.</a:t>
            </a:r>
            <a:endParaRPr lang="en-GB" sz="1200" dirty="0" smtClean="0">
              <a:solidFill>
                <a:schemeClr val="accent1"/>
              </a:solidFill>
            </a:endParaRPr>
          </a:p>
          <a:p>
            <a:endParaRPr lang="en-GB" baseline="0" dirty="0" smtClean="0">
              <a:solidFill>
                <a:schemeClr val="accent1"/>
              </a:solidFill>
            </a:endParaRPr>
          </a:p>
          <a:p>
            <a:r>
              <a:rPr lang="en-GB" baseline="0" dirty="0" smtClean="0">
                <a:solidFill>
                  <a:schemeClr val="accent1"/>
                </a:solidFill>
              </a:rPr>
              <a:t>We will then talk about the course you have chosen to study and each area of your study in depth in order to identify any impact your disability is likely to have on the way you learn. You should think about any difficulties you might have in the following situations:</a:t>
            </a:r>
          </a:p>
          <a:p>
            <a:endParaRPr lang="en-GB" baseline="0" dirty="0" smtClean="0">
              <a:solidFill>
                <a:schemeClr val="accent1"/>
              </a:solidFill>
            </a:endParaRPr>
          </a:p>
          <a:p>
            <a:r>
              <a:rPr lang="en-GB" b="1" baseline="0" dirty="0" smtClean="0">
                <a:solidFill>
                  <a:schemeClr val="accent1"/>
                </a:solidFill>
              </a:rPr>
              <a:t>Researching</a:t>
            </a:r>
          </a:p>
          <a:p>
            <a:r>
              <a:rPr lang="en-GB" baseline="0" dirty="0" smtClean="0">
                <a:solidFill>
                  <a:schemeClr val="accent1"/>
                </a:solidFill>
              </a:rPr>
              <a:t>Accessing the library</a:t>
            </a:r>
          </a:p>
          <a:p>
            <a:r>
              <a:rPr lang="en-GB" baseline="0" dirty="0" smtClean="0">
                <a:solidFill>
                  <a:schemeClr val="accent1"/>
                </a:solidFill>
              </a:rPr>
              <a:t>Identifying appropriate reading material</a:t>
            </a:r>
          </a:p>
          <a:p>
            <a:r>
              <a:rPr lang="en-GB" baseline="0" dirty="0" smtClean="0">
                <a:solidFill>
                  <a:schemeClr val="accent1"/>
                </a:solidFill>
              </a:rPr>
              <a:t>Reading, decoding, processing and retaining information</a:t>
            </a:r>
          </a:p>
          <a:p>
            <a:endParaRPr lang="en-GB" baseline="0" dirty="0" smtClean="0">
              <a:solidFill>
                <a:schemeClr val="accent1"/>
              </a:solidFill>
            </a:endParaRPr>
          </a:p>
          <a:p>
            <a:r>
              <a:rPr lang="en-GB" b="1" baseline="0" dirty="0" smtClean="0">
                <a:solidFill>
                  <a:schemeClr val="accent1"/>
                </a:solidFill>
              </a:rPr>
              <a:t>Composing Assignments</a:t>
            </a:r>
          </a:p>
          <a:p>
            <a:r>
              <a:rPr lang="en-GB" b="0" baseline="0" dirty="0" smtClean="0">
                <a:solidFill>
                  <a:schemeClr val="accent1"/>
                </a:solidFill>
              </a:rPr>
              <a:t>Interpreting assignment questions</a:t>
            </a:r>
          </a:p>
          <a:p>
            <a:r>
              <a:rPr lang="en-GB" b="0" baseline="0" dirty="0" smtClean="0">
                <a:solidFill>
                  <a:schemeClr val="accent1"/>
                </a:solidFill>
              </a:rPr>
              <a:t>Planning written work</a:t>
            </a:r>
          </a:p>
          <a:p>
            <a:r>
              <a:rPr lang="en-GB" b="0" baseline="0" dirty="0" smtClean="0">
                <a:solidFill>
                  <a:schemeClr val="accent1"/>
                </a:solidFill>
              </a:rPr>
              <a:t>Expressing  your thoughts and ideas in writing</a:t>
            </a:r>
          </a:p>
          <a:p>
            <a:endParaRPr lang="en-GB" b="0" baseline="0" dirty="0" smtClean="0">
              <a:solidFill>
                <a:schemeClr val="accent1"/>
              </a:solidFill>
            </a:endParaRPr>
          </a:p>
          <a:p>
            <a:r>
              <a:rPr lang="en-GB" b="1" baseline="0" dirty="0" smtClean="0">
                <a:solidFill>
                  <a:schemeClr val="accent1"/>
                </a:solidFill>
              </a:rPr>
              <a:t>Proofreading</a:t>
            </a:r>
          </a:p>
          <a:p>
            <a:r>
              <a:rPr lang="en-GB" b="0" baseline="0" dirty="0" smtClean="0">
                <a:solidFill>
                  <a:schemeClr val="accent1"/>
                </a:solidFill>
              </a:rPr>
              <a:t>Identifying errors in spelling, grammar and structure</a:t>
            </a:r>
          </a:p>
          <a:p>
            <a:r>
              <a:rPr lang="en-GB" b="0" baseline="0" dirty="0" smtClean="0">
                <a:solidFill>
                  <a:schemeClr val="accent1"/>
                </a:solidFill>
              </a:rPr>
              <a:t>Knowing how to correct errors</a:t>
            </a:r>
          </a:p>
          <a:p>
            <a:endParaRPr lang="en-GB" b="0" baseline="0" dirty="0" smtClean="0">
              <a:solidFill>
                <a:schemeClr val="accent1"/>
              </a:solidFill>
            </a:endParaRPr>
          </a:p>
          <a:p>
            <a:r>
              <a:rPr lang="en-GB" b="1" baseline="0" dirty="0" smtClean="0">
                <a:solidFill>
                  <a:schemeClr val="accent1"/>
                </a:solidFill>
              </a:rPr>
              <a:t>Note Taking</a:t>
            </a:r>
          </a:p>
          <a:p>
            <a:r>
              <a:rPr lang="en-GB" b="0" baseline="0" dirty="0" smtClean="0">
                <a:solidFill>
                  <a:schemeClr val="accent1"/>
                </a:solidFill>
              </a:rPr>
              <a:t>Attending taught sessions</a:t>
            </a:r>
          </a:p>
          <a:p>
            <a:r>
              <a:rPr lang="en-GB" b="0" baseline="0" dirty="0" smtClean="0">
                <a:solidFill>
                  <a:schemeClr val="accent1"/>
                </a:solidFill>
              </a:rPr>
              <a:t>Multitasking, reading, listening and writing at the same time</a:t>
            </a:r>
          </a:p>
          <a:p>
            <a:r>
              <a:rPr lang="en-GB" b="0" baseline="0" dirty="0" smtClean="0">
                <a:solidFill>
                  <a:schemeClr val="accent1"/>
                </a:solidFill>
              </a:rPr>
              <a:t>Speed and legibility of handwriting</a:t>
            </a:r>
          </a:p>
          <a:p>
            <a:endParaRPr lang="en-GB" b="0" baseline="0" dirty="0" smtClean="0">
              <a:solidFill>
                <a:schemeClr val="accent1"/>
              </a:solidFill>
            </a:endParaRPr>
          </a:p>
          <a:p>
            <a:r>
              <a:rPr lang="en-GB" b="1" baseline="0" dirty="0" smtClean="0">
                <a:solidFill>
                  <a:schemeClr val="accent1"/>
                </a:solidFill>
              </a:rPr>
              <a:t>Time Management and Organisation</a:t>
            </a:r>
          </a:p>
          <a:p>
            <a:r>
              <a:rPr lang="en-GB" b="0" baseline="0" dirty="0" smtClean="0">
                <a:solidFill>
                  <a:schemeClr val="accent1"/>
                </a:solidFill>
              </a:rPr>
              <a:t>Attending appointments and taught sessions</a:t>
            </a:r>
          </a:p>
          <a:p>
            <a:r>
              <a:rPr lang="en-GB" b="0" baseline="0" dirty="0" smtClean="0">
                <a:solidFill>
                  <a:schemeClr val="accent1"/>
                </a:solidFill>
              </a:rPr>
              <a:t>Keeping track of deadlines and key pieces of information</a:t>
            </a:r>
          </a:p>
          <a:p>
            <a:r>
              <a:rPr lang="en-GB" b="0" baseline="0" dirty="0" smtClean="0">
                <a:solidFill>
                  <a:schemeClr val="accent1"/>
                </a:solidFill>
              </a:rPr>
              <a:t>Estimating how long tasks are likely to take &amp; managing your study time accordingly</a:t>
            </a:r>
          </a:p>
          <a:p>
            <a:r>
              <a:rPr lang="en-GB" b="0" baseline="0" dirty="0" smtClean="0">
                <a:solidFill>
                  <a:schemeClr val="accent1"/>
                </a:solidFill>
              </a:rPr>
              <a:t>Organising files, notes and </a:t>
            </a:r>
            <a:r>
              <a:rPr lang="en-GB" b="0" baseline="0" dirty="0" err="1" smtClean="0">
                <a:solidFill>
                  <a:schemeClr val="accent1"/>
                </a:solidFill>
              </a:rPr>
              <a:t>handouts</a:t>
            </a:r>
            <a:endParaRPr lang="en-GB" b="0" baseline="0" dirty="0" smtClean="0">
              <a:solidFill>
                <a:schemeClr val="accent1"/>
              </a:solidFill>
            </a:endParaRPr>
          </a:p>
          <a:p>
            <a:endParaRPr lang="en-GB" b="1" baseline="0" dirty="0" smtClean="0">
              <a:solidFill>
                <a:schemeClr val="accent1"/>
              </a:solidFill>
            </a:endParaRPr>
          </a:p>
          <a:p>
            <a:r>
              <a:rPr lang="en-GB" b="1" baseline="0" dirty="0" smtClean="0">
                <a:solidFill>
                  <a:schemeClr val="accent1"/>
                </a:solidFill>
              </a:rPr>
              <a:t>Examinations</a:t>
            </a:r>
          </a:p>
          <a:p>
            <a:endParaRPr lang="en-GB" b="0" baseline="0" dirty="0" smtClean="0">
              <a:solidFill>
                <a:schemeClr val="accent1"/>
              </a:solidFill>
            </a:endParaRPr>
          </a:p>
          <a:p>
            <a:r>
              <a:rPr lang="en-GB" b="1" baseline="0" dirty="0" smtClean="0">
                <a:solidFill>
                  <a:schemeClr val="accent1"/>
                </a:solidFill>
              </a:rPr>
              <a:t>Communication and Social Interaction</a:t>
            </a:r>
          </a:p>
          <a:p>
            <a:r>
              <a:rPr lang="en-GB" b="0" baseline="0" dirty="0" smtClean="0">
                <a:solidFill>
                  <a:schemeClr val="accent1"/>
                </a:solidFill>
              </a:rPr>
              <a:t>Communicating with University Staff</a:t>
            </a:r>
          </a:p>
          <a:p>
            <a:r>
              <a:rPr lang="en-GB" b="0" baseline="0" dirty="0" smtClean="0">
                <a:solidFill>
                  <a:schemeClr val="accent1"/>
                </a:solidFill>
              </a:rPr>
              <a:t>Communicating with your peers</a:t>
            </a:r>
          </a:p>
          <a:p>
            <a:r>
              <a:rPr lang="en-GB" b="0" baseline="0" dirty="0" smtClean="0">
                <a:solidFill>
                  <a:schemeClr val="accent1"/>
                </a:solidFill>
              </a:rPr>
              <a:t>Group work</a:t>
            </a:r>
          </a:p>
          <a:p>
            <a:r>
              <a:rPr lang="en-GB" b="0" baseline="0" dirty="0" smtClean="0">
                <a:solidFill>
                  <a:schemeClr val="accent1"/>
                </a:solidFill>
              </a:rPr>
              <a:t>Delivering presentations</a:t>
            </a:r>
          </a:p>
          <a:p>
            <a:endParaRPr lang="en-GB" b="0" baseline="0" dirty="0" smtClean="0">
              <a:solidFill>
                <a:schemeClr val="accent1"/>
              </a:solidFill>
            </a:endParaRPr>
          </a:p>
          <a:p>
            <a:r>
              <a:rPr lang="en-GB" b="1" baseline="0" dirty="0" smtClean="0">
                <a:solidFill>
                  <a:schemeClr val="accent1"/>
                </a:solidFill>
              </a:rPr>
              <a:t>Placements and/or practical tasks</a:t>
            </a:r>
          </a:p>
          <a:p>
            <a:endParaRPr lang="en-GB" b="1" baseline="0" dirty="0" smtClean="0">
              <a:solidFill>
                <a:schemeClr val="accent1"/>
              </a:solidFill>
            </a:endParaRPr>
          </a:p>
          <a:p>
            <a:r>
              <a:rPr lang="en-GB" b="1" baseline="0" dirty="0" smtClean="0">
                <a:solidFill>
                  <a:schemeClr val="accent1"/>
                </a:solidFill>
              </a:rPr>
              <a:t>Mobility and Travel</a:t>
            </a:r>
          </a:p>
          <a:p>
            <a:r>
              <a:rPr lang="en-GB" b="0" baseline="0" dirty="0" smtClean="0">
                <a:solidFill>
                  <a:schemeClr val="accent1"/>
                </a:solidFill>
              </a:rPr>
              <a:t>Travel between home and University</a:t>
            </a:r>
          </a:p>
          <a:p>
            <a:r>
              <a:rPr lang="en-GB" b="0" baseline="0" dirty="0" smtClean="0">
                <a:solidFill>
                  <a:schemeClr val="accent1"/>
                </a:solidFill>
              </a:rPr>
              <a:t>Travel in and around university</a:t>
            </a:r>
          </a:p>
          <a:p>
            <a:r>
              <a:rPr lang="en-GB" b="0" baseline="0" dirty="0" smtClean="0">
                <a:solidFill>
                  <a:schemeClr val="accent1"/>
                </a:solidFill>
              </a:rPr>
              <a:t>Travel to placement/study visit </a:t>
            </a:r>
          </a:p>
          <a:p>
            <a:r>
              <a:rPr lang="en-GB" b="0" baseline="0" dirty="0" smtClean="0">
                <a:solidFill>
                  <a:schemeClr val="accent1"/>
                </a:solidFill>
              </a:rPr>
              <a:t>Physical access requirements</a:t>
            </a:r>
          </a:p>
          <a:p>
            <a:endParaRPr lang="en-GB" b="1" baseline="0" dirty="0" smtClean="0">
              <a:solidFill>
                <a:schemeClr val="accent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solidFill>
                  <a:schemeClr val="accent1"/>
                </a:solidFill>
              </a:rPr>
              <a:t>We will then talk about the specialist support and equipment available to you at University, </a:t>
            </a:r>
            <a:r>
              <a:rPr lang="en-GB" sz="1200" dirty="0" smtClean="0">
                <a:solidFill>
                  <a:schemeClr val="accent1"/>
                </a:solidFill>
              </a:rPr>
              <a:t>I will show you some of the assistive software and equipment, and in some cases you may also be able to try it out.”</a:t>
            </a:r>
          </a:p>
        </p:txBody>
      </p:sp>
      <p:sp>
        <p:nvSpPr>
          <p:cNvPr id="4" name="Slide Number Placeholder 3"/>
          <p:cNvSpPr>
            <a:spLocks noGrp="1"/>
          </p:cNvSpPr>
          <p:nvPr>
            <p:ph type="sldNum" sz="quarter" idx="10"/>
          </p:nvPr>
        </p:nvSpPr>
        <p:spPr/>
        <p:txBody>
          <a:bodyPr/>
          <a:lstStyle/>
          <a:p>
            <a:fld id="{DDA894AC-B541-419B-A907-13D8C410CB08}" type="slidenum">
              <a:rPr lang="en-GB" smtClean="0"/>
              <a:pPr/>
              <a:t>5</a:t>
            </a:fld>
            <a:endParaRPr lang="en-GB"/>
          </a:p>
        </p:txBody>
      </p:sp>
    </p:spTree>
    <p:extLst>
      <p:ext uri="{BB962C8B-B14F-4D97-AF65-F5344CB8AC3E}">
        <p14:creationId xmlns:p14="http://schemas.microsoft.com/office/powerpoint/2010/main" val="3519463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accent1"/>
                </a:solidFill>
              </a:rPr>
              <a:t>Script</a:t>
            </a:r>
          </a:p>
          <a:p>
            <a:endParaRPr lang="en-GB" dirty="0" smtClean="0">
              <a:solidFill>
                <a:schemeClr val="accent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accent1"/>
                </a:solidFill>
              </a:rPr>
              <a:t>“Recommendations for support will depend</a:t>
            </a:r>
            <a:r>
              <a:rPr lang="en-GB" baseline="0" dirty="0" smtClean="0">
                <a:solidFill>
                  <a:schemeClr val="accent1"/>
                </a:solidFill>
              </a:rPr>
              <a:t> on your individual circumstances and must be </a:t>
            </a:r>
            <a:r>
              <a:rPr lang="en-GB" sz="1200" dirty="0" smtClean="0">
                <a:solidFill>
                  <a:schemeClr val="accent1"/>
                </a:solidFill>
              </a:rPr>
              <a:t>considered in relation to the DSA regulations and guidance.</a:t>
            </a:r>
            <a:r>
              <a:rPr lang="en-GB" sz="1200" baseline="0" dirty="0" smtClean="0">
                <a:solidFill>
                  <a:schemeClr val="accent1"/>
                </a:solidFill>
              </a:rPr>
              <a:t> Recommendations </a:t>
            </a:r>
            <a:r>
              <a:rPr lang="en-GB" baseline="0" dirty="0" smtClean="0">
                <a:solidFill>
                  <a:schemeClr val="accent1"/>
                </a:solidFill>
              </a:rPr>
              <a:t>will vary from person to person, depending on their course, their disability and the impact their disability is likely to have on their studies.</a:t>
            </a:r>
          </a:p>
          <a:p>
            <a:endParaRPr lang="en-GB" baseline="0" dirty="0" smtClean="0">
              <a:solidFill>
                <a:schemeClr val="accent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accent1"/>
                </a:solidFill>
              </a:rPr>
              <a:t>During the assessment </a:t>
            </a:r>
            <a:r>
              <a:rPr lang="en-GB" sz="1200" baseline="0" dirty="0" smtClean="0">
                <a:solidFill>
                  <a:schemeClr val="accent1"/>
                </a:solidFill>
              </a:rPr>
              <a:t>y</a:t>
            </a:r>
            <a:r>
              <a:rPr lang="en-GB" sz="1200" dirty="0" smtClean="0">
                <a:solidFill>
                  <a:schemeClr val="accent1"/>
                </a:solidFill>
              </a:rPr>
              <a:t>ou will have the opportunity to ask questions or suggest strategies or equipment that you feel you may benefit from. I</a:t>
            </a:r>
            <a:r>
              <a:rPr lang="en-GB" sz="1200" baseline="0" dirty="0" smtClean="0">
                <a:solidFill>
                  <a:schemeClr val="accent1"/>
                </a:solidFill>
              </a:rPr>
              <a:t> </a:t>
            </a:r>
            <a:r>
              <a:rPr lang="en-GB" sz="1200" dirty="0" smtClean="0">
                <a:solidFill>
                  <a:schemeClr val="accent1"/>
                </a:solidFill>
              </a:rPr>
              <a:t>will discuss these with you, along with any other support</a:t>
            </a:r>
            <a:r>
              <a:rPr lang="en-GB" sz="1200" baseline="0" dirty="0" smtClean="0">
                <a:solidFill>
                  <a:schemeClr val="accent1"/>
                </a:solidFill>
              </a:rPr>
              <a:t> or adjustments I think would be appropriate and beneficial for you.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chemeClr val="accent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chemeClr val="accent1"/>
                </a:solidFill>
              </a:rPr>
              <a:t>This could include some human support, usually delivered on a 1:1 basis, such as mentoring or study skills support. Specialist equipment or assistive technology,  such as </a:t>
            </a:r>
            <a:r>
              <a:rPr lang="en-GB" sz="1200" baseline="0" dirty="0" err="1" smtClean="0">
                <a:solidFill>
                  <a:schemeClr val="accent1"/>
                </a:solidFill>
              </a:rPr>
              <a:t>mindmapping</a:t>
            </a:r>
            <a:r>
              <a:rPr lang="en-GB" sz="1200" baseline="0" dirty="0" smtClean="0">
                <a:solidFill>
                  <a:schemeClr val="accent1"/>
                </a:solidFill>
              </a:rPr>
              <a:t> software to assist in planning your work, text to speech software to assist you in reading and processing information and proofreading your work and dictate software to assist you in composing your work. Some links to examples of the available software are included at the end of this presentation, should you wish to look at them before your appointment.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chemeClr val="accent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chemeClr val="accent1"/>
                </a:solidFill>
              </a:rPr>
              <a:t>I may also make recommendations for your course team and University Disability Adviser to consider, such as, examination recommendations, extended library loans or ensuring you are provided with </a:t>
            </a:r>
            <a:r>
              <a:rPr lang="en-GB" sz="1200" baseline="0" dirty="0" err="1" smtClean="0">
                <a:solidFill>
                  <a:schemeClr val="accent1"/>
                </a:solidFill>
              </a:rPr>
              <a:t>handouts</a:t>
            </a:r>
            <a:r>
              <a:rPr lang="en-GB" sz="1200" baseline="0" dirty="0" smtClean="0">
                <a:solidFill>
                  <a:schemeClr val="accent1"/>
                </a:solidFill>
              </a:rPr>
              <a:t> prior to classes.”</a:t>
            </a:r>
            <a:endParaRPr lang="en-GB" baseline="0" dirty="0" smtClean="0">
              <a:solidFill>
                <a:schemeClr val="accent1"/>
              </a:solidFill>
            </a:endParaRPr>
          </a:p>
          <a:p>
            <a:endParaRPr lang="en-GB" dirty="0">
              <a:solidFill>
                <a:schemeClr val="accent1"/>
              </a:solidFill>
            </a:endParaRPr>
          </a:p>
        </p:txBody>
      </p:sp>
      <p:sp>
        <p:nvSpPr>
          <p:cNvPr id="4" name="Slide Number Placeholder 3"/>
          <p:cNvSpPr>
            <a:spLocks noGrp="1"/>
          </p:cNvSpPr>
          <p:nvPr>
            <p:ph type="sldNum" sz="quarter" idx="10"/>
          </p:nvPr>
        </p:nvSpPr>
        <p:spPr/>
        <p:txBody>
          <a:bodyPr/>
          <a:lstStyle/>
          <a:p>
            <a:fld id="{DDA894AC-B541-419B-A907-13D8C410CB08}" type="slidenum">
              <a:rPr lang="en-GB" smtClean="0"/>
              <a:pPr/>
              <a:t>6</a:t>
            </a:fld>
            <a:endParaRPr lang="en-GB"/>
          </a:p>
        </p:txBody>
      </p:sp>
    </p:spTree>
    <p:extLst>
      <p:ext uri="{BB962C8B-B14F-4D97-AF65-F5344CB8AC3E}">
        <p14:creationId xmlns:p14="http://schemas.microsoft.com/office/powerpoint/2010/main" val="594785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accent1"/>
                </a:solidFill>
              </a:rPr>
              <a:t>“I will write your report and a copy will be sent to you within 10 working days,</a:t>
            </a:r>
            <a:r>
              <a:rPr lang="en-GB" baseline="0" dirty="0" smtClean="0">
                <a:solidFill>
                  <a:schemeClr val="accent1"/>
                </a:solidFill>
              </a:rPr>
              <a:t> we will also send a copy to </a:t>
            </a:r>
            <a:r>
              <a:rPr lang="en-GB" sz="1200" dirty="0" smtClean="0">
                <a:solidFill>
                  <a:schemeClr val="accent1"/>
                </a:solidFill>
              </a:rPr>
              <a:t>your funding body and with your permission, your University Disability Advice team.</a:t>
            </a:r>
            <a:endParaRPr lang="en-GB" dirty="0" smtClean="0">
              <a:solidFill>
                <a:schemeClr val="accent1"/>
              </a:solidFill>
            </a:endParaRPr>
          </a:p>
          <a:p>
            <a:endParaRPr lang="en-GB" dirty="0" smtClean="0">
              <a:solidFill>
                <a:schemeClr val="accent1"/>
              </a:solidFill>
            </a:endParaRPr>
          </a:p>
          <a:p>
            <a:r>
              <a:rPr lang="en-GB" dirty="0" smtClean="0">
                <a:solidFill>
                  <a:schemeClr val="accent1"/>
                </a:solidFill>
              </a:rPr>
              <a:t>I will talk</a:t>
            </a:r>
            <a:r>
              <a:rPr lang="en-GB" baseline="0" dirty="0" smtClean="0">
                <a:solidFill>
                  <a:schemeClr val="accent1"/>
                </a:solidFill>
              </a:rPr>
              <a:t> to you in more detail at the appointment about what you should expect to happen after your appointment and I will give you some information to take away with you.”</a:t>
            </a:r>
            <a:endParaRPr lang="en-GB" dirty="0">
              <a:solidFill>
                <a:schemeClr val="accent1"/>
              </a:solidFill>
            </a:endParaRPr>
          </a:p>
        </p:txBody>
      </p:sp>
      <p:sp>
        <p:nvSpPr>
          <p:cNvPr id="4" name="Slide Number Placeholder 3"/>
          <p:cNvSpPr>
            <a:spLocks noGrp="1"/>
          </p:cNvSpPr>
          <p:nvPr>
            <p:ph type="sldNum" sz="quarter" idx="10"/>
          </p:nvPr>
        </p:nvSpPr>
        <p:spPr/>
        <p:txBody>
          <a:bodyPr/>
          <a:lstStyle/>
          <a:p>
            <a:fld id="{DDA894AC-B541-419B-A907-13D8C410CB08}" type="slidenum">
              <a:rPr lang="en-GB" smtClean="0"/>
              <a:pPr/>
              <a:t>7</a:t>
            </a:fld>
            <a:endParaRPr lang="en-GB"/>
          </a:p>
        </p:txBody>
      </p:sp>
    </p:spTree>
    <p:extLst>
      <p:ext uri="{BB962C8B-B14F-4D97-AF65-F5344CB8AC3E}">
        <p14:creationId xmlns:p14="http://schemas.microsoft.com/office/powerpoint/2010/main" val="1884687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8</a:t>
            </a:fld>
            <a:endParaRPr lang="en-GB"/>
          </a:p>
        </p:txBody>
      </p:sp>
    </p:spTree>
    <p:extLst>
      <p:ext uri="{BB962C8B-B14F-4D97-AF65-F5344CB8AC3E}">
        <p14:creationId xmlns:p14="http://schemas.microsoft.com/office/powerpoint/2010/main" val="1884687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9</a:t>
            </a:fld>
            <a:endParaRPr lang="en-GB"/>
          </a:p>
        </p:txBody>
      </p:sp>
    </p:spTree>
    <p:extLst>
      <p:ext uri="{BB962C8B-B14F-4D97-AF65-F5344CB8AC3E}">
        <p14:creationId xmlns:p14="http://schemas.microsoft.com/office/powerpoint/2010/main" val="1884687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1520" y="908720"/>
            <a:ext cx="6408960" cy="360040"/>
          </a:xfrm>
          <a:prstGeom prst="rect">
            <a:avLst/>
          </a:prstGeom>
        </p:spPr>
        <p:txBody>
          <a:bodyPr vert="horz"/>
          <a:lstStyle>
            <a:lvl1pPr marL="0" indent="0">
              <a:buNone/>
              <a:defRPr sz="1800" baseline="0">
                <a:solidFill>
                  <a:srgbClr val="FFFFFF"/>
                </a:solidFill>
              </a:defRPr>
            </a:lvl1pPr>
          </a:lstStyle>
          <a:p>
            <a:pPr lvl="0"/>
            <a:r>
              <a:rPr lang="en-GB" dirty="0" smtClean="0"/>
              <a:t>LEEDS BECKETT UNIVERSITY</a:t>
            </a:r>
            <a:endParaRPr lang="en-US" dirty="0"/>
          </a:p>
        </p:txBody>
      </p:sp>
      <p:sp>
        <p:nvSpPr>
          <p:cNvPr id="8" name="Content Placeholder 7"/>
          <p:cNvSpPr>
            <a:spLocks noGrp="1"/>
          </p:cNvSpPr>
          <p:nvPr>
            <p:ph sz="quarter" idx="11" hasCustomPrompt="1"/>
          </p:nvPr>
        </p:nvSpPr>
        <p:spPr>
          <a:xfrm>
            <a:off x="250825" y="1484313"/>
            <a:ext cx="8208963" cy="165735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PRESENTATION </a:t>
            </a:r>
            <a:br>
              <a:rPr lang="en-GB" dirty="0" smtClean="0"/>
            </a:br>
            <a:r>
              <a:rPr lang="en-GB" dirty="0" smtClean="0"/>
              <a:t>TITLE</a:t>
            </a:r>
            <a:endParaRPr lang="en-US" dirty="0" smtClean="0"/>
          </a:p>
        </p:txBody>
      </p:sp>
      <p:sp>
        <p:nvSpPr>
          <p:cNvPr id="10" name="Content Placeholder 9"/>
          <p:cNvSpPr>
            <a:spLocks noGrp="1"/>
          </p:cNvSpPr>
          <p:nvPr>
            <p:ph sz="quarter" idx="12" hasCustomPrompt="1"/>
          </p:nvPr>
        </p:nvSpPr>
        <p:spPr>
          <a:xfrm>
            <a:off x="251520" y="3356992"/>
            <a:ext cx="8135938" cy="719137"/>
          </a:xfrm>
          <a:prstGeom prst="rect">
            <a:avLst/>
          </a:prstGeom>
        </p:spPr>
        <p:txBody>
          <a:bodyPr vert="horz"/>
          <a:lstStyle>
            <a:lvl1pPr marL="0" indent="0">
              <a:buNone/>
              <a:defRPr sz="2800">
                <a:solidFill>
                  <a:srgbClr val="FFFFFF"/>
                </a:solidFill>
              </a:defRPr>
            </a:lvl1pPr>
          </a:lstStyle>
          <a:p>
            <a:pPr lvl="0"/>
            <a:r>
              <a:rPr lang="en-US" dirty="0" smtClean="0"/>
              <a:t>Subtitle</a:t>
            </a:r>
            <a:endParaRPr lang="en-US" dirty="0"/>
          </a:p>
        </p:txBody>
      </p:sp>
    </p:spTree>
    <p:extLst>
      <p:ext uri="{BB962C8B-B14F-4D97-AF65-F5344CB8AC3E}">
        <p14:creationId xmlns:p14="http://schemas.microsoft.com/office/powerpoint/2010/main" val="3991734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5220072" y="356663"/>
            <a:ext cx="3466728" cy="480053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2" name="Content Placeholder 3"/>
          <p:cNvSpPr>
            <a:spLocks noGrp="1"/>
          </p:cNvSpPr>
          <p:nvPr>
            <p:ph sz="quarter" idx="10" hasCustomPrompt="1"/>
          </p:nvPr>
        </p:nvSpPr>
        <p:spPr>
          <a:xfrm>
            <a:off x="323860" y="333375"/>
            <a:ext cx="5688013"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BREAK</a:t>
            </a:r>
            <a:r>
              <a:rPr lang="en-GB" baseline="0" dirty="0" smtClean="0"/>
              <a:t> SLIDE</a:t>
            </a:r>
            <a:endParaRPr lang="en-US" dirty="0" smtClean="0"/>
          </a:p>
          <a:p>
            <a:endParaRPr lang="en-US" dirty="0" smtClean="0"/>
          </a:p>
        </p:txBody>
      </p:sp>
      <p:sp>
        <p:nvSpPr>
          <p:cNvPr id="13" name="Content Placeholder 5"/>
          <p:cNvSpPr>
            <a:spLocks noGrp="1"/>
          </p:cNvSpPr>
          <p:nvPr>
            <p:ph sz="quarter" idx="11" hasCustomPrompt="1"/>
          </p:nvPr>
        </p:nvSpPr>
        <p:spPr>
          <a:xfrm>
            <a:off x="323584" y="1556798"/>
            <a:ext cx="4248423" cy="31686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a:t>
            </a:r>
          </a:p>
        </p:txBody>
      </p:sp>
    </p:spTree>
    <p:extLst>
      <p:ext uri="{BB962C8B-B14F-4D97-AF65-F5344CB8AC3E}">
        <p14:creationId xmlns:p14="http://schemas.microsoft.com/office/powerpoint/2010/main" val="1916987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23850" y="333375"/>
            <a:ext cx="5688013"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INTRODUCTION/</a:t>
            </a:r>
            <a:br>
              <a:rPr lang="en-GB" dirty="0" smtClean="0"/>
            </a:br>
            <a:r>
              <a:rPr lang="en-GB" dirty="0" smtClean="0"/>
              <a:t>TITLE</a:t>
            </a:r>
            <a:r>
              <a:rPr lang="en-GB" baseline="0" dirty="0" smtClean="0"/>
              <a:t> SLIDE</a:t>
            </a:r>
            <a:endParaRPr lang="en-US" dirty="0" smtClean="0"/>
          </a:p>
          <a:p>
            <a:endParaRPr lang="en-US" dirty="0" smtClean="0"/>
          </a:p>
        </p:txBody>
      </p:sp>
      <p:sp>
        <p:nvSpPr>
          <p:cNvPr id="6" name="Content Placeholder 5"/>
          <p:cNvSpPr>
            <a:spLocks noGrp="1"/>
          </p:cNvSpPr>
          <p:nvPr>
            <p:ph sz="quarter" idx="11" hasCustomPrompt="1"/>
          </p:nvPr>
        </p:nvSpPr>
        <p:spPr>
          <a:xfrm>
            <a:off x="323577" y="2060575"/>
            <a:ext cx="5760591" cy="24479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p>
        </p:txBody>
      </p:sp>
    </p:spTree>
    <p:extLst>
      <p:ext uri="{BB962C8B-B14F-4D97-AF65-F5344CB8AC3E}">
        <p14:creationId xmlns:p14="http://schemas.microsoft.com/office/powerpoint/2010/main" val="199575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51520" y="274638"/>
            <a:ext cx="8373616"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9" name="Text Placeholder 9"/>
          <p:cNvSpPr txBox="1">
            <a:spLocks/>
          </p:cNvSpPr>
          <p:nvPr userDrawn="1"/>
        </p:nvSpPr>
        <p:spPr>
          <a:xfrm>
            <a:off x="395536" y="1996210"/>
            <a:ext cx="8228781" cy="590543"/>
          </a:xfrm>
          <a:prstGeom prst="rect">
            <a:avLst/>
          </a:prstGeom>
        </p:spPr>
        <p:txBody>
          <a:bodyPr wrap="none"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kern="1200" baseline="0">
                <a:solidFill>
                  <a:srgbClr val="321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smtClean="0"/>
          </a:p>
        </p:txBody>
      </p:sp>
      <p:sp>
        <p:nvSpPr>
          <p:cNvPr id="3" name="Content Placeholder 2"/>
          <p:cNvSpPr>
            <a:spLocks noGrp="1"/>
          </p:cNvSpPr>
          <p:nvPr>
            <p:ph sz="quarter" idx="10" hasCustomPrompt="1"/>
          </p:nvPr>
        </p:nvSpPr>
        <p:spPr>
          <a:xfrm>
            <a:off x="251520" y="1557338"/>
            <a:ext cx="8352730" cy="503237"/>
          </a:xfrm>
          <a:prstGeom prst="rect">
            <a:avLst/>
          </a:prstGeom>
        </p:spPr>
        <p:txBody>
          <a:bodyPr vert="horz"/>
          <a:lstStyle>
            <a:lvl1pPr marL="0" indent="0">
              <a:buNone/>
              <a:defRPr sz="2800" b="1"/>
            </a:lvl1pPr>
          </a:lstStyle>
          <a:p>
            <a:r>
              <a:rPr lang="en-GB" dirty="0" smtClean="0"/>
              <a:t>Headings: Arial Bold, Purple (Accent1), Size 28</a:t>
            </a:r>
          </a:p>
        </p:txBody>
      </p:sp>
      <p:sp>
        <p:nvSpPr>
          <p:cNvPr id="13" name="Content Placeholder 12"/>
          <p:cNvSpPr>
            <a:spLocks noGrp="1"/>
          </p:cNvSpPr>
          <p:nvPr>
            <p:ph sz="quarter" idx="11" hasCustomPrompt="1"/>
          </p:nvPr>
        </p:nvSpPr>
        <p:spPr>
          <a:xfrm>
            <a:off x="250825" y="2205038"/>
            <a:ext cx="8353425" cy="57626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Sub-Heading: Arial </a:t>
            </a:r>
            <a:r>
              <a:rPr lang="en-GB" dirty="0" err="1" smtClean="0"/>
              <a:t>Reg</a:t>
            </a:r>
            <a:r>
              <a:rPr lang="en-GB" dirty="0" smtClean="0"/>
              <a:t>, Purple (Accent 1), </a:t>
            </a:r>
            <a:br>
              <a:rPr lang="en-GB" dirty="0" smtClean="0"/>
            </a:br>
            <a:r>
              <a:rPr lang="en-GB" dirty="0" smtClean="0"/>
              <a:t>Size 20-24 (to be legible across the room)</a:t>
            </a:r>
          </a:p>
        </p:txBody>
      </p:sp>
      <p:sp>
        <p:nvSpPr>
          <p:cNvPr id="15" name="Content Placeholder 14"/>
          <p:cNvSpPr>
            <a:spLocks noGrp="1"/>
          </p:cNvSpPr>
          <p:nvPr>
            <p:ph sz="quarter" idx="12" hasCustomPrompt="1"/>
          </p:nvPr>
        </p:nvSpPr>
        <p:spPr>
          <a:xfrm>
            <a:off x="251520" y="3140968"/>
            <a:ext cx="8280400" cy="11509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tx1">
                    <a:lumMod val="85000"/>
                    <a:lumOff val="15000"/>
                  </a:schemeClr>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Body Copy: Arial </a:t>
            </a:r>
            <a:r>
              <a:rPr lang="en-GB" dirty="0" err="1" smtClean="0"/>
              <a:t>Reg</a:t>
            </a:r>
            <a:r>
              <a:rPr lang="en-GB" dirty="0" smtClean="0"/>
              <a:t> (body), Grey (Text 1&gt;Lighter 25%), </a:t>
            </a:r>
            <a:br>
              <a:rPr lang="en-GB" dirty="0" smtClean="0"/>
            </a:br>
            <a:r>
              <a:rPr lang="en-GB" dirty="0" smtClean="0"/>
              <a:t>Size 20-24 (to be legible across a room)</a:t>
            </a:r>
          </a:p>
        </p:txBody>
      </p:sp>
    </p:spTree>
    <p:extLst>
      <p:ext uri="{BB962C8B-B14F-4D97-AF65-F5344CB8AC3E}">
        <p14:creationId xmlns:p14="http://schemas.microsoft.com/office/powerpoint/2010/main" val="1727783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373616"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323528" y="1600200"/>
            <a:ext cx="417227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572000" y="1600201"/>
            <a:ext cx="4114800" cy="38450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07432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5220072" y="1600201"/>
            <a:ext cx="3466728" cy="355699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Content Placeholder 3"/>
          <p:cNvSpPr>
            <a:spLocks noGrp="1"/>
          </p:cNvSpPr>
          <p:nvPr>
            <p:ph sz="quarter" idx="10" hasCustomPrompt="1"/>
          </p:nvPr>
        </p:nvSpPr>
        <p:spPr>
          <a:xfrm>
            <a:off x="323850" y="333375"/>
            <a:ext cx="5688013"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BREAK</a:t>
            </a:r>
            <a:r>
              <a:rPr lang="en-GB" baseline="0" dirty="0" smtClean="0"/>
              <a:t> SLIDE</a:t>
            </a:r>
            <a:endParaRPr lang="en-US" dirty="0" smtClean="0"/>
          </a:p>
          <a:p>
            <a:endParaRPr lang="en-US" dirty="0" smtClean="0"/>
          </a:p>
        </p:txBody>
      </p:sp>
      <p:sp>
        <p:nvSpPr>
          <p:cNvPr id="13" name="Content Placeholder 5"/>
          <p:cNvSpPr>
            <a:spLocks noGrp="1"/>
          </p:cNvSpPr>
          <p:nvPr>
            <p:ph sz="quarter" idx="11" hasCustomPrompt="1"/>
          </p:nvPr>
        </p:nvSpPr>
        <p:spPr>
          <a:xfrm>
            <a:off x="323577" y="1556792"/>
            <a:ext cx="4248423" cy="31686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a:t>
            </a:r>
          </a:p>
        </p:txBody>
      </p:sp>
    </p:spTree>
    <p:extLst>
      <p:ext uri="{BB962C8B-B14F-4D97-AF65-F5344CB8AC3E}">
        <p14:creationId xmlns:p14="http://schemas.microsoft.com/office/powerpoint/2010/main" val="191698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08198" y="908720"/>
            <a:ext cx="6408960" cy="360040"/>
          </a:xfrm>
          <a:prstGeom prst="rect">
            <a:avLst/>
          </a:prstGeom>
        </p:spPr>
        <p:txBody>
          <a:bodyPr vert="horz"/>
          <a:lstStyle>
            <a:lvl1pPr marL="0" indent="0">
              <a:buNone/>
              <a:defRPr sz="1800" baseline="0">
                <a:solidFill>
                  <a:srgbClr val="FFFFFF"/>
                </a:solidFill>
              </a:defRPr>
            </a:lvl1pPr>
          </a:lstStyle>
          <a:p>
            <a:pPr lvl="0"/>
            <a:r>
              <a:rPr lang="en-GB" dirty="0" smtClean="0"/>
              <a:t>LEEDS BECKETT UNIVERSITY</a:t>
            </a:r>
            <a:endParaRPr lang="en-US" dirty="0"/>
          </a:p>
        </p:txBody>
      </p:sp>
      <p:sp>
        <p:nvSpPr>
          <p:cNvPr id="8" name="Content Placeholder 7"/>
          <p:cNvSpPr>
            <a:spLocks noGrp="1"/>
          </p:cNvSpPr>
          <p:nvPr>
            <p:ph sz="quarter" idx="11" hasCustomPrompt="1"/>
          </p:nvPr>
        </p:nvSpPr>
        <p:spPr>
          <a:xfrm>
            <a:off x="107505" y="1484314"/>
            <a:ext cx="8208963" cy="16573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PRESENTATION </a:t>
            </a:r>
            <a:br>
              <a:rPr lang="en-GB" dirty="0" smtClean="0"/>
            </a:br>
            <a:r>
              <a:rPr lang="en-GB" dirty="0" smtClean="0"/>
              <a:t>TITLE</a:t>
            </a:r>
            <a:endParaRPr lang="en-US" dirty="0" smtClean="0"/>
          </a:p>
        </p:txBody>
      </p:sp>
      <p:sp>
        <p:nvSpPr>
          <p:cNvPr id="10" name="Content Placeholder 9"/>
          <p:cNvSpPr>
            <a:spLocks noGrp="1"/>
          </p:cNvSpPr>
          <p:nvPr>
            <p:ph sz="quarter" idx="12" hasCustomPrompt="1"/>
          </p:nvPr>
        </p:nvSpPr>
        <p:spPr>
          <a:xfrm>
            <a:off x="108198" y="3356993"/>
            <a:ext cx="8135938" cy="719137"/>
          </a:xfrm>
          <a:prstGeom prst="rect">
            <a:avLst/>
          </a:prstGeom>
        </p:spPr>
        <p:txBody>
          <a:bodyPr vert="horz"/>
          <a:lstStyle>
            <a:lvl1pPr marL="0" indent="0">
              <a:buNone/>
              <a:defRPr sz="2800">
                <a:solidFill>
                  <a:srgbClr val="FFFFFF"/>
                </a:solidFill>
              </a:defRPr>
            </a:lvl1pPr>
          </a:lstStyle>
          <a:p>
            <a:pPr lvl="0"/>
            <a:r>
              <a:rPr lang="en-US" dirty="0" smtClean="0"/>
              <a:t>Subtitle</a:t>
            </a:r>
            <a:endParaRPr lang="en-US" dirty="0"/>
          </a:p>
        </p:txBody>
      </p:sp>
    </p:spTree>
    <p:extLst>
      <p:ext uri="{BB962C8B-B14F-4D97-AF65-F5344CB8AC3E}">
        <p14:creationId xmlns:p14="http://schemas.microsoft.com/office/powerpoint/2010/main" val="3991734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179512" y="333375"/>
            <a:ext cx="6767194"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400" b="1">
                <a:solidFill>
                  <a:srgbClr val="FFFFFF"/>
                </a:solidFill>
              </a:defRPr>
            </a:lvl1pPr>
          </a:lstStyle>
          <a:p>
            <a:r>
              <a:rPr lang="en-GB" dirty="0" smtClean="0"/>
              <a:t>INTRODUCTION/</a:t>
            </a:r>
            <a:br>
              <a:rPr lang="en-GB" dirty="0" smtClean="0"/>
            </a:br>
            <a:r>
              <a:rPr lang="en-GB" dirty="0" smtClean="0"/>
              <a:t>TITLE</a:t>
            </a:r>
            <a:r>
              <a:rPr lang="en-GB" baseline="0" dirty="0" smtClean="0"/>
              <a:t> SLIDE</a:t>
            </a:r>
            <a:endParaRPr lang="en-US" dirty="0" smtClean="0"/>
          </a:p>
          <a:p>
            <a:endParaRPr lang="en-US" dirty="0" smtClean="0"/>
          </a:p>
        </p:txBody>
      </p:sp>
      <p:sp>
        <p:nvSpPr>
          <p:cNvPr id="6" name="Content Placeholder 5"/>
          <p:cNvSpPr>
            <a:spLocks noGrp="1"/>
          </p:cNvSpPr>
          <p:nvPr>
            <p:ph sz="quarter" idx="11" hasCustomPrompt="1"/>
          </p:nvPr>
        </p:nvSpPr>
        <p:spPr>
          <a:xfrm>
            <a:off x="179243" y="2180864"/>
            <a:ext cx="6841033" cy="2447925"/>
          </a:xfrm>
          <a:prstGeom prst="rect">
            <a:avLst/>
          </a:prstGeom>
        </p:spPr>
        <p:txBody>
          <a:bodyPr vert="horz"/>
          <a:lstStyle>
            <a:lvl1pPr marL="0" indent="0">
              <a:buNone/>
              <a:defRPr sz="18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p>
        </p:txBody>
      </p:sp>
    </p:spTree>
    <p:extLst>
      <p:ext uri="{BB962C8B-B14F-4D97-AF65-F5344CB8AC3E}">
        <p14:creationId xmlns:p14="http://schemas.microsoft.com/office/powerpoint/2010/main" val="1995754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6190" y="274639"/>
            <a:ext cx="8373616"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9" name="Text Placeholder 9"/>
          <p:cNvSpPr txBox="1">
            <a:spLocks/>
          </p:cNvSpPr>
          <p:nvPr userDrawn="1"/>
        </p:nvSpPr>
        <p:spPr>
          <a:xfrm>
            <a:off x="180214" y="1996215"/>
            <a:ext cx="8228781" cy="590543"/>
          </a:xfrm>
          <a:prstGeom prst="rect">
            <a:avLst/>
          </a:prstGeom>
        </p:spPr>
        <p:txBody>
          <a:bodyPr wrap="none"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kern="1200" baseline="0">
                <a:solidFill>
                  <a:srgbClr val="321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smtClean="0"/>
          </a:p>
        </p:txBody>
      </p:sp>
      <p:sp>
        <p:nvSpPr>
          <p:cNvPr id="3" name="Content Placeholder 2"/>
          <p:cNvSpPr>
            <a:spLocks noGrp="1"/>
          </p:cNvSpPr>
          <p:nvPr>
            <p:ph sz="quarter" idx="10" hasCustomPrompt="1"/>
          </p:nvPr>
        </p:nvSpPr>
        <p:spPr>
          <a:xfrm>
            <a:off x="36190" y="1557340"/>
            <a:ext cx="8352730" cy="503237"/>
          </a:xfrm>
          <a:prstGeom prst="rect">
            <a:avLst/>
          </a:prstGeom>
        </p:spPr>
        <p:txBody>
          <a:bodyPr vert="horz"/>
          <a:lstStyle>
            <a:lvl1pPr marL="0" indent="0">
              <a:buNone/>
              <a:defRPr sz="2800" b="1"/>
            </a:lvl1pPr>
          </a:lstStyle>
          <a:p>
            <a:r>
              <a:rPr lang="en-GB" dirty="0" smtClean="0"/>
              <a:t>Headings: Arial Bold, Purple (Accent1), Size 28</a:t>
            </a:r>
          </a:p>
        </p:txBody>
      </p:sp>
      <p:sp>
        <p:nvSpPr>
          <p:cNvPr id="13" name="Content Placeholder 12"/>
          <p:cNvSpPr>
            <a:spLocks noGrp="1"/>
          </p:cNvSpPr>
          <p:nvPr>
            <p:ph sz="quarter" idx="11" hasCustomPrompt="1"/>
          </p:nvPr>
        </p:nvSpPr>
        <p:spPr>
          <a:xfrm>
            <a:off x="35503" y="2205042"/>
            <a:ext cx="8353425" cy="57626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Sub-Heading: Arial </a:t>
            </a:r>
            <a:r>
              <a:rPr lang="en-GB" dirty="0" err="1" smtClean="0"/>
              <a:t>Reg</a:t>
            </a:r>
            <a:r>
              <a:rPr lang="en-GB" dirty="0" smtClean="0"/>
              <a:t>, Purple (Accent 1), </a:t>
            </a:r>
            <a:br>
              <a:rPr lang="en-GB" dirty="0" smtClean="0"/>
            </a:br>
            <a:r>
              <a:rPr lang="en-GB" dirty="0" smtClean="0"/>
              <a:t>Size 20-24 (to be legible across the room)</a:t>
            </a:r>
          </a:p>
        </p:txBody>
      </p:sp>
      <p:sp>
        <p:nvSpPr>
          <p:cNvPr id="15" name="Content Placeholder 14"/>
          <p:cNvSpPr>
            <a:spLocks noGrp="1"/>
          </p:cNvSpPr>
          <p:nvPr>
            <p:ph sz="quarter" idx="12" hasCustomPrompt="1"/>
          </p:nvPr>
        </p:nvSpPr>
        <p:spPr>
          <a:xfrm>
            <a:off x="36190" y="3332991"/>
            <a:ext cx="8280400" cy="11509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tx1">
                    <a:lumMod val="85000"/>
                    <a:lumOff val="15000"/>
                  </a:schemeClr>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Body Copy: Arial </a:t>
            </a:r>
            <a:r>
              <a:rPr lang="en-GB" dirty="0" err="1" smtClean="0"/>
              <a:t>Reg</a:t>
            </a:r>
            <a:r>
              <a:rPr lang="en-GB" dirty="0" smtClean="0"/>
              <a:t> (body), Grey (Text 1&gt;Lighter 25%), </a:t>
            </a:r>
            <a:br>
              <a:rPr lang="en-GB" dirty="0" smtClean="0"/>
            </a:br>
            <a:r>
              <a:rPr lang="en-GB" dirty="0" smtClean="0"/>
              <a:t>Size 20-24 (to be legible across a room)</a:t>
            </a:r>
          </a:p>
        </p:txBody>
      </p:sp>
    </p:spTree>
    <p:extLst>
      <p:ext uri="{BB962C8B-B14F-4D97-AF65-F5344CB8AC3E}">
        <p14:creationId xmlns:p14="http://schemas.microsoft.com/office/powerpoint/2010/main" val="1727783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496" y="274639"/>
            <a:ext cx="8373616"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107504" y="1600201"/>
            <a:ext cx="417227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572000" y="1600201"/>
            <a:ext cx="4114800" cy="38450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10743284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10020_MSO_LBU_Stationery_Temps_PP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3159073950"/>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457200" rtl="0" eaLnBrk="1" latinLnBrk="0" hangingPunct="1">
        <a:spcBef>
          <a:spcPct val="0"/>
        </a:spcBef>
        <a:buNone/>
        <a:defRPr sz="6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LBU_Stationery_Temps_PPT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00" y="-20856"/>
            <a:ext cx="9216000" cy="6899712"/>
          </a:xfrm>
          <a:prstGeom prst="rect">
            <a:avLst/>
          </a:prstGeom>
        </p:spPr>
      </p:pic>
    </p:spTree>
    <p:extLst>
      <p:ext uri="{BB962C8B-B14F-4D97-AF65-F5344CB8AC3E}">
        <p14:creationId xmlns:p14="http://schemas.microsoft.com/office/powerpoint/2010/main" val="644778587"/>
      </p:ext>
    </p:extLst>
  </p:cSld>
  <p:clrMap bg1="lt1" tx1="dk1" bg2="lt2" tx2="dk2" accent1="accent1" accent2="accent2" accent3="accent3" accent4="accent4" accent5="accent5" accent6="accent6" hlink="hlink" folHlink="folHlink"/>
  <p:sldLayoutIdLst>
    <p:sldLayoutId id="214748368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10020_MSO_LBU_Stationery_Temps_PPT3.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4126711336"/>
      </p:ext>
    </p:extLst>
  </p:cSld>
  <p:clrMap bg1="lt1" tx1="dk1" bg2="lt2" tx2="dk2" accent1="accent1" accent2="accent2" accent3="accent3" accent4="accent4" accent5="accent5" accent6="accent6" hlink="hlink" folHlink="folHlink"/>
  <p:sldLayoutIdLst>
    <p:sldLayoutId id="2147483684" r:id="rId1"/>
    <p:sldLayoutId id="2147483686" r:id="rId2"/>
  </p:sldLayoutIdLst>
  <p:txStyles>
    <p:titleStyle>
      <a:lvl1pPr algn="l" defTabSz="4572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0020_MSO_LBU_Stationery_Temps_PPT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00" y="-20856"/>
            <a:ext cx="9216000" cy="6899712"/>
          </a:xfrm>
          <a:prstGeom prst="rect">
            <a:avLst/>
          </a:prstGeom>
        </p:spPr>
      </p:pic>
    </p:spTree>
    <p:extLst>
      <p:ext uri="{BB962C8B-B14F-4D97-AF65-F5344CB8AC3E}">
        <p14:creationId xmlns:p14="http://schemas.microsoft.com/office/powerpoint/2010/main" val="1994258434"/>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Stationery_LBU_Temps_PPT_Widescree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pic>
        <p:nvPicPr>
          <p:cNvPr id="3" name="Picture 2" descr="10020_MSO_LBU_Stationery_Temps_PP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3159073950"/>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457200" rtl="0" eaLnBrk="1" latinLnBrk="0" hangingPunct="1">
        <a:spcBef>
          <a:spcPct val="0"/>
        </a:spcBef>
        <a:buNone/>
        <a:defRPr sz="6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10020_MSO_Stationery_LBU_Temps_PPT_Widescree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spTree>
    <p:extLst>
      <p:ext uri="{BB962C8B-B14F-4D97-AF65-F5344CB8AC3E}">
        <p14:creationId xmlns:p14="http://schemas.microsoft.com/office/powerpoint/2010/main" val="644778587"/>
      </p:ext>
    </p:extLst>
  </p:cSld>
  <p:clrMap bg1="lt1" tx1="dk1" bg2="lt2" tx2="dk2" accent1="accent1" accent2="accent2" accent3="accent3" accent4="accent4" accent5="accent5" accent6="accent6" hlink="hlink" folHlink="folHlink"/>
  <p:sldLayoutIdLst>
    <p:sldLayoutId id="214748369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Stationery_LBU_Temps_PPT_Widescreen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spTree>
    <p:extLst>
      <p:ext uri="{BB962C8B-B14F-4D97-AF65-F5344CB8AC3E}">
        <p14:creationId xmlns:p14="http://schemas.microsoft.com/office/powerpoint/2010/main" val="4126711336"/>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l" defTabSz="4572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Stationery_LBU_Temps_PPT_Widescreen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spTree>
    <p:extLst>
      <p:ext uri="{BB962C8B-B14F-4D97-AF65-F5344CB8AC3E}">
        <p14:creationId xmlns:p14="http://schemas.microsoft.com/office/powerpoint/2010/main" val="1994258434"/>
      </p:ext>
    </p:extLst>
  </p:cSld>
  <p:clrMap bg1="lt1" tx1="dk1" bg2="lt2" tx2="dk2" accent1="accent1" accent2="accent2" accent3="accent3" accent4="accent4" accent5="accent5" accent6="accent6" hlink="hlink" folHlink="folHlink"/>
  <p:sldLayoutIdLst>
    <p:sldLayoutId id="214748369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0.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9.jpg"/><Relationship Id="rId5" Type="http://schemas.openxmlformats.org/officeDocument/2006/relationships/hyperlink" Target="mailto:dac@leedsbeckett.ac.uk" TargetMode="Externa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3.jpeg"/><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mailto:dac@leedsbeckett.ac.uk"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inspiration.com/" TargetMode="External"/><Relationship Id="rId7" Type="http://schemas.openxmlformats.org/officeDocument/2006/relationships/hyperlink" Target="http://www.nuance.co.uk/dragon/index.htm"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www.clarosoftware.com/" TargetMode="External"/><Relationship Id="rId5" Type="http://schemas.openxmlformats.org/officeDocument/2006/relationships/hyperlink" Target="http://www.texthelp.com/UK" TargetMode="External"/><Relationship Id="rId4" Type="http://schemas.openxmlformats.org/officeDocument/2006/relationships/hyperlink" Target="http://www.matchware.com/en/products/mindvi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Leeds Beckett University Disability Assessment Centre</a:t>
            </a:r>
            <a:endParaRPr lang="en-US" dirty="0"/>
          </a:p>
        </p:txBody>
      </p:sp>
      <p:sp>
        <p:nvSpPr>
          <p:cNvPr id="3" name="Content Placeholder 2"/>
          <p:cNvSpPr>
            <a:spLocks noGrp="1"/>
          </p:cNvSpPr>
          <p:nvPr>
            <p:ph sz="quarter" idx="11"/>
          </p:nvPr>
        </p:nvSpPr>
        <p:spPr/>
        <p:txBody>
          <a:bodyPr/>
          <a:lstStyle/>
          <a:p>
            <a:r>
              <a:rPr lang="en-US" dirty="0" smtClean="0"/>
              <a:t>Study Needs Assessment</a:t>
            </a:r>
            <a:endParaRPr lang="en-US" dirty="0"/>
          </a:p>
        </p:txBody>
      </p:sp>
      <p:sp>
        <p:nvSpPr>
          <p:cNvPr id="4" name="Content Placeholder 3"/>
          <p:cNvSpPr>
            <a:spLocks noGrp="1"/>
          </p:cNvSpPr>
          <p:nvPr>
            <p:ph sz="quarter" idx="12"/>
          </p:nvPr>
        </p:nvSpPr>
        <p:spPr>
          <a:xfrm>
            <a:off x="108198" y="3356993"/>
            <a:ext cx="8208218" cy="719137"/>
          </a:xfrm>
        </p:spPr>
        <p:txBody>
          <a:bodyPr/>
          <a:lstStyle/>
          <a:p>
            <a:r>
              <a:rPr lang="en-US" dirty="0" smtClean="0"/>
              <a:t>What should I expect?</a:t>
            </a:r>
            <a:endParaRPr lang="en-US" dirty="0"/>
          </a:p>
        </p:txBody>
      </p:sp>
    </p:spTree>
    <p:extLst>
      <p:ext uri="{BB962C8B-B14F-4D97-AF65-F5344CB8AC3E}">
        <p14:creationId xmlns:p14="http://schemas.microsoft.com/office/powerpoint/2010/main" val="122652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will I meet?</a:t>
            </a:r>
            <a:endParaRPr lang="en-US" dirty="0"/>
          </a:p>
        </p:txBody>
      </p:sp>
      <p:sp>
        <p:nvSpPr>
          <p:cNvPr id="3" name="Content Placeholder 2"/>
          <p:cNvSpPr>
            <a:spLocks noGrp="1"/>
          </p:cNvSpPr>
          <p:nvPr>
            <p:ph sz="half" idx="1"/>
          </p:nvPr>
        </p:nvSpPr>
        <p:spPr/>
        <p:txBody>
          <a:bodyPr/>
          <a:lstStyle/>
          <a:p>
            <a:pPr marL="0" indent="0">
              <a:buNone/>
            </a:pPr>
            <a:endParaRPr lang="en-US" sz="1600" dirty="0" smtClean="0"/>
          </a:p>
          <a:p>
            <a:pPr marL="0" indent="0">
              <a:buNone/>
            </a:pPr>
            <a:r>
              <a:rPr lang="en-US" sz="1600" b="1" dirty="0" smtClean="0"/>
              <a:t>Sharon</a:t>
            </a:r>
          </a:p>
          <a:p>
            <a:pPr marL="0" indent="0">
              <a:buNone/>
            </a:pPr>
            <a:r>
              <a:rPr lang="en-US" sz="1600" dirty="0" smtClean="0"/>
              <a:t>Access Adviser and Study Needs Assessor</a:t>
            </a:r>
            <a:endParaRPr lang="en-US" sz="1600" dirty="0"/>
          </a:p>
          <a:p>
            <a:pPr marL="0" indent="0">
              <a:buNone/>
            </a:pPr>
            <a:endParaRPr lang="en-US" sz="1600" dirty="0" smtClean="0"/>
          </a:p>
          <a:p>
            <a:pPr marL="0" indent="0">
              <a:buNone/>
            </a:pPr>
            <a:r>
              <a:rPr lang="en-US" sz="1600" dirty="0" smtClean="0"/>
              <a:t>T</a:t>
            </a:r>
            <a:r>
              <a:rPr lang="en-US" sz="1600" dirty="0"/>
              <a:t>: 0113 812 </a:t>
            </a:r>
            <a:r>
              <a:rPr lang="en-US" sz="1600" dirty="0" smtClean="0"/>
              <a:t>3357</a:t>
            </a:r>
          </a:p>
          <a:p>
            <a:pPr marL="0" indent="0">
              <a:buNone/>
            </a:pPr>
            <a:r>
              <a:rPr lang="en-US" sz="1600" dirty="0"/>
              <a:t>E: </a:t>
            </a:r>
            <a:r>
              <a:rPr lang="en-US" sz="1600" dirty="0" smtClean="0">
                <a:hlinkClick r:id="rId5"/>
              </a:rPr>
              <a:t>dac@leedsbeckett.ac.uk</a:t>
            </a:r>
            <a:r>
              <a:rPr lang="en-US" sz="1600" dirty="0"/>
              <a:t> </a:t>
            </a:r>
            <a:endParaRPr lang="en-US" sz="1600" dirty="0" smtClean="0"/>
          </a:p>
          <a:p>
            <a:pPr marL="0" indent="0">
              <a:buNone/>
            </a:pPr>
            <a:endParaRPr lang="en-US" sz="1600" dirty="0" smtClean="0"/>
          </a:p>
          <a:p>
            <a:pPr marL="0" indent="0">
              <a:buNone/>
            </a:pPr>
            <a:r>
              <a:rPr lang="en-GB" sz="1600" dirty="0"/>
              <a:t>Disability Assessment Centre</a:t>
            </a:r>
            <a:br>
              <a:rPr lang="en-GB" sz="1600" dirty="0"/>
            </a:br>
            <a:r>
              <a:rPr lang="en-GB" sz="1600" dirty="0"/>
              <a:t>G01 Priestley Hall</a:t>
            </a:r>
            <a:br>
              <a:rPr lang="en-GB" sz="1600" dirty="0"/>
            </a:br>
            <a:r>
              <a:rPr lang="en-GB" sz="1600" dirty="0" err="1"/>
              <a:t>Headingley</a:t>
            </a:r>
            <a:r>
              <a:rPr lang="en-GB" sz="1600" dirty="0"/>
              <a:t> Campus</a:t>
            </a:r>
            <a:br>
              <a:rPr lang="en-GB" sz="1600" dirty="0"/>
            </a:br>
            <a:r>
              <a:rPr lang="en-GB" sz="1600" dirty="0"/>
              <a:t>Leeds Beckett University</a:t>
            </a:r>
            <a:br>
              <a:rPr lang="en-GB" sz="1600" dirty="0"/>
            </a:br>
            <a:r>
              <a:rPr lang="en-GB" sz="1600" dirty="0"/>
              <a:t>Leeds</a:t>
            </a:r>
            <a:br>
              <a:rPr lang="en-GB" sz="1600" dirty="0"/>
            </a:br>
            <a:r>
              <a:rPr lang="en-GB" sz="1600" dirty="0"/>
              <a:t>LS6 3QS</a:t>
            </a:r>
            <a:endParaRPr lang="en-US" sz="1600" dirty="0"/>
          </a:p>
          <a:p>
            <a:pPr marL="0" indent="0">
              <a:buNone/>
            </a:pPr>
            <a:endParaRPr lang="en-US" sz="1600" dirty="0" smtClean="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7642" y="1988840"/>
            <a:ext cx="2520280" cy="2520280"/>
          </a:xfrm>
          <a:prstGeom prst="rect">
            <a:avLst/>
          </a:prstGeom>
        </p:spPr>
      </p:pic>
      <p:pic>
        <p:nvPicPr>
          <p:cNvPr id="4" name="2.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11560" y="5661248"/>
            <a:ext cx="609600" cy="609600"/>
          </a:xfrm>
          <a:prstGeom prst="rect">
            <a:avLst/>
          </a:prstGeom>
        </p:spPr>
      </p:pic>
    </p:spTree>
    <p:extLst>
      <p:ext uri="{BB962C8B-B14F-4D97-AF65-F5344CB8AC3E}">
        <p14:creationId xmlns:p14="http://schemas.microsoft.com/office/powerpoint/2010/main" val="1103985991"/>
      </p:ext>
    </p:extLst>
  </p:cSld>
  <p:clrMapOvr>
    <a:masterClrMapping/>
  </p:clrMapOvr>
  <mc:AlternateContent xmlns:mc="http://schemas.openxmlformats.org/markup-compatibility/2006" xmlns:p14="http://schemas.microsoft.com/office/powerpoint/2010/main">
    <mc:Choice Requires="p14">
      <p:transition spd="slow" p14:dur="2000" advTm="42240"/>
    </mc:Choice>
    <mc:Fallback xmlns="">
      <p:transition spd="slow" advTm="422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will we meet?</a:t>
            </a:r>
            <a:endParaRPr lang="en-GB" dirty="0"/>
          </a:p>
        </p:txBody>
      </p:sp>
      <p:sp>
        <p:nvSpPr>
          <p:cNvPr id="4" name="Content Placeholder 3"/>
          <p:cNvSpPr>
            <a:spLocks noGrp="1"/>
          </p:cNvSpPr>
          <p:nvPr>
            <p:ph sz="half" idx="2"/>
          </p:nvPr>
        </p:nvSpPr>
        <p:spPr>
          <a:xfrm>
            <a:off x="5364088" y="1373256"/>
            <a:ext cx="2746648" cy="2001415"/>
          </a:xfrm>
        </p:spPr>
        <p:txBody>
          <a:bodyPr/>
          <a:lstStyle/>
          <a:p>
            <a:r>
              <a:rPr lang="en-GB" sz="1800" dirty="0" err="1" smtClean="0"/>
              <a:t>Calverley</a:t>
            </a:r>
            <a:r>
              <a:rPr lang="en-GB" sz="1800" dirty="0" smtClean="0"/>
              <a:t> Building</a:t>
            </a:r>
          </a:p>
          <a:p>
            <a:endParaRPr lang="en-GB" sz="1800" dirty="0" smtClean="0"/>
          </a:p>
          <a:p>
            <a:r>
              <a:rPr lang="en-GB" sz="1800" dirty="0" smtClean="0"/>
              <a:t>Room CL118</a:t>
            </a:r>
            <a:endParaRPr lang="en-GB" sz="1800" dirty="0"/>
          </a:p>
        </p:txBody>
      </p:sp>
      <p:sp>
        <p:nvSpPr>
          <p:cNvPr id="5" name="Content Placeholder 2"/>
          <p:cNvSpPr txBox="1">
            <a:spLocks/>
          </p:cNvSpPr>
          <p:nvPr/>
        </p:nvSpPr>
        <p:spPr>
          <a:xfrm>
            <a:off x="323528" y="1628800"/>
            <a:ext cx="4172272" cy="1972816"/>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GB" dirty="0"/>
          </a:p>
        </p:txBody>
      </p:sp>
      <p:pic>
        <p:nvPicPr>
          <p:cNvPr id="12" name="Cit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9592" y="4801624"/>
            <a:ext cx="609600" cy="609600"/>
          </a:xfrm>
          <a:prstGeom prst="rect">
            <a:avLst/>
          </a:prstGeom>
        </p:spPr>
      </p:pic>
      <p:pic>
        <p:nvPicPr>
          <p:cNvPr id="9" name="Picture 8" descr="H:\Services For Students\Assessment Centre\NAS Pilot Project\Photos\Photos For Direction Instructions\City\2 September 15\3. Inside - room\20150902_103802.jpg"/>
          <p:cNvPicPr/>
          <p:nvPr/>
        </p:nvPicPr>
        <p:blipFill rotWithShape="1">
          <a:blip r:embed="rId6" cstate="print">
            <a:extLst>
              <a:ext uri="{28A0092B-C50C-407E-A947-70E740481C1C}">
                <a14:useLocalDpi xmlns:a14="http://schemas.microsoft.com/office/drawing/2010/main" val="0"/>
              </a:ext>
            </a:extLst>
          </a:blip>
          <a:srcRect t="10063" b="4779"/>
          <a:stretch/>
        </p:blipFill>
        <p:spPr bwMode="auto">
          <a:xfrm>
            <a:off x="635707" y="1019047"/>
            <a:ext cx="2304923" cy="3490073"/>
          </a:xfrm>
          <a:prstGeom prst="rect">
            <a:avLst/>
          </a:prstGeom>
          <a:noFill/>
          <a:ln>
            <a:noFill/>
          </a:ln>
          <a:extLst>
            <a:ext uri="{53640926-AAD7-44D8-BBD7-CCE9431645EC}">
              <a14:shadowObscured xmlns:a14="http://schemas.microsoft.com/office/drawing/2010/main"/>
            </a:ext>
          </a:extLst>
        </p:spPr>
      </p:pic>
      <p:pic>
        <p:nvPicPr>
          <p:cNvPr id="10" name="Picture 9" descr="C:\Users\pay01\Desktop\New folder\A151001-1 dac DSC_2700.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35896" y="2744930"/>
            <a:ext cx="3919220" cy="2607310"/>
          </a:xfrm>
          <a:prstGeom prst="rect">
            <a:avLst/>
          </a:prstGeom>
          <a:noFill/>
          <a:ln>
            <a:noFill/>
          </a:ln>
        </p:spPr>
      </p:pic>
    </p:spTree>
    <p:extLst>
      <p:ext uri="{BB962C8B-B14F-4D97-AF65-F5344CB8AC3E}">
        <p14:creationId xmlns:p14="http://schemas.microsoft.com/office/powerpoint/2010/main" val="685669421"/>
      </p:ext>
    </p:extLst>
  </p:cSld>
  <p:clrMapOvr>
    <a:masterClrMapping/>
  </p:clrMapOvr>
  <mc:AlternateContent xmlns:mc="http://schemas.openxmlformats.org/markup-compatibility/2006" xmlns:p14="http://schemas.microsoft.com/office/powerpoint/2010/main">
    <mc:Choice Requires="p14">
      <p:transition spd="slow" p14:dur="2000" advTm="15803"/>
    </mc:Choice>
    <mc:Fallback xmlns="">
      <p:transition spd="slow" advTm="15803"/>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82" fill="hold"/>
                                        <p:tgtEl>
                                          <p:spTgt spid="12"/>
                                        </p:tgtEl>
                                      </p:cBhvr>
                                    </p:cmd>
                                  </p:childTnLst>
                                </p:cTn>
                              </p:par>
                            </p:childTnLst>
                          </p:cTn>
                        </p:par>
                      </p:childTnLst>
                    </p:cTn>
                  </p:par>
                </p:childTnLst>
              </p:cTn>
              <p:nextCondLst>
                <p:cond evt="onClick" delay="0">
                  <p:tgtEl>
                    <p:spTgt spid="12"/>
                  </p:tgtEl>
                </p:cond>
              </p:nextCondLst>
            </p:seq>
            <p:audio>
              <p:cMediaNode vol="4545">
                <p:cTn id="7" fill="hold" display="0">
                  <p:stCondLst>
                    <p:cond delay="indefinite"/>
                  </p:stCondLst>
                  <p:endCondLst>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 Study Needs Assessment?</a:t>
            </a:r>
            <a:endParaRPr lang="en-US" dirty="0"/>
          </a:p>
        </p:txBody>
      </p:sp>
      <p:sp>
        <p:nvSpPr>
          <p:cNvPr id="3" name="Content Placeholder 2"/>
          <p:cNvSpPr>
            <a:spLocks noGrp="1"/>
          </p:cNvSpPr>
          <p:nvPr>
            <p:ph sz="quarter" idx="10"/>
          </p:nvPr>
        </p:nvSpPr>
        <p:spPr>
          <a:xfrm>
            <a:off x="251520" y="1557338"/>
            <a:ext cx="8352730" cy="4175918"/>
          </a:xfrm>
        </p:spPr>
        <p:txBody>
          <a:bodyPr/>
          <a:lstStyle/>
          <a:p>
            <a:pPr marL="171450" indent="-171450">
              <a:buFont typeface="Arial" panose="020B0604020202020204" pitchFamily="34" charset="0"/>
              <a:buChar char="•"/>
            </a:pPr>
            <a:endParaRPr lang="en-GB" sz="1600" b="0" dirty="0" smtClean="0"/>
          </a:p>
          <a:p>
            <a:pPr marL="171450" indent="-171450">
              <a:buFont typeface="Arial" panose="020B0604020202020204" pitchFamily="34" charset="0"/>
              <a:buChar char="•"/>
            </a:pPr>
            <a:endParaRPr lang="en-GB" sz="1600" b="0" dirty="0"/>
          </a:p>
          <a:p>
            <a:pPr marL="171450" indent="-171450">
              <a:buFont typeface="Arial" panose="020B0604020202020204" pitchFamily="34" charset="0"/>
              <a:buChar char="•"/>
            </a:pPr>
            <a:r>
              <a:rPr lang="en-GB" sz="1800" b="0" dirty="0" smtClean="0"/>
              <a:t>The assessment is a 1:1 discussion with an Access Adviser and Study Needs Assessor</a:t>
            </a:r>
          </a:p>
          <a:p>
            <a:pPr marL="171450" indent="-171450">
              <a:buFont typeface="Arial" panose="020B0604020202020204" pitchFamily="34" charset="0"/>
              <a:buChar char="•"/>
            </a:pPr>
            <a:endParaRPr lang="en-GB" sz="1800" b="0" dirty="0"/>
          </a:p>
          <a:p>
            <a:pPr marL="171450" indent="-171450">
              <a:buFont typeface="Arial" panose="020B0604020202020204" pitchFamily="34" charset="0"/>
              <a:buChar char="•"/>
            </a:pPr>
            <a:r>
              <a:rPr lang="en-GB" sz="1800" b="0" dirty="0"/>
              <a:t>The meeting will last for approximately </a:t>
            </a:r>
            <a:r>
              <a:rPr lang="en-GB" sz="1800" b="0" dirty="0" smtClean="0"/>
              <a:t>2-3hrs</a:t>
            </a:r>
          </a:p>
          <a:p>
            <a:pPr marL="171450" indent="-171450">
              <a:buFont typeface="Arial" panose="020B0604020202020204" pitchFamily="34" charset="0"/>
              <a:buChar char="•"/>
            </a:pPr>
            <a:endParaRPr lang="en-GB" sz="1800" b="0" dirty="0"/>
          </a:p>
          <a:p>
            <a:pPr marL="171450" indent="-171450">
              <a:buFont typeface="Arial" panose="020B0604020202020204" pitchFamily="34" charset="0"/>
              <a:buChar char="•"/>
            </a:pPr>
            <a:r>
              <a:rPr lang="en-GB" sz="1800" b="0" dirty="0" smtClean="0"/>
              <a:t>During our discussion we will aim to identify </a:t>
            </a:r>
            <a:r>
              <a:rPr lang="en-GB" sz="1800" b="0" dirty="0"/>
              <a:t>appropriate </a:t>
            </a:r>
            <a:r>
              <a:rPr lang="en-GB" sz="1800" b="0" dirty="0" smtClean="0"/>
              <a:t>support strategies and reasonable adjustments to enable you to fully participate in University life</a:t>
            </a:r>
            <a:endParaRPr lang="en-GB" sz="1800" b="0" dirty="0"/>
          </a:p>
          <a:p>
            <a:endParaRPr lang="en-GB" sz="1800" b="0" dirty="0" smtClean="0"/>
          </a:p>
          <a:p>
            <a:pPr marL="171450" indent="-171450">
              <a:buFont typeface="Arial" panose="020B0604020202020204" pitchFamily="34" charset="0"/>
              <a:buChar char="•"/>
            </a:pPr>
            <a:endParaRPr lang="en-GB" sz="1600" b="0" dirty="0"/>
          </a:p>
        </p:txBody>
      </p:sp>
      <p:pic>
        <p:nvPicPr>
          <p:cNvPr id="4" name="4.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11560" y="5805264"/>
            <a:ext cx="609600" cy="609600"/>
          </a:xfrm>
          <a:prstGeom prst="rect">
            <a:avLst/>
          </a:prstGeom>
        </p:spPr>
      </p:pic>
    </p:spTree>
    <p:extLst>
      <p:ext uri="{BB962C8B-B14F-4D97-AF65-F5344CB8AC3E}">
        <p14:creationId xmlns:p14="http://schemas.microsoft.com/office/powerpoint/2010/main" val="1011410687"/>
      </p:ext>
    </p:extLst>
  </p:cSld>
  <p:clrMapOvr>
    <a:masterClrMapping/>
  </p:clrMapOvr>
  <mc:AlternateContent xmlns:mc="http://schemas.openxmlformats.org/markup-compatibility/2006" xmlns:p14="http://schemas.microsoft.com/office/powerpoint/2010/main">
    <mc:Choice Requires="p14">
      <p:transition spd="slow" p14:dur="2000" advTm="25901"/>
    </mc:Choice>
    <mc:Fallback xmlns="">
      <p:transition spd="slow" advTm="259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will we talk about?</a:t>
            </a:r>
          </a:p>
        </p:txBody>
      </p:sp>
      <p:sp>
        <p:nvSpPr>
          <p:cNvPr id="5" name="Content Placeholder 4"/>
          <p:cNvSpPr>
            <a:spLocks noGrp="1"/>
          </p:cNvSpPr>
          <p:nvPr>
            <p:ph sz="quarter" idx="12"/>
          </p:nvPr>
        </p:nvSpPr>
        <p:spPr>
          <a:xfrm>
            <a:off x="331197" y="2093068"/>
            <a:ext cx="8280400" cy="3672408"/>
          </a:xfrm>
        </p:spPr>
        <p:txBody>
          <a:bodyPr/>
          <a:lstStyle/>
          <a:p>
            <a:pPr marL="285750" indent="-285750">
              <a:buFont typeface="Arial" panose="020B0604020202020204" pitchFamily="34" charset="0"/>
              <a:buChar char="•"/>
            </a:pPr>
            <a:r>
              <a:rPr lang="en-GB" sz="1600" dirty="0" smtClean="0">
                <a:solidFill>
                  <a:schemeClr val="accent1"/>
                </a:solidFill>
              </a:rPr>
              <a:t>Introduction</a:t>
            </a:r>
          </a:p>
          <a:p>
            <a:pPr marL="285750" indent="-285750">
              <a:buFont typeface="Arial" panose="020B0604020202020204" pitchFamily="34" charset="0"/>
              <a:buChar char="•"/>
            </a:pPr>
            <a:endParaRPr lang="en-GB" sz="1600" dirty="0">
              <a:solidFill>
                <a:schemeClr val="accent1"/>
              </a:solidFill>
            </a:endParaRPr>
          </a:p>
          <a:p>
            <a:pPr marL="285750" indent="-285750">
              <a:buFont typeface="Arial" panose="020B0604020202020204" pitchFamily="34" charset="0"/>
              <a:buChar char="•"/>
            </a:pPr>
            <a:r>
              <a:rPr lang="en-GB" sz="1600" dirty="0">
                <a:solidFill>
                  <a:schemeClr val="accent1"/>
                </a:solidFill>
              </a:rPr>
              <a:t>Y</a:t>
            </a:r>
            <a:r>
              <a:rPr lang="en-GB" sz="1600" dirty="0" smtClean="0">
                <a:solidFill>
                  <a:schemeClr val="accent1"/>
                </a:solidFill>
              </a:rPr>
              <a:t>our disability and the information you have provided prior to your assessment</a:t>
            </a:r>
          </a:p>
          <a:p>
            <a:pPr marL="285750" indent="-285750">
              <a:buFont typeface="Arial" panose="020B0604020202020204" pitchFamily="34" charset="0"/>
              <a:buChar char="•"/>
            </a:pPr>
            <a:endParaRPr lang="en-GB" sz="1600" dirty="0" smtClean="0">
              <a:solidFill>
                <a:schemeClr val="accent1"/>
              </a:solidFill>
            </a:endParaRPr>
          </a:p>
          <a:p>
            <a:pPr marL="285750" indent="-285750">
              <a:buFont typeface="Arial" panose="020B0604020202020204" pitchFamily="34" charset="0"/>
              <a:buChar char="•"/>
            </a:pPr>
            <a:r>
              <a:rPr lang="en-GB" sz="1600" dirty="0" smtClean="0">
                <a:solidFill>
                  <a:schemeClr val="accent1"/>
                </a:solidFill>
              </a:rPr>
              <a:t>Your course, each area of your study and any impact your disability has on the way you learn. </a:t>
            </a:r>
          </a:p>
          <a:p>
            <a:pPr marL="285750" indent="-285750">
              <a:buFont typeface="Arial" panose="020B0604020202020204" pitchFamily="34" charset="0"/>
              <a:buChar char="•"/>
            </a:pPr>
            <a:endParaRPr lang="en-GB" sz="1600" dirty="0">
              <a:solidFill>
                <a:schemeClr val="accent1"/>
              </a:solidFill>
            </a:endParaRPr>
          </a:p>
          <a:p>
            <a:pPr marL="285750" indent="-285750">
              <a:buFont typeface="Arial" panose="020B0604020202020204" pitchFamily="34" charset="0"/>
              <a:buChar char="•"/>
            </a:pPr>
            <a:r>
              <a:rPr lang="en-GB" sz="1600" dirty="0">
                <a:solidFill>
                  <a:schemeClr val="accent1"/>
                </a:solidFill>
              </a:rPr>
              <a:t>T</a:t>
            </a:r>
            <a:r>
              <a:rPr lang="en-GB" sz="1600" dirty="0" smtClean="0">
                <a:solidFill>
                  <a:schemeClr val="accent1"/>
                </a:solidFill>
              </a:rPr>
              <a:t>he specialist support and equipment available to you at University. </a:t>
            </a:r>
            <a:endParaRPr lang="en-GB" dirty="0"/>
          </a:p>
          <a:p>
            <a:endParaRPr lang="en-GB" dirty="0" smtClean="0"/>
          </a:p>
          <a:p>
            <a:endParaRPr lang="en-GB" dirty="0"/>
          </a:p>
          <a:p>
            <a:endParaRPr lang="en-GB" dirty="0"/>
          </a:p>
        </p:txBody>
      </p:sp>
      <p:pic>
        <p:nvPicPr>
          <p:cNvPr id="3" name="5.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11560" y="5805264"/>
            <a:ext cx="609600" cy="609600"/>
          </a:xfrm>
          <a:prstGeom prst="rect">
            <a:avLst/>
          </a:prstGeom>
        </p:spPr>
      </p:pic>
    </p:spTree>
    <p:extLst>
      <p:ext uri="{BB962C8B-B14F-4D97-AF65-F5344CB8AC3E}">
        <p14:creationId xmlns:p14="http://schemas.microsoft.com/office/powerpoint/2010/main" val="679230048"/>
      </p:ext>
    </p:extLst>
  </p:cSld>
  <p:clrMapOvr>
    <a:masterClrMapping/>
  </p:clrMapOvr>
  <mc:AlternateContent xmlns:mc="http://schemas.openxmlformats.org/markup-compatibility/2006" xmlns:p14="http://schemas.microsoft.com/office/powerpoint/2010/main">
    <mc:Choice Requires="p14">
      <p:transition spd="slow" p14:dur="2000" advTm="198570"/>
    </mc:Choice>
    <mc:Fallback xmlns="">
      <p:transition spd="slow" advTm="1985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What types of recommendations might be made?</a:t>
            </a:r>
            <a:endParaRPr lang="en-GB" sz="4000" dirty="0"/>
          </a:p>
        </p:txBody>
      </p:sp>
      <p:sp>
        <p:nvSpPr>
          <p:cNvPr id="3" name="Content Placeholder 2"/>
          <p:cNvSpPr>
            <a:spLocks noGrp="1"/>
          </p:cNvSpPr>
          <p:nvPr>
            <p:ph sz="half" idx="1"/>
          </p:nvPr>
        </p:nvSpPr>
        <p:spPr>
          <a:xfrm>
            <a:off x="360000" y="2192257"/>
            <a:ext cx="7632848" cy="3556992"/>
          </a:xfrm>
        </p:spPr>
        <p:txBody>
          <a:bodyPr/>
          <a:lstStyle/>
          <a:p>
            <a:pPr marL="0" indent="0">
              <a:buNone/>
            </a:pPr>
            <a:endParaRPr lang="en-GB" sz="1600" dirty="0" smtClean="0"/>
          </a:p>
          <a:p>
            <a:pPr marL="0" indent="0">
              <a:buNone/>
            </a:pPr>
            <a:r>
              <a:rPr lang="en-GB" sz="1600" dirty="0" smtClean="0"/>
              <a:t>This </a:t>
            </a:r>
            <a:r>
              <a:rPr lang="en-GB" sz="1600" dirty="0"/>
              <a:t>could include any or all of the following</a:t>
            </a:r>
            <a:r>
              <a:rPr lang="en-GB" sz="1600" dirty="0" smtClean="0"/>
              <a:t>:</a:t>
            </a:r>
          </a:p>
          <a:p>
            <a:pPr marL="0" indent="0">
              <a:buNone/>
            </a:pPr>
            <a:endParaRPr lang="en-GB" sz="1600" dirty="0"/>
          </a:p>
          <a:p>
            <a:pPr lvl="0"/>
            <a:r>
              <a:rPr lang="en-GB" sz="1600" dirty="0"/>
              <a:t>non-medical help </a:t>
            </a:r>
            <a:r>
              <a:rPr lang="en-GB" sz="1600" dirty="0" smtClean="0"/>
              <a:t>(human) support </a:t>
            </a:r>
            <a:r>
              <a:rPr lang="en-GB" sz="1600" dirty="0"/>
              <a:t>such as </a:t>
            </a:r>
            <a:r>
              <a:rPr lang="en-GB" sz="1600" dirty="0" smtClean="0"/>
              <a:t>1:1 mentoring </a:t>
            </a:r>
            <a:r>
              <a:rPr lang="en-GB" sz="1600" dirty="0"/>
              <a:t>or </a:t>
            </a:r>
            <a:r>
              <a:rPr lang="en-GB" sz="1600" dirty="0" smtClean="0"/>
              <a:t>study skills support</a:t>
            </a:r>
            <a:endParaRPr lang="en-GB" sz="1600" dirty="0"/>
          </a:p>
          <a:p>
            <a:pPr lvl="0"/>
            <a:r>
              <a:rPr lang="en-GB" sz="1600" dirty="0"/>
              <a:t>specialist equipment</a:t>
            </a:r>
          </a:p>
          <a:p>
            <a:pPr lvl="0"/>
            <a:r>
              <a:rPr lang="en-GB" sz="1600" dirty="0"/>
              <a:t>general </a:t>
            </a:r>
            <a:r>
              <a:rPr lang="en-GB" sz="1600"/>
              <a:t>allowance </a:t>
            </a:r>
            <a:r>
              <a:rPr lang="en-GB" sz="1600" smtClean="0"/>
              <a:t>(i.e</a:t>
            </a:r>
            <a:r>
              <a:rPr lang="en-GB" sz="1600" dirty="0"/>
              <a:t>. photocopying, printing)</a:t>
            </a:r>
          </a:p>
          <a:p>
            <a:pPr lvl="0"/>
            <a:r>
              <a:rPr lang="en-GB" sz="1600" dirty="0"/>
              <a:t>recommendations relating to teaching and learning</a:t>
            </a:r>
          </a:p>
        </p:txBody>
      </p:sp>
      <p:pic>
        <p:nvPicPr>
          <p:cNvPr id="4" name="6.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7544" y="5733256"/>
            <a:ext cx="609600" cy="609600"/>
          </a:xfrm>
          <a:prstGeom prst="rect">
            <a:avLst/>
          </a:prstGeom>
        </p:spPr>
      </p:pic>
    </p:spTree>
    <p:extLst>
      <p:ext uri="{BB962C8B-B14F-4D97-AF65-F5344CB8AC3E}">
        <p14:creationId xmlns:p14="http://schemas.microsoft.com/office/powerpoint/2010/main" val="2605641251"/>
      </p:ext>
    </p:extLst>
  </p:cSld>
  <p:clrMapOvr>
    <a:masterClrMapping/>
  </p:clrMapOvr>
  <mc:AlternateContent xmlns:mc="http://schemas.openxmlformats.org/markup-compatibility/2006" xmlns:p14="http://schemas.microsoft.com/office/powerpoint/2010/main">
    <mc:Choice Requires="p14">
      <p:transition spd="slow" p14:dur="2000" advTm="95126"/>
    </mc:Choice>
    <mc:Fallback xmlns="">
      <p:transition spd="slow" advTm="951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happens next?</a:t>
            </a:r>
            <a:endParaRPr lang="en-GB" dirty="0"/>
          </a:p>
        </p:txBody>
      </p:sp>
      <p:sp>
        <p:nvSpPr>
          <p:cNvPr id="3" name="Content Placeholder 2"/>
          <p:cNvSpPr>
            <a:spLocks noGrp="1"/>
          </p:cNvSpPr>
          <p:nvPr>
            <p:ph sz="half" idx="1"/>
          </p:nvPr>
        </p:nvSpPr>
        <p:spPr>
          <a:xfrm>
            <a:off x="323528" y="1600200"/>
            <a:ext cx="7776864" cy="4525963"/>
          </a:xfrm>
        </p:spPr>
        <p:txBody>
          <a:bodyPr/>
          <a:lstStyle/>
          <a:p>
            <a:endParaRPr lang="en-GB" sz="1800" dirty="0"/>
          </a:p>
          <a:p>
            <a:pPr lvl="0"/>
            <a:r>
              <a:rPr lang="en-GB" sz="1800" dirty="0" smtClean="0"/>
              <a:t>A Study Needs </a:t>
            </a:r>
            <a:r>
              <a:rPr lang="en-GB" sz="1800" dirty="0"/>
              <a:t>Assessment </a:t>
            </a:r>
            <a:r>
              <a:rPr lang="en-GB" sz="1800" dirty="0" smtClean="0"/>
              <a:t>Report will be produced</a:t>
            </a:r>
          </a:p>
          <a:p>
            <a:pPr lvl="0"/>
            <a:endParaRPr lang="en-GB" sz="1800" dirty="0" smtClean="0"/>
          </a:p>
          <a:p>
            <a:pPr lvl="0"/>
            <a:r>
              <a:rPr lang="en-GB" sz="1800" dirty="0" smtClean="0"/>
              <a:t>Copies will be sent to you, your funding body and with your permission, your University Disability Advice team.</a:t>
            </a:r>
            <a:endParaRPr lang="en-GB" sz="1800" dirty="0"/>
          </a:p>
          <a:p>
            <a:pPr marL="0" indent="0">
              <a:buNone/>
            </a:pPr>
            <a:endParaRPr lang="en-GB" dirty="0"/>
          </a:p>
        </p:txBody>
      </p:sp>
      <p:pic>
        <p:nvPicPr>
          <p:cNvPr id="4" name="7.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11560" y="5589240"/>
            <a:ext cx="609600" cy="609600"/>
          </a:xfrm>
          <a:prstGeom prst="rect">
            <a:avLst/>
          </a:prstGeom>
        </p:spPr>
      </p:pic>
    </p:spTree>
    <p:extLst>
      <p:ext uri="{BB962C8B-B14F-4D97-AF65-F5344CB8AC3E}">
        <p14:creationId xmlns:p14="http://schemas.microsoft.com/office/powerpoint/2010/main" val="967334975"/>
      </p:ext>
    </p:extLst>
  </p:cSld>
  <p:clrMapOvr>
    <a:masterClrMapping/>
  </p:clrMapOvr>
  <mc:AlternateContent xmlns:mc="http://schemas.openxmlformats.org/markup-compatibility/2006" xmlns:p14="http://schemas.microsoft.com/office/powerpoint/2010/main">
    <mc:Choice Requires="p14">
      <p:transition spd="slow" p14:dur="2000" advTm="24593"/>
    </mc:Choice>
    <mc:Fallback xmlns="">
      <p:transition spd="slow" advTm="245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620688"/>
            <a:ext cx="8280920" cy="4525963"/>
          </a:xfrm>
        </p:spPr>
        <p:txBody>
          <a:bodyPr/>
          <a:lstStyle/>
          <a:p>
            <a:endParaRPr lang="en-GB" sz="1800" dirty="0"/>
          </a:p>
          <a:p>
            <a:pPr marL="0" indent="0">
              <a:buNone/>
            </a:pPr>
            <a:r>
              <a:rPr lang="en-GB" sz="1800" dirty="0" smtClean="0"/>
              <a:t>We’re looking forward to meeting you at your appointment but if you have any questions in the meantime or if you would like some further information please do contact us.</a:t>
            </a:r>
          </a:p>
          <a:p>
            <a:pPr marL="0" indent="0">
              <a:buNone/>
            </a:pPr>
            <a:endParaRPr lang="en-GB" sz="1800" dirty="0"/>
          </a:p>
          <a:p>
            <a:pPr marL="0" indent="0">
              <a:buNone/>
            </a:pPr>
            <a:r>
              <a:rPr lang="en-US" sz="1800" dirty="0"/>
              <a:t>T: 0113 812 3357</a:t>
            </a:r>
          </a:p>
          <a:p>
            <a:pPr marL="0" indent="0">
              <a:buNone/>
            </a:pPr>
            <a:r>
              <a:rPr lang="en-US" sz="1800" dirty="0"/>
              <a:t>E: </a:t>
            </a:r>
            <a:r>
              <a:rPr lang="en-US" sz="1800" dirty="0" smtClean="0">
                <a:hlinkClick r:id="rId3"/>
              </a:rPr>
              <a:t>dac@leedsbeckett.ac.uk</a:t>
            </a:r>
            <a:r>
              <a:rPr lang="en-US" sz="1800" dirty="0" smtClean="0"/>
              <a:t> </a:t>
            </a:r>
            <a:endParaRPr lang="en-US" sz="1800" dirty="0"/>
          </a:p>
          <a:p>
            <a:pPr marL="0" indent="0">
              <a:buNone/>
            </a:pPr>
            <a:endParaRPr lang="en-US" sz="1800" dirty="0"/>
          </a:p>
          <a:p>
            <a:pPr marL="0" indent="0">
              <a:buNone/>
            </a:pPr>
            <a:r>
              <a:rPr lang="en-GB" sz="1800" dirty="0"/>
              <a:t>Disability Assessment Centre</a:t>
            </a:r>
            <a:br>
              <a:rPr lang="en-GB" sz="1800" dirty="0"/>
            </a:br>
            <a:r>
              <a:rPr lang="en-GB" sz="1800" dirty="0"/>
              <a:t>G01 Priestley Hall</a:t>
            </a:r>
            <a:br>
              <a:rPr lang="en-GB" sz="1800" dirty="0"/>
            </a:br>
            <a:r>
              <a:rPr lang="en-GB" sz="1800" dirty="0" err="1"/>
              <a:t>Headingley</a:t>
            </a:r>
            <a:r>
              <a:rPr lang="en-GB" sz="1800" dirty="0"/>
              <a:t> Campus</a:t>
            </a:r>
            <a:br>
              <a:rPr lang="en-GB" sz="1800" dirty="0"/>
            </a:br>
            <a:r>
              <a:rPr lang="en-GB" sz="1800" dirty="0"/>
              <a:t>Leeds Beckett University</a:t>
            </a:r>
            <a:br>
              <a:rPr lang="en-GB" sz="1800" dirty="0"/>
            </a:br>
            <a:r>
              <a:rPr lang="en-GB" sz="1800" dirty="0"/>
              <a:t>Leeds</a:t>
            </a:r>
            <a:br>
              <a:rPr lang="en-GB" sz="1800" dirty="0"/>
            </a:br>
            <a:r>
              <a:rPr lang="en-GB" sz="1800" dirty="0"/>
              <a:t>LS6 3QS</a:t>
            </a:r>
            <a:endParaRPr lang="en-US" sz="1800" dirty="0"/>
          </a:p>
          <a:p>
            <a:pPr marL="0" indent="0">
              <a:buNone/>
            </a:pPr>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404295350"/>
      </p:ext>
    </p:extLst>
  </p:cSld>
  <p:clrMapOvr>
    <a:masterClrMapping/>
  </p:clrMapOvr>
  <mc:AlternateContent xmlns:mc="http://schemas.openxmlformats.org/markup-compatibility/2006" xmlns:p14="http://schemas.microsoft.com/office/powerpoint/2010/main">
    <mc:Choice Requires="p14">
      <p:transition spd="slow" p14:dur="2000" advTm="12937"/>
    </mc:Choice>
    <mc:Fallback xmlns="">
      <p:transition spd="slow" advTm="1293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620688"/>
            <a:ext cx="8280920" cy="4525963"/>
          </a:xfrm>
        </p:spPr>
        <p:txBody>
          <a:bodyPr/>
          <a:lstStyle/>
          <a:p>
            <a:pPr marL="0" indent="0">
              <a:buNone/>
            </a:pPr>
            <a:r>
              <a:rPr lang="en-GB" sz="1400" dirty="0"/>
              <a:t>Some examples of the most common pieces of assistive software we may look at in your Study Needs Assessment can be found on the following links:</a:t>
            </a:r>
          </a:p>
          <a:p>
            <a:pPr marL="0" indent="0">
              <a:buNone/>
            </a:pPr>
            <a:endParaRPr lang="en-GB" sz="1400" dirty="0"/>
          </a:p>
          <a:p>
            <a:pPr marL="0" indent="0">
              <a:buNone/>
            </a:pPr>
            <a:r>
              <a:rPr lang="en-GB" sz="1400" b="1" dirty="0" err="1"/>
              <a:t>Mindmapping</a:t>
            </a:r>
            <a:r>
              <a:rPr lang="en-GB" sz="1400" b="1" dirty="0"/>
              <a:t> software	</a:t>
            </a:r>
          </a:p>
          <a:p>
            <a:pPr marL="0" indent="0">
              <a:buNone/>
            </a:pPr>
            <a:endParaRPr lang="en-GB" sz="1400" dirty="0"/>
          </a:p>
          <a:p>
            <a:pPr marL="0" indent="0">
              <a:buNone/>
            </a:pPr>
            <a:r>
              <a:rPr lang="en-GB" sz="1400" dirty="0"/>
              <a:t>Inspiration: </a:t>
            </a:r>
            <a:r>
              <a:rPr lang="en-GB" sz="1400" dirty="0">
                <a:hlinkClick r:id="rId3"/>
              </a:rPr>
              <a:t>http://www.inspiration.com/</a:t>
            </a:r>
            <a:r>
              <a:rPr lang="en-GB" sz="1400" dirty="0"/>
              <a:t> </a:t>
            </a:r>
          </a:p>
          <a:p>
            <a:pPr marL="0" indent="0">
              <a:buNone/>
            </a:pPr>
            <a:r>
              <a:rPr lang="en-GB" sz="1400" dirty="0" err="1"/>
              <a:t>Mindview</a:t>
            </a:r>
            <a:r>
              <a:rPr lang="en-GB" sz="1400" dirty="0"/>
              <a:t>: </a:t>
            </a:r>
            <a:r>
              <a:rPr lang="en-GB" sz="1400" dirty="0">
                <a:hlinkClick r:id="rId4"/>
              </a:rPr>
              <a:t>http://www.matchware.com/en/products/mindview/</a:t>
            </a:r>
            <a:r>
              <a:rPr lang="en-GB" sz="1400" dirty="0"/>
              <a:t> </a:t>
            </a:r>
          </a:p>
          <a:p>
            <a:pPr marL="0" indent="0">
              <a:buNone/>
            </a:pPr>
            <a:endParaRPr lang="en-GB" sz="1400" dirty="0"/>
          </a:p>
          <a:p>
            <a:pPr marL="0" indent="0">
              <a:buNone/>
            </a:pPr>
            <a:r>
              <a:rPr lang="en-GB" sz="1400" b="1" dirty="0"/>
              <a:t>Text to Speech/Read Aloud software</a:t>
            </a:r>
          </a:p>
          <a:p>
            <a:pPr marL="0" indent="0">
              <a:buNone/>
            </a:pPr>
            <a:endParaRPr lang="en-GB" sz="1400" dirty="0"/>
          </a:p>
          <a:p>
            <a:pPr marL="0" indent="0">
              <a:buNone/>
            </a:pPr>
            <a:r>
              <a:rPr lang="en-GB" sz="1400" dirty="0"/>
              <a:t>Text Help Read and Write: </a:t>
            </a:r>
            <a:r>
              <a:rPr lang="en-GB" sz="1400" dirty="0">
                <a:hlinkClick r:id="rId5"/>
              </a:rPr>
              <a:t>http://www.texthelp.com/UK</a:t>
            </a:r>
            <a:r>
              <a:rPr lang="en-GB" sz="1400" dirty="0"/>
              <a:t> </a:t>
            </a:r>
          </a:p>
          <a:p>
            <a:pPr marL="0" indent="0">
              <a:buNone/>
            </a:pPr>
            <a:r>
              <a:rPr lang="en-GB" sz="1400" dirty="0"/>
              <a:t>Claro: </a:t>
            </a:r>
            <a:r>
              <a:rPr lang="en-GB" sz="1400" dirty="0">
                <a:hlinkClick r:id="rId6"/>
              </a:rPr>
              <a:t>http://www.clarosoftware.com/</a:t>
            </a:r>
            <a:r>
              <a:rPr lang="en-GB" sz="1400" dirty="0"/>
              <a:t> </a:t>
            </a:r>
          </a:p>
          <a:p>
            <a:pPr marL="0" indent="0">
              <a:buNone/>
            </a:pPr>
            <a:endParaRPr lang="en-GB" sz="1400" b="1" dirty="0"/>
          </a:p>
          <a:p>
            <a:pPr marL="0" indent="0">
              <a:buNone/>
            </a:pPr>
            <a:r>
              <a:rPr lang="en-GB" sz="1400" b="1" dirty="0"/>
              <a:t>Dictate software</a:t>
            </a:r>
          </a:p>
          <a:p>
            <a:pPr marL="0" indent="0">
              <a:buNone/>
            </a:pPr>
            <a:endParaRPr lang="en-GB" sz="1400" dirty="0"/>
          </a:p>
          <a:p>
            <a:pPr marL="0" indent="0">
              <a:buNone/>
            </a:pPr>
            <a:r>
              <a:rPr lang="en-GB" sz="1400"/>
              <a:t>Dragon: </a:t>
            </a:r>
            <a:r>
              <a:rPr lang="en-GB" sz="1400">
                <a:hlinkClick r:id="rId7"/>
              </a:rPr>
              <a:t>http://www.nuance.co.uk/dragon/index.htm</a:t>
            </a:r>
            <a:r>
              <a:rPr lang="en-GB" sz="1400"/>
              <a:t> </a:t>
            </a:r>
            <a:endParaRPr lang="en-GB" sz="1400" dirty="0"/>
          </a:p>
        </p:txBody>
      </p:sp>
    </p:spTree>
    <p:extLst>
      <p:ext uri="{BB962C8B-B14F-4D97-AF65-F5344CB8AC3E}">
        <p14:creationId xmlns:p14="http://schemas.microsoft.com/office/powerpoint/2010/main" val="1585618175"/>
      </p:ext>
    </p:extLst>
  </p:cSld>
  <p:clrMapOvr>
    <a:masterClrMapping/>
  </p:clrMapOvr>
  <mc:AlternateContent xmlns:mc="http://schemas.openxmlformats.org/markup-compatibility/2006" xmlns:p14="http://schemas.microsoft.com/office/powerpoint/2010/main">
    <mc:Choice Requires="p14">
      <p:transition spd="slow" p14:dur="2000" advTm="12937"/>
    </mc:Choice>
    <mc:Fallback xmlns="">
      <p:transition spd="slow" advTm="12937"/>
    </mc:Fallback>
  </mc:AlternateContent>
  <p:timing>
    <p:tnLst>
      <p:par>
        <p:cTn id="1" dur="indefinite" restart="never" nodeType="tmRoot"/>
      </p:par>
    </p:tnLst>
  </p:timing>
</p:sld>
</file>

<file path=ppt/theme/theme1.xml><?xml version="1.0" encoding="utf-8"?>
<a:theme xmlns:a="http://schemas.openxmlformats.org/drawingml/2006/main" name="Introduction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ew Topic 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Beckett Theme">
  <a:themeElements>
    <a:clrScheme name="BeckettColours">
      <a:dk1>
        <a:sysClr val="windowText" lastClr="000000"/>
      </a:dk1>
      <a:lt1>
        <a:sysClr val="window" lastClr="FFFFFF"/>
      </a:lt1>
      <a:dk2>
        <a:srgbClr val="110B2F"/>
      </a:dk2>
      <a:lt2>
        <a:srgbClr val="EEECE1"/>
      </a:lt2>
      <a:accent1>
        <a:srgbClr val="120B2E"/>
      </a:accent1>
      <a:accent2>
        <a:srgbClr val="261744"/>
      </a:accent2>
      <a:accent3>
        <a:srgbClr val="392568"/>
      </a:accent3>
      <a:accent4>
        <a:srgbClr val="725A8F"/>
      </a:accent4>
      <a:accent5>
        <a:srgbClr val="C1A9C5"/>
      </a:accent5>
      <a:accent6>
        <a:srgbClr val="FFFEFE"/>
      </a:accent6>
      <a:hlink>
        <a:srgbClr val="CC006A"/>
      </a:hlink>
      <a:folHlink>
        <a:srgbClr val="0092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New Topic 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Custom Design">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1502</TotalTime>
  <Words>1229</Words>
  <Application>Microsoft Office PowerPoint</Application>
  <PresentationFormat>On-screen Show (4:3)</PresentationFormat>
  <Paragraphs>157</Paragraphs>
  <Slides>9</Slides>
  <Notes>9</Notes>
  <HiddenSlides>0</HiddenSlides>
  <MMClips>6</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9</vt:i4>
      </vt:variant>
    </vt:vector>
  </HeadingPairs>
  <TitlesOfParts>
    <vt:vector size="19" baseType="lpstr">
      <vt:lpstr>Arial</vt:lpstr>
      <vt:lpstr>Calibri</vt:lpstr>
      <vt:lpstr>IntroductionSlide</vt:lpstr>
      <vt:lpstr>New Topic Slide</vt:lpstr>
      <vt:lpstr>Custom Design</vt:lpstr>
      <vt:lpstr>1_Custom Design</vt:lpstr>
      <vt:lpstr>Beckett Theme</vt:lpstr>
      <vt:lpstr>1_New Topic Slide</vt:lpstr>
      <vt:lpstr>2_Custom Design</vt:lpstr>
      <vt:lpstr>3_Custom Design</vt:lpstr>
      <vt:lpstr>PowerPoint Presentation</vt:lpstr>
      <vt:lpstr>Who will I meet?</vt:lpstr>
      <vt:lpstr>Where will we meet?</vt:lpstr>
      <vt:lpstr>What is a Study Needs Assessment?</vt:lpstr>
      <vt:lpstr>What will we talk about?</vt:lpstr>
      <vt:lpstr>What types of recommendations might be made?</vt:lpstr>
      <vt:lpstr>What happens next?</vt:lpstr>
      <vt:lpstr>PowerPoint Presentation</vt:lpstr>
      <vt:lpstr>PowerPoint Presentation</vt:lpstr>
    </vt:vector>
  </TitlesOfParts>
  <Company>Leeds Metropolitan University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Marketing Service</dc:creator>
  <cp:lastModifiedBy>Waiting, Kirsten</cp:lastModifiedBy>
  <cp:revision>86</cp:revision>
  <cp:lastPrinted>2015-06-10T10:52:45Z</cp:lastPrinted>
  <dcterms:created xsi:type="dcterms:W3CDTF">2012-02-14T11:14:08Z</dcterms:created>
  <dcterms:modified xsi:type="dcterms:W3CDTF">2016-04-21T09:35:47Z</dcterms:modified>
</cp:coreProperties>
</file>