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 id="2147483689" r:id="rId5"/>
    <p:sldMasterId id="2147483691" r:id="rId6"/>
    <p:sldMasterId id="2147483693" r:id="rId7"/>
    <p:sldMasterId id="2147483696" r:id="rId8"/>
  </p:sldMasterIdLst>
  <p:notesMasterIdLst>
    <p:notesMasterId r:id="rId16"/>
  </p:notesMasterIdLst>
  <p:sldIdLst>
    <p:sldId id="264" r:id="rId9"/>
    <p:sldId id="267" r:id="rId10"/>
    <p:sldId id="271" r:id="rId11"/>
    <p:sldId id="272" r:id="rId12"/>
    <p:sldId id="273" r:id="rId13"/>
    <p:sldId id="274" r:id="rId14"/>
    <p:sldId id="275"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95" autoAdjust="0"/>
  </p:normalViewPr>
  <p:slideViewPr>
    <p:cSldViewPr>
      <p:cViewPr varScale="1">
        <p:scale>
          <a:sx n="100" d="100"/>
          <a:sy n="100" d="100"/>
        </p:scale>
        <p:origin x="90" y="8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7789758-60F2-43B5-AA2E-37037AFFF425}" type="datetimeFigureOut">
              <a:rPr lang="en-GB" smtClean="0"/>
              <a:pPr/>
              <a:t>30/09/2015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41271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accent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accen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accent1"/>
                </a:solidFill>
                <a:effectLst/>
                <a:latin typeface="+mn-lt"/>
                <a:ea typeface="+mn-ea"/>
                <a:cs typeface="+mn-cs"/>
              </a:rPr>
              <a:t>“The assessment tends to be a structured but fairly informal 1:1 discussion with an Access</a:t>
            </a:r>
            <a:r>
              <a:rPr lang="en-GB" sz="1000" kern="1200" baseline="0" dirty="0" smtClean="0">
                <a:solidFill>
                  <a:schemeClr val="accent1"/>
                </a:solidFill>
                <a:effectLst/>
                <a:latin typeface="+mn-lt"/>
                <a:ea typeface="+mn-ea"/>
                <a:cs typeface="+mn-cs"/>
              </a:rPr>
              <a:t> Adviser and it </a:t>
            </a:r>
            <a:r>
              <a:rPr lang="en-GB" sz="1000" kern="1200" dirty="0" smtClean="0">
                <a:solidFill>
                  <a:schemeClr val="accent1"/>
                </a:solidFill>
                <a:effectLst/>
                <a:latin typeface="+mn-lt"/>
                <a:ea typeface="+mn-ea"/>
                <a:cs typeface="+mn-cs"/>
              </a:rPr>
              <a:t>will usually last between 2 and 3 hours</a:t>
            </a:r>
            <a:r>
              <a:rPr lang="en-GB" sz="1000" kern="1200" baseline="0" dirty="0" smtClean="0">
                <a:solidFill>
                  <a:schemeClr val="accent1"/>
                </a:solidFill>
                <a:effectLst/>
                <a:latin typeface="+mn-lt"/>
                <a:ea typeface="+mn-ea"/>
                <a:cs typeface="+mn-cs"/>
              </a:rPr>
              <a:t>. You </a:t>
            </a:r>
            <a:r>
              <a:rPr lang="en-GB" sz="1000" kern="1200" dirty="0" smtClean="0">
                <a:solidFill>
                  <a:schemeClr val="accent1"/>
                </a:solidFill>
                <a:effectLst/>
                <a:latin typeface="+mn-lt"/>
                <a:ea typeface="+mn-ea"/>
                <a:cs typeface="+mn-cs"/>
              </a:rPr>
              <a:t>will have the opportunity to talk</a:t>
            </a:r>
            <a:r>
              <a:rPr lang="en-GB" sz="1000" kern="1200" baseline="0" dirty="0" smtClean="0">
                <a:solidFill>
                  <a:schemeClr val="accent1"/>
                </a:solidFill>
                <a:effectLst/>
                <a:latin typeface="+mn-lt"/>
                <a:ea typeface="+mn-ea"/>
                <a:cs typeface="+mn-cs"/>
              </a:rPr>
              <a:t> about strategies you have already developed and support you have found useful in the past as well as exploring any additional support that is available to you throughout your degree programme.”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accent1"/>
              </a:solidFill>
              <a:effectLst/>
              <a:latin typeface="+mn-lt"/>
              <a:ea typeface="+mn-ea"/>
              <a:cs typeface="+mn-cs"/>
            </a:endParaRPr>
          </a:p>
          <a:p>
            <a:endParaRPr lang="en-GB" sz="1200" kern="1200" baseline="0" dirty="0" smtClean="0">
              <a:solidFill>
                <a:schemeClr val="accent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311783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solidFill>
                  <a:schemeClr val="accent1"/>
                </a:solidFill>
                <a:latin typeface="+mn-lt"/>
              </a:rPr>
              <a:t>Script</a:t>
            </a:r>
          </a:p>
          <a:p>
            <a:endParaRPr lang="en-GB" sz="1000" dirty="0" smtClean="0">
              <a:solidFill>
                <a:schemeClr val="accent1"/>
              </a:solidFill>
              <a:latin typeface="+mn-lt"/>
            </a:endParaRPr>
          </a:p>
          <a:p>
            <a:r>
              <a:rPr lang="en-GB" sz="1000" dirty="0" smtClean="0">
                <a:solidFill>
                  <a:schemeClr val="accent1"/>
                </a:solidFill>
                <a:latin typeface="+mn-lt"/>
              </a:rPr>
              <a:t>“Firstly,</a:t>
            </a:r>
            <a:r>
              <a:rPr lang="en-GB" sz="1000" baseline="0" dirty="0" smtClean="0">
                <a:solidFill>
                  <a:schemeClr val="accent1"/>
                </a:solidFill>
                <a:latin typeface="+mn-lt"/>
              </a:rPr>
              <a:t> I will introduce myself, offer you a drink and try to ensure you are comfortable in the environment.</a:t>
            </a:r>
          </a:p>
          <a:p>
            <a:endParaRPr lang="en-GB" sz="1000" baseline="0" dirty="0" smtClean="0">
              <a:solidFill>
                <a:schemeClr val="accent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1"/>
                </a:solidFill>
                <a:latin typeface="+mn-lt"/>
              </a:rPr>
              <a:t>I will then </a:t>
            </a:r>
            <a:r>
              <a:rPr lang="en-GB" sz="1000" dirty="0" smtClean="0">
                <a:solidFill>
                  <a:schemeClr val="accent1"/>
                </a:solidFill>
                <a:latin typeface="+mn-lt"/>
              </a:rPr>
              <a:t>check your personal details and explain to you what will happen during the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accent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1"/>
                </a:solidFill>
                <a:latin typeface="+mn-lt"/>
              </a:rPr>
              <a:t>We will talk about your Disability,</a:t>
            </a:r>
            <a:r>
              <a:rPr lang="en-GB" sz="1000" baseline="0" dirty="0" smtClean="0">
                <a:solidFill>
                  <a:schemeClr val="accent1"/>
                </a:solidFill>
                <a:latin typeface="+mn-lt"/>
              </a:rPr>
              <a:t> </a:t>
            </a:r>
            <a:r>
              <a:rPr lang="en-GB" sz="1000" dirty="0" smtClean="0">
                <a:solidFill>
                  <a:schemeClr val="accent1"/>
                </a:solidFill>
                <a:latin typeface="+mn-lt"/>
              </a:rPr>
              <a:t>your previous education or employment experiences and</a:t>
            </a:r>
            <a:r>
              <a:rPr lang="en-GB" sz="1000" baseline="0" dirty="0" smtClean="0">
                <a:solidFill>
                  <a:schemeClr val="accent1"/>
                </a:solidFill>
                <a:latin typeface="+mn-lt"/>
              </a:rPr>
              <a:t> any</a:t>
            </a:r>
            <a:r>
              <a:rPr lang="en-GB" sz="1000" dirty="0" smtClean="0">
                <a:solidFill>
                  <a:schemeClr val="accent1"/>
                </a:solidFill>
                <a:latin typeface="+mn-lt"/>
              </a:rPr>
              <a:t> support you have found useful. We will also talk</a:t>
            </a:r>
            <a:r>
              <a:rPr lang="en-GB" sz="1000" baseline="0" dirty="0" smtClean="0">
                <a:solidFill>
                  <a:schemeClr val="accent1"/>
                </a:solidFill>
                <a:latin typeface="+mn-lt"/>
              </a:rPr>
              <a:t> about the information you provided us with prior to your assessment (e.g. Educational Psychologists Assessment Report and/or Medical Evidence) and your pre-assessment questionnaire.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accent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1"/>
                </a:solidFill>
                <a:latin typeface="+mn-lt"/>
              </a:rPr>
              <a:t>It may be helpful for you to</a:t>
            </a:r>
            <a:r>
              <a:rPr lang="en-GB" sz="1000" baseline="0" dirty="0" smtClean="0">
                <a:solidFill>
                  <a:schemeClr val="accent1"/>
                </a:solidFill>
                <a:latin typeface="+mn-lt"/>
              </a:rPr>
              <a:t> think about support you have found useful during previous studies or in the work place and/or challenging experiences you have had and any help or support you think could have helped you at the time.</a:t>
            </a:r>
            <a:endParaRPr lang="en-GB" sz="1000" dirty="0" smtClean="0">
              <a:solidFill>
                <a:schemeClr val="accent1"/>
              </a:solidFill>
              <a:latin typeface="+mn-lt"/>
            </a:endParaRPr>
          </a:p>
          <a:p>
            <a:endParaRPr lang="en-GB" sz="1000" baseline="0" dirty="0" smtClean="0">
              <a:solidFill>
                <a:schemeClr val="accent1"/>
              </a:solidFill>
              <a:latin typeface="+mn-lt"/>
            </a:endParaRPr>
          </a:p>
          <a:p>
            <a:r>
              <a:rPr lang="en-GB" sz="1000" baseline="0" dirty="0" smtClean="0">
                <a:solidFill>
                  <a:schemeClr val="accent1"/>
                </a:solidFill>
                <a:latin typeface="+mn-lt"/>
              </a:rPr>
              <a:t>We will then talk about the course you have chosen to study and each area of your study in depth in order to identify any impact your disability is likely to have on the way you learn. You should think about any difficulties you might have in the following situations:</a:t>
            </a:r>
          </a:p>
          <a:p>
            <a:endParaRPr lang="en-GB" sz="1000" baseline="0" dirty="0" smtClean="0">
              <a:solidFill>
                <a:schemeClr val="accent1"/>
              </a:solidFill>
              <a:latin typeface="+mn-lt"/>
            </a:endParaRPr>
          </a:p>
          <a:p>
            <a:r>
              <a:rPr lang="en-GB" sz="1000" b="1" baseline="0" dirty="0" smtClean="0">
                <a:solidFill>
                  <a:schemeClr val="accent1"/>
                </a:solidFill>
                <a:latin typeface="+mn-lt"/>
              </a:rPr>
              <a:t>Researching</a:t>
            </a:r>
          </a:p>
          <a:p>
            <a:r>
              <a:rPr lang="en-GB" sz="1000" baseline="0" dirty="0" smtClean="0">
                <a:solidFill>
                  <a:schemeClr val="accent1"/>
                </a:solidFill>
                <a:latin typeface="+mn-lt"/>
              </a:rPr>
              <a:t>Accessing the library</a:t>
            </a:r>
          </a:p>
          <a:p>
            <a:r>
              <a:rPr lang="en-GB" sz="1000" baseline="0" dirty="0" smtClean="0">
                <a:solidFill>
                  <a:schemeClr val="accent1"/>
                </a:solidFill>
                <a:latin typeface="+mn-lt"/>
              </a:rPr>
              <a:t>Identifying appropriate reading material</a:t>
            </a:r>
          </a:p>
          <a:p>
            <a:r>
              <a:rPr lang="en-GB" sz="1000" baseline="0" dirty="0" smtClean="0">
                <a:solidFill>
                  <a:schemeClr val="accent1"/>
                </a:solidFill>
                <a:latin typeface="+mn-lt"/>
              </a:rPr>
              <a:t>Reading, decoding, processing and retaining information</a:t>
            </a:r>
          </a:p>
          <a:p>
            <a:endParaRPr lang="en-GB" sz="1000" baseline="0" dirty="0" smtClean="0">
              <a:solidFill>
                <a:schemeClr val="accent1"/>
              </a:solidFill>
              <a:latin typeface="+mn-lt"/>
            </a:endParaRPr>
          </a:p>
          <a:p>
            <a:r>
              <a:rPr lang="en-GB" sz="1000" b="1" baseline="0" dirty="0" smtClean="0">
                <a:solidFill>
                  <a:schemeClr val="accent1"/>
                </a:solidFill>
                <a:latin typeface="+mn-lt"/>
              </a:rPr>
              <a:t>Composing Assignments</a:t>
            </a:r>
          </a:p>
          <a:p>
            <a:r>
              <a:rPr lang="en-GB" sz="1000" b="0" baseline="0" dirty="0" smtClean="0">
                <a:solidFill>
                  <a:schemeClr val="accent1"/>
                </a:solidFill>
                <a:latin typeface="+mn-lt"/>
              </a:rPr>
              <a:t>Interpreting assignment questions</a:t>
            </a:r>
          </a:p>
          <a:p>
            <a:r>
              <a:rPr lang="en-GB" sz="1000" b="0" baseline="0" dirty="0" smtClean="0">
                <a:solidFill>
                  <a:schemeClr val="accent1"/>
                </a:solidFill>
                <a:latin typeface="+mn-lt"/>
              </a:rPr>
              <a:t>Planning written work</a:t>
            </a:r>
          </a:p>
          <a:p>
            <a:r>
              <a:rPr lang="en-GB" sz="1000" b="0" baseline="0" dirty="0" smtClean="0">
                <a:solidFill>
                  <a:schemeClr val="accent1"/>
                </a:solidFill>
                <a:latin typeface="+mn-lt"/>
              </a:rPr>
              <a:t>Expressing  your thoughts and ideas in writing</a:t>
            </a:r>
          </a:p>
          <a:p>
            <a:endParaRPr lang="en-GB" sz="1000" b="0" baseline="0" dirty="0" smtClean="0">
              <a:solidFill>
                <a:schemeClr val="accent1"/>
              </a:solidFill>
              <a:latin typeface="+mn-lt"/>
            </a:endParaRPr>
          </a:p>
          <a:p>
            <a:r>
              <a:rPr lang="en-GB" sz="1000" b="1" baseline="0" dirty="0" smtClean="0">
                <a:solidFill>
                  <a:schemeClr val="accent1"/>
                </a:solidFill>
                <a:latin typeface="+mn-lt"/>
              </a:rPr>
              <a:t>Proofreading</a:t>
            </a:r>
          </a:p>
          <a:p>
            <a:r>
              <a:rPr lang="en-GB" sz="1000" b="0" baseline="0" dirty="0" smtClean="0">
                <a:solidFill>
                  <a:schemeClr val="accent1"/>
                </a:solidFill>
                <a:latin typeface="+mn-lt"/>
              </a:rPr>
              <a:t>Identifying errors in spelling, grammar and structure</a:t>
            </a:r>
          </a:p>
          <a:p>
            <a:r>
              <a:rPr lang="en-GB" sz="1000" b="0" baseline="0" dirty="0" smtClean="0">
                <a:solidFill>
                  <a:schemeClr val="accent1"/>
                </a:solidFill>
                <a:latin typeface="+mn-lt"/>
              </a:rPr>
              <a:t>Knowing how to correct errors</a:t>
            </a:r>
          </a:p>
          <a:p>
            <a:endParaRPr lang="en-GB" sz="1000" b="0" baseline="0" dirty="0" smtClean="0">
              <a:solidFill>
                <a:schemeClr val="accent1"/>
              </a:solidFill>
              <a:latin typeface="+mn-lt"/>
            </a:endParaRPr>
          </a:p>
          <a:p>
            <a:r>
              <a:rPr lang="en-GB" sz="1000" b="1" baseline="0" dirty="0" smtClean="0">
                <a:solidFill>
                  <a:schemeClr val="accent1"/>
                </a:solidFill>
                <a:latin typeface="+mn-lt"/>
              </a:rPr>
              <a:t>Note Taking</a:t>
            </a:r>
          </a:p>
          <a:p>
            <a:r>
              <a:rPr lang="en-GB" sz="1000" b="0" baseline="0" dirty="0" smtClean="0">
                <a:solidFill>
                  <a:schemeClr val="accent1"/>
                </a:solidFill>
                <a:latin typeface="+mn-lt"/>
              </a:rPr>
              <a:t>Attending taught sessions</a:t>
            </a:r>
          </a:p>
          <a:p>
            <a:r>
              <a:rPr lang="en-GB" sz="1000" b="0" baseline="0" dirty="0" smtClean="0">
                <a:solidFill>
                  <a:schemeClr val="accent1"/>
                </a:solidFill>
                <a:latin typeface="+mn-lt"/>
              </a:rPr>
              <a:t>Multitasking, reading, listening and writing at the same time</a:t>
            </a:r>
          </a:p>
          <a:p>
            <a:r>
              <a:rPr lang="en-GB" sz="1000" b="0" baseline="0" dirty="0" smtClean="0">
                <a:solidFill>
                  <a:schemeClr val="accent1"/>
                </a:solidFill>
                <a:latin typeface="+mn-lt"/>
              </a:rPr>
              <a:t>Speed and legibility of handwriting</a:t>
            </a:r>
          </a:p>
          <a:p>
            <a:endParaRPr lang="en-GB" sz="1000" b="0" baseline="0" dirty="0" smtClean="0">
              <a:solidFill>
                <a:schemeClr val="accent1"/>
              </a:solidFill>
              <a:latin typeface="+mn-lt"/>
            </a:endParaRPr>
          </a:p>
          <a:p>
            <a:r>
              <a:rPr lang="en-GB" sz="1000" b="1" baseline="0" dirty="0" smtClean="0">
                <a:solidFill>
                  <a:schemeClr val="accent1"/>
                </a:solidFill>
                <a:latin typeface="+mn-lt"/>
              </a:rPr>
              <a:t>Time Management and Organisation</a:t>
            </a:r>
          </a:p>
          <a:p>
            <a:r>
              <a:rPr lang="en-GB" sz="1000" b="0" baseline="0" dirty="0" smtClean="0">
                <a:solidFill>
                  <a:schemeClr val="accent1"/>
                </a:solidFill>
                <a:latin typeface="+mn-lt"/>
              </a:rPr>
              <a:t>Attending appointments and taught sessions</a:t>
            </a:r>
          </a:p>
          <a:p>
            <a:r>
              <a:rPr lang="en-GB" sz="1000" b="0" baseline="0" dirty="0" smtClean="0">
                <a:solidFill>
                  <a:schemeClr val="accent1"/>
                </a:solidFill>
                <a:latin typeface="+mn-lt"/>
              </a:rPr>
              <a:t>Keeping track of deadlines and key pieces of information</a:t>
            </a:r>
          </a:p>
          <a:p>
            <a:r>
              <a:rPr lang="en-GB" sz="1000" b="0" baseline="0" dirty="0" smtClean="0">
                <a:solidFill>
                  <a:schemeClr val="accent1"/>
                </a:solidFill>
                <a:latin typeface="+mn-lt"/>
              </a:rPr>
              <a:t>Estimating how long tasks are likely to take &amp; managing your study time accordingly</a:t>
            </a:r>
          </a:p>
          <a:p>
            <a:r>
              <a:rPr lang="en-GB" sz="1000" b="0" baseline="0" dirty="0" smtClean="0">
                <a:solidFill>
                  <a:schemeClr val="accent1"/>
                </a:solidFill>
                <a:latin typeface="+mn-lt"/>
              </a:rPr>
              <a:t>Organising files, notes and </a:t>
            </a:r>
            <a:r>
              <a:rPr lang="en-GB" sz="1000" b="0" baseline="0" dirty="0" err="1" smtClean="0">
                <a:solidFill>
                  <a:schemeClr val="accent1"/>
                </a:solidFill>
                <a:latin typeface="+mn-lt"/>
              </a:rPr>
              <a:t>handouts</a:t>
            </a:r>
            <a:endParaRPr lang="en-GB" sz="1000" b="0" baseline="0" dirty="0" smtClean="0">
              <a:solidFill>
                <a:schemeClr val="accent1"/>
              </a:solidFill>
              <a:latin typeface="+mn-lt"/>
            </a:endParaRPr>
          </a:p>
          <a:p>
            <a:endParaRPr lang="en-GB" sz="1000" b="1" baseline="0" dirty="0" smtClean="0">
              <a:solidFill>
                <a:schemeClr val="accent1"/>
              </a:solidFill>
              <a:latin typeface="+mn-lt"/>
            </a:endParaRPr>
          </a:p>
          <a:p>
            <a:r>
              <a:rPr lang="en-GB" sz="1000" b="1" baseline="0" dirty="0" smtClean="0">
                <a:solidFill>
                  <a:schemeClr val="accent1"/>
                </a:solidFill>
                <a:latin typeface="+mn-lt"/>
              </a:rPr>
              <a:t>Examinations</a:t>
            </a:r>
          </a:p>
          <a:p>
            <a:endParaRPr lang="en-GB" sz="1000" b="0" baseline="0" dirty="0" smtClean="0">
              <a:solidFill>
                <a:schemeClr val="accent1"/>
              </a:solidFill>
              <a:latin typeface="+mn-lt"/>
            </a:endParaRPr>
          </a:p>
          <a:p>
            <a:r>
              <a:rPr lang="en-GB" sz="1000" b="1" baseline="0" dirty="0" smtClean="0">
                <a:solidFill>
                  <a:schemeClr val="accent1"/>
                </a:solidFill>
                <a:latin typeface="+mn-lt"/>
              </a:rPr>
              <a:t>Communication and Social Interaction</a:t>
            </a:r>
          </a:p>
          <a:p>
            <a:r>
              <a:rPr lang="en-GB" sz="1000" b="0" baseline="0" dirty="0" smtClean="0">
                <a:solidFill>
                  <a:schemeClr val="accent1"/>
                </a:solidFill>
                <a:latin typeface="+mn-lt"/>
              </a:rPr>
              <a:t>Communicating with University Staff</a:t>
            </a:r>
          </a:p>
          <a:p>
            <a:r>
              <a:rPr lang="en-GB" sz="1000" b="0" baseline="0" dirty="0" smtClean="0">
                <a:solidFill>
                  <a:schemeClr val="accent1"/>
                </a:solidFill>
                <a:latin typeface="+mn-lt"/>
              </a:rPr>
              <a:t>Communicating with your peers</a:t>
            </a:r>
          </a:p>
          <a:p>
            <a:r>
              <a:rPr lang="en-GB" sz="1000" b="0" baseline="0" dirty="0" smtClean="0">
                <a:solidFill>
                  <a:schemeClr val="accent1"/>
                </a:solidFill>
                <a:latin typeface="+mn-lt"/>
              </a:rPr>
              <a:t>Group work</a:t>
            </a:r>
          </a:p>
          <a:p>
            <a:r>
              <a:rPr lang="en-GB" sz="1000" b="0" baseline="0" dirty="0" smtClean="0">
                <a:solidFill>
                  <a:schemeClr val="accent1"/>
                </a:solidFill>
                <a:latin typeface="+mn-lt"/>
              </a:rPr>
              <a:t>Delivering presentations</a:t>
            </a:r>
          </a:p>
          <a:p>
            <a:endParaRPr lang="en-GB" sz="1000" b="0" baseline="0" dirty="0" smtClean="0">
              <a:solidFill>
                <a:schemeClr val="accent1"/>
              </a:solidFill>
              <a:latin typeface="+mn-lt"/>
            </a:endParaRPr>
          </a:p>
          <a:p>
            <a:r>
              <a:rPr lang="en-GB" sz="1000" b="1" baseline="0" dirty="0" smtClean="0">
                <a:solidFill>
                  <a:schemeClr val="accent1"/>
                </a:solidFill>
                <a:latin typeface="+mn-lt"/>
              </a:rPr>
              <a:t>Placements and/or practical tasks</a:t>
            </a:r>
          </a:p>
          <a:p>
            <a:endParaRPr lang="en-GB" sz="1000" b="1" baseline="0" dirty="0" smtClean="0">
              <a:solidFill>
                <a:schemeClr val="accent1"/>
              </a:solidFill>
              <a:latin typeface="+mn-lt"/>
            </a:endParaRPr>
          </a:p>
          <a:p>
            <a:r>
              <a:rPr lang="en-GB" sz="1000" b="1" baseline="0" dirty="0" smtClean="0">
                <a:solidFill>
                  <a:schemeClr val="accent1"/>
                </a:solidFill>
                <a:latin typeface="+mn-lt"/>
              </a:rPr>
              <a:t>Mobility and Travel</a:t>
            </a:r>
          </a:p>
          <a:p>
            <a:r>
              <a:rPr lang="en-GB" sz="1000" b="0" baseline="0" dirty="0" smtClean="0">
                <a:solidFill>
                  <a:schemeClr val="accent1"/>
                </a:solidFill>
                <a:latin typeface="+mn-lt"/>
              </a:rPr>
              <a:t>Travel between home and University</a:t>
            </a:r>
          </a:p>
          <a:p>
            <a:r>
              <a:rPr lang="en-GB" sz="1000" b="0" baseline="0" dirty="0" smtClean="0">
                <a:solidFill>
                  <a:schemeClr val="accent1"/>
                </a:solidFill>
                <a:latin typeface="+mn-lt"/>
              </a:rPr>
              <a:t>Travel in and around university</a:t>
            </a:r>
          </a:p>
          <a:p>
            <a:r>
              <a:rPr lang="en-GB" sz="1000" b="0" baseline="0" dirty="0" smtClean="0">
                <a:solidFill>
                  <a:schemeClr val="accent1"/>
                </a:solidFill>
                <a:latin typeface="+mn-lt"/>
              </a:rPr>
              <a:t>Travel to placement/study visit </a:t>
            </a:r>
          </a:p>
          <a:p>
            <a:r>
              <a:rPr lang="en-GB" sz="1000" b="0" baseline="0" dirty="0" smtClean="0">
                <a:solidFill>
                  <a:schemeClr val="accent1"/>
                </a:solidFill>
                <a:latin typeface="+mn-lt"/>
              </a:rPr>
              <a:t>Physical access requirements</a:t>
            </a:r>
          </a:p>
          <a:p>
            <a:endParaRPr lang="en-GB" sz="1000" b="1" baseline="0" dirty="0" smtClean="0">
              <a:solidFill>
                <a:schemeClr val="accent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accent1"/>
                </a:solidFill>
                <a:latin typeface="+mn-lt"/>
              </a:rPr>
              <a:t>We will then talk about the specialist support and equipment available to you at University, </a:t>
            </a:r>
            <a:r>
              <a:rPr lang="en-GB" sz="1000" dirty="0" smtClean="0">
                <a:solidFill>
                  <a:schemeClr val="accent1"/>
                </a:solidFill>
                <a:latin typeface="+mn-lt"/>
              </a:rPr>
              <a:t>I will show you some of the assistive software and equipment, and in some cases you may also be able to try it out.”</a:t>
            </a:r>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351946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solidFill>
                  <a:schemeClr val="accent1"/>
                </a:solidFill>
              </a:rPr>
              <a:t>Script</a:t>
            </a:r>
          </a:p>
          <a:p>
            <a:endParaRPr lang="en-GB" sz="100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1"/>
                </a:solidFill>
              </a:rPr>
              <a:t>“Recommendations for support will depend</a:t>
            </a:r>
            <a:r>
              <a:rPr lang="en-GB" sz="1000" baseline="0" dirty="0" smtClean="0">
                <a:solidFill>
                  <a:schemeClr val="accent1"/>
                </a:solidFill>
              </a:rPr>
              <a:t> on your individual circumstances and must be </a:t>
            </a:r>
            <a:r>
              <a:rPr lang="en-GB" sz="1000" dirty="0" smtClean="0">
                <a:solidFill>
                  <a:schemeClr val="accent1"/>
                </a:solidFill>
              </a:rPr>
              <a:t>considered in relation to the DSA regulations and guidance.</a:t>
            </a:r>
            <a:r>
              <a:rPr lang="en-GB" sz="1000" baseline="0" dirty="0" smtClean="0">
                <a:solidFill>
                  <a:schemeClr val="accent1"/>
                </a:solidFill>
              </a:rPr>
              <a:t> Recommendations will vary from person to person, depending on their course, their disability and the impact their disability is likely to have on their studies.</a:t>
            </a:r>
          </a:p>
          <a:p>
            <a:endParaRPr lang="en-GB" sz="10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1"/>
                </a:solidFill>
              </a:rPr>
              <a:t>During the assessment y</a:t>
            </a:r>
            <a:r>
              <a:rPr lang="en-GB" sz="1000" dirty="0" smtClean="0">
                <a:solidFill>
                  <a:schemeClr val="accent1"/>
                </a:solidFill>
              </a:rPr>
              <a:t>ou will have the opportunity to ask questions or suggest strategies or equipment that you feel you may benefit from. I</a:t>
            </a:r>
            <a:r>
              <a:rPr lang="en-GB" sz="1000" baseline="0" dirty="0" smtClean="0">
                <a:solidFill>
                  <a:schemeClr val="accent1"/>
                </a:solidFill>
              </a:rPr>
              <a:t> </a:t>
            </a:r>
            <a:r>
              <a:rPr lang="en-GB" sz="1000" dirty="0" smtClean="0">
                <a:solidFill>
                  <a:schemeClr val="accent1"/>
                </a:solidFill>
              </a:rPr>
              <a:t>will discuss these with you, along with any other support</a:t>
            </a:r>
            <a:r>
              <a:rPr lang="en-GB" sz="1000" baseline="0" dirty="0" smtClean="0">
                <a:solidFill>
                  <a:schemeClr val="accent1"/>
                </a:solidFill>
              </a:rPr>
              <a:t> or adjustments I think would be appropriate and beneficial for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1"/>
                </a:solidFill>
              </a:rPr>
              <a:t>This could include some human support, usually delivered on a 1:1 basis, such as mentoring or study skills support. Specialist equipment or assistive technology,  such as </a:t>
            </a:r>
            <a:r>
              <a:rPr lang="en-GB" sz="1000" baseline="0" dirty="0" err="1" smtClean="0">
                <a:solidFill>
                  <a:schemeClr val="accent1"/>
                </a:solidFill>
              </a:rPr>
              <a:t>mindmapping</a:t>
            </a:r>
            <a:r>
              <a:rPr lang="en-GB" sz="1000" baseline="0" dirty="0" smtClean="0">
                <a:solidFill>
                  <a:schemeClr val="accent1"/>
                </a:solidFill>
              </a:rPr>
              <a:t> software to assist in planning your work, text to speech software to assist you in reading and processing information and proofreading your work and dictate software to assist you in composing your work. Some links to examples of the available software are included at the end of this presentation, should you wish to look at them before your appointment.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1"/>
                </a:solidFill>
              </a:rPr>
              <a:t>I may also make recommendations for your course team and University Disability Adviser to consider, such as, examination recommendations, extended library loans or ensuring you are provided with </a:t>
            </a:r>
            <a:r>
              <a:rPr lang="en-GB" sz="1000" baseline="0" dirty="0" err="1" smtClean="0">
                <a:solidFill>
                  <a:schemeClr val="accent1"/>
                </a:solidFill>
              </a:rPr>
              <a:t>handouts</a:t>
            </a:r>
            <a:r>
              <a:rPr lang="en-GB" sz="1000" baseline="0" dirty="0" smtClean="0">
                <a:solidFill>
                  <a:schemeClr val="accent1"/>
                </a:solidFill>
              </a:rPr>
              <a:t> prior to classes.”</a:t>
            </a:r>
          </a:p>
          <a:p>
            <a:endParaRPr lang="en-GB"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59478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solidFill>
                  <a:schemeClr val="accent1"/>
                </a:solidFill>
              </a:rPr>
              <a:t>“I will then write your report and a copy will be sent to you within 10 working days,</a:t>
            </a:r>
            <a:r>
              <a:rPr lang="en-GB" sz="1000" baseline="0" dirty="0" smtClean="0">
                <a:solidFill>
                  <a:schemeClr val="accent1"/>
                </a:solidFill>
              </a:rPr>
              <a:t> we will also send a copy to </a:t>
            </a:r>
            <a:r>
              <a:rPr lang="en-GB" sz="1000" dirty="0" smtClean="0">
                <a:solidFill>
                  <a:schemeClr val="accent1"/>
                </a:solidFill>
              </a:rPr>
              <a:t>your funding body and with your permission, your University Disability Advice team.</a:t>
            </a:r>
          </a:p>
          <a:p>
            <a:endParaRPr lang="en-GB" sz="1000" dirty="0" smtClean="0">
              <a:solidFill>
                <a:schemeClr val="accent1"/>
              </a:solidFill>
            </a:endParaRPr>
          </a:p>
          <a:p>
            <a:r>
              <a:rPr lang="en-GB" sz="1000" dirty="0" smtClean="0">
                <a:solidFill>
                  <a:schemeClr val="accent1"/>
                </a:solidFill>
              </a:rPr>
              <a:t>I will talk</a:t>
            </a:r>
            <a:r>
              <a:rPr lang="en-GB" sz="1000" baseline="0" dirty="0" smtClean="0">
                <a:solidFill>
                  <a:schemeClr val="accent1"/>
                </a:solidFill>
              </a:rPr>
              <a:t> to you in more detail at the appointment about what you should expect to happen after your appointment and I will give you some information to take away with you.”</a:t>
            </a:r>
            <a:endParaRPr lang="en-GB" sz="1000" dirty="0">
              <a:solidFill>
                <a:schemeClr val="accent1"/>
              </a:solidFill>
            </a:endParaRPr>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188468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Script</a:t>
            </a:r>
          </a:p>
          <a:p>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“We’re looking forward to meeting you at your appointment but if you have any questions in the meantime or if you would like some further information please do contact us.”</a:t>
            </a:r>
          </a:p>
          <a:p>
            <a:endParaRPr lang="en-GB" sz="1000"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188468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188468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356663"/>
            <a:ext cx="3466728" cy="48005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3"/>
          <p:cNvSpPr>
            <a:spLocks noGrp="1"/>
          </p:cNvSpPr>
          <p:nvPr>
            <p:ph sz="quarter" idx="10" hasCustomPrompt="1"/>
          </p:nvPr>
        </p:nvSpPr>
        <p:spPr>
          <a:xfrm>
            <a:off x="32386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84" y="1556798"/>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79512" y="333375"/>
            <a:ext cx="6767194"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4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179243" y="2180864"/>
            <a:ext cx="6841033" cy="2447925"/>
          </a:xfrm>
          <a:prstGeom prst="rect">
            <a:avLst/>
          </a:prstGeom>
        </p:spPr>
        <p:txBody>
          <a:bodyPr vert="horz"/>
          <a:lstStyle>
            <a:lvl1pPr marL="0" indent="0">
              <a:buNone/>
              <a:defRPr sz="18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190" y="274639"/>
            <a:ext cx="8373616"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9" name="Text Placeholder 9"/>
          <p:cNvSpPr txBox="1">
            <a:spLocks/>
          </p:cNvSpPr>
          <p:nvPr userDrawn="1"/>
        </p:nvSpPr>
        <p:spPr>
          <a:xfrm>
            <a:off x="180214" y="1996215"/>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36190" y="1557340"/>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5503" y="2205042"/>
            <a:ext cx="8353425" cy="5762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6190" y="3332991"/>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9"/>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107504" y="1600201"/>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Stationery_LBU_Temps_PPT_Widescree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wav"/><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wav"/><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av"/><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4.wav"/><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5.wav"/><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hyperlink" Target="mailto:dac@leedsbeckett.ac.uk"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inspiration.com/" TargetMode="External"/><Relationship Id="rId7" Type="http://schemas.openxmlformats.org/officeDocument/2006/relationships/hyperlink" Target="http://www.nuance.co.uk/dragon/index.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clarosoftware.com/" TargetMode="External"/><Relationship Id="rId5" Type="http://schemas.openxmlformats.org/officeDocument/2006/relationships/hyperlink" Target="http://www.texthelp.com/UK" TargetMode="External"/><Relationship Id="rId4" Type="http://schemas.openxmlformats.org/officeDocument/2006/relationships/hyperlink" Target="http://www.matchware.com/en/products/mind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Leeds Beckett University Disability Assessment Centre</a:t>
            </a:r>
            <a:endParaRPr lang="en-US" dirty="0"/>
          </a:p>
        </p:txBody>
      </p:sp>
      <p:sp>
        <p:nvSpPr>
          <p:cNvPr id="3" name="Content Placeholder 2"/>
          <p:cNvSpPr>
            <a:spLocks noGrp="1"/>
          </p:cNvSpPr>
          <p:nvPr>
            <p:ph sz="quarter" idx="11"/>
          </p:nvPr>
        </p:nvSpPr>
        <p:spPr/>
        <p:txBody>
          <a:bodyPr/>
          <a:lstStyle/>
          <a:p>
            <a:r>
              <a:rPr lang="en-US" dirty="0" smtClean="0"/>
              <a:t>Study Needs Assessment</a:t>
            </a:r>
            <a:endParaRPr lang="en-US" dirty="0"/>
          </a:p>
        </p:txBody>
      </p:sp>
      <p:sp>
        <p:nvSpPr>
          <p:cNvPr id="4" name="Content Placeholder 3"/>
          <p:cNvSpPr>
            <a:spLocks noGrp="1"/>
          </p:cNvSpPr>
          <p:nvPr>
            <p:ph sz="quarter" idx="12"/>
          </p:nvPr>
        </p:nvSpPr>
        <p:spPr>
          <a:xfrm>
            <a:off x="108198" y="3356993"/>
            <a:ext cx="8208218" cy="719137"/>
          </a:xfrm>
        </p:spPr>
        <p:txBody>
          <a:bodyPr/>
          <a:lstStyle/>
          <a:p>
            <a:r>
              <a:rPr lang="en-US" dirty="0" smtClean="0"/>
              <a:t>What should I expect?</a:t>
            </a:r>
            <a:endParaRPr lang="en-US" dirty="0"/>
          </a:p>
        </p:txBody>
      </p:sp>
    </p:spTree>
    <p:extLst>
      <p:ext uri="{BB962C8B-B14F-4D97-AF65-F5344CB8AC3E}">
        <p14:creationId xmlns:p14="http://schemas.microsoft.com/office/powerpoint/2010/main" val="122652424"/>
      </p:ext>
    </p:extLst>
  </p:cSld>
  <p:clrMapOvr>
    <a:masterClrMapping/>
  </p:clrMapOvr>
  <mc:AlternateContent xmlns:mc="http://schemas.openxmlformats.org/markup-compatibility/2006" xmlns:p14="http://schemas.microsoft.com/office/powerpoint/2010/main">
    <mc:Choice Requires="p14">
      <p:transition spd="slow" p14:dur="2000" advTm="5256"/>
    </mc:Choice>
    <mc:Fallback xmlns="">
      <p:transition spd="slow" advTm="525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a Study Needs Assessment?</a:t>
            </a:r>
            <a:endParaRPr lang="en-US" dirty="0"/>
          </a:p>
        </p:txBody>
      </p:sp>
      <p:sp>
        <p:nvSpPr>
          <p:cNvPr id="3" name="Content Placeholder 2"/>
          <p:cNvSpPr>
            <a:spLocks noGrp="1"/>
          </p:cNvSpPr>
          <p:nvPr>
            <p:ph sz="quarter" idx="10"/>
          </p:nvPr>
        </p:nvSpPr>
        <p:spPr>
          <a:xfrm>
            <a:off x="251520" y="1557338"/>
            <a:ext cx="8352730" cy="4175918"/>
          </a:xfrm>
        </p:spPr>
        <p:txBody>
          <a:bodyPr/>
          <a:lstStyle/>
          <a:p>
            <a:pPr marL="171450" indent="-171450">
              <a:buFont typeface="Arial" panose="020B0604020202020204" pitchFamily="34" charset="0"/>
              <a:buChar char="•"/>
            </a:pPr>
            <a:endParaRPr lang="en-GB" sz="1600" b="0" dirty="0" smtClean="0"/>
          </a:p>
          <a:p>
            <a:pPr marL="171450" indent="-171450">
              <a:buFont typeface="Arial" panose="020B0604020202020204" pitchFamily="34" charset="0"/>
              <a:buChar char="•"/>
            </a:pPr>
            <a:endParaRPr lang="en-GB" sz="1600" b="0" dirty="0"/>
          </a:p>
          <a:p>
            <a:pPr marL="171450" indent="-171450">
              <a:buFont typeface="Arial" panose="020B0604020202020204" pitchFamily="34" charset="0"/>
              <a:buChar char="•"/>
            </a:pPr>
            <a:r>
              <a:rPr lang="en-GB" sz="1800" b="0" dirty="0" smtClean="0"/>
              <a:t>The study needs assessment is a 1:1 discussion with an Access Adviser and Study Needs Assessor</a:t>
            </a:r>
          </a:p>
          <a:p>
            <a:pPr marL="171450" indent="-171450">
              <a:buFont typeface="Arial" panose="020B0604020202020204" pitchFamily="34" charset="0"/>
              <a:buChar char="•"/>
            </a:pPr>
            <a:endParaRPr lang="en-GB" sz="1800" b="0" dirty="0"/>
          </a:p>
          <a:p>
            <a:pPr marL="171450" indent="-171450">
              <a:buFont typeface="Arial" panose="020B0604020202020204" pitchFamily="34" charset="0"/>
              <a:buChar char="•"/>
            </a:pPr>
            <a:r>
              <a:rPr lang="en-GB" sz="1800" b="0" dirty="0"/>
              <a:t>The meeting will last for approximately </a:t>
            </a:r>
            <a:r>
              <a:rPr lang="en-GB" sz="1800" b="0" dirty="0" smtClean="0"/>
              <a:t>2-3hrs</a:t>
            </a:r>
          </a:p>
          <a:p>
            <a:pPr marL="171450" indent="-171450">
              <a:buFont typeface="Arial" panose="020B0604020202020204" pitchFamily="34" charset="0"/>
              <a:buChar char="•"/>
            </a:pPr>
            <a:endParaRPr lang="en-GB" sz="1800" b="0" dirty="0"/>
          </a:p>
          <a:p>
            <a:pPr marL="171450" indent="-171450">
              <a:buFont typeface="Arial" panose="020B0604020202020204" pitchFamily="34" charset="0"/>
              <a:buChar char="•"/>
            </a:pPr>
            <a:r>
              <a:rPr lang="en-GB" sz="1800" b="0" dirty="0" smtClean="0"/>
              <a:t>During our discussion we will aim to identify </a:t>
            </a:r>
            <a:r>
              <a:rPr lang="en-GB" sz="1800" b="0" dirty="0"/>
              <a:t>appropriate </a:t>
            </a:r>
            <a:r>
              <a:rPr lang="en-GB" sz="1800" b="0" dirty="0" smtClean="0"/>
              <a:t>support strategies and reasonable adjustments to enable you to fully participate in University life</a:t>
            </a:r>
            <a:endParaRPr lang="en-GB" sz="1800" b="0" dirty="0"/>
          </a:p>
          <a:p>
            <a:endParaRPr lang="en-GB" sz="1800" b="0" dirty="0" smtClean="0"/>
          </a:p>
          <a:p>
            <a:pPr marL="171450" indent="-171450">
              <a:buFont typeface="Arial" panose="020B0604020202020204" pitchFamily="34" charset="0"/>
              <a:buChar char="•"/>
            </a:pPr>
            <a:endParaRPr lang="en-GB" sz="1600" b="0" dirty="0"/>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1.5638" end="875.5525"/>
                </p14:media>
              </p:ext>
            </p:extLst>
          </p:nvPr>
        </p:nvPicPr>
        <p:blipFill>
          <a:blip r:embed="rId5"/>
          <a:stretch>
            <a:fillRect/>
          </a:stretch>
        </p:blipFill>
        <p:spPr>
          <a:xfrm>
            <a:off x="611560" y="6032500"/>
            <a:ext cx="609600" cy="609600"/>
          </a:xfrm>
          <a:prstGeom prst="rect">
            <a:avLst/>
          </a:prstGeom>
        </p:spPr>
      </p:pic>
    </p:spTree>
    <p:extLst>
      <p:ext uri="{BB962C8B-B14F-4D97-AF65-F5344CB8AC3E}">
        <p14:creationId xmlns:p14="http://schemas.microsoft.com/office/powerpoint/2010/main" val="1011410687"/>
      </p:ext>
    </p:extLst>
  </p:cSld>
  <p:clrMapOvr>
    <a:masterClrMapping/>
  </p:clrMapOvr>
  <mc:AlternateContent xmlns:mc="http://schemas.openxmlformats.org/markup-compatibility/2006" xmlns:p14="http://schemas.microsoft.com/office/powerpoint/2010/main">
    <mc:Choice Requires="p14">
      <p:transition spd="slow" p14:dur="2000" advTm="21583"/>
    </mc:Choice>
    <mc:Fallback xmlns="">
      <p:transition spd="slow" advTm="215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we talk about?</a:t>
            </a:r>
          </a:p>
        </p:txBody>
      </p:sp>
      <p:sp>
        <p:nvSpPr>
          <p:cNvPr id="5" name="Content Placeholder 4"/>
          <p:cNvSpPr>
            <a:spLocks noGrp="1"/>
          </p:cNvSpPr>
          <p:nvPr>
            <p:ph sz="quarter" idx="12"/>
          </p:nvPr>
        </p:nvSpPr>
        <p:spPr>
          <a:xfrm>
            <a:off x="331197" y="2093068"/>
            <a:ext cx="8280400" cy="3672408"/>
          </a:xfrm>
        </p:spPr>
        <p:txBody>
          <a:bodyPr/>
          <a:lstStyle/>
          <a:p>
            <a:pPr marL="285750" indent="-285750">
              <a:buFont typeface="Arial" panose="020B0604020202020204" pitchFamily="34" charset="0"/>
              <a:buChar char="•"/>
            </a:pPr>
            <a:r>
              <a:rPr lang="en-GB" sz="1800" dirty="0" smtClean="0">
                <a:solidFill>
                  <a:schemeClr val="accent1"/>
                </a:solidFill>
              </a:rPr>
              <a:t>Introduction</a:t>
            </a:r>
          </a:p>
          <a:p>
            <a:pPr marL="285750" indent="-285750">
              <a:buFont typeface="Arial" panose="020B0604020202020204" pitchFamily="34" charset="0"/>
              <a:buChar char="•"/>
            </a:pPr>
            <a:endParaRPr lang="en-GB" sz="1800" dirty="0">
              <a:solidFill>
                <a:schemeClr val="accent1"/>
              </a:solidFill>
            </a:endParaRPr>
          </a:p>
          <a:p>
            <a:pPr marL="285750" indent="-285750">
              <a:buFont typeface="Arial" panose="020B0604020202020204" pitchFamily="34" charset="0"/>
              <a:buChar char="•"/>
            </a:pPr>
            <a:r>
              <a:rPr lang="en-GB" sz="1800" dirty="0">
                <a:solidFill>
                  <a:schemeClr val="accent1"/>
                </a:solidFill>
              </a:rPr>
              <a:t>Y</a:t>
            </a:r>
            <a:r>
              <a:rPr lang="en-GB" sz="1800" dirty="0" smtClean="0">
                <a:solidFill>
                  <a:schemeClr val="accent1"/>
                </a:solidFill>
              </a:rPr>
              <a:t>our disability and the information you have provided prior to your assessment</a:t>
            </a:r>
          </a:p>
          <a:p>
            <a:pPr marL="285750" indent="-285750">
              <a:buFont typeface="Arial" panose="020B0604020202020204" pitchFamily="34" charset="0"/>
              <a:buChar char="•"/>
            </a:pPr>
            <a:endParaRPr lang="en-GB" sz="1800" dirty="0" smtClean="0">
              <a:solidFill>
                <a:schemeClr val="accent1"/>
              </a:solidFill>
            </a:endParaRPr>
          </a:p>
          <a:p>
            <a:pPr marL="285750" indent="-285750">
              <a:buFont typeface="Arial" panose="020B0604020202020204" pitchFamily="34" charset="0"/>
              <a:buChar char="•"/>
            </a:pPr>
            <a:r>
              <a:rPr lang="en-GB" sz="1800" dirty="0" smtClean="0">
                <a:solidFill>
                  <a:schemeClr val="accent1"/>
                </a:solidFill>
              </a:rPr>
              <a:t>Your course, each area of your study and any impact your disability has on the way you learn. </a:t>
            </a:r>
          </a:p>
          <a:p>
            <a:pPr marL="285750" indent="-285750">
              <a:buFont typeface="Arial" panose="020B0604020202020204" pitchFamily="34" charset="0"/>
              <a:buChar char="•"/>
            </a:pPr>
            <a:endParaRPr lang="en-GB" sz="1800" dirty="0">
              <a:solidFill>
                <a:schemeClr val="accent1"/>
              </a:solidFill>
            </a:endParaRPr>
          </a:p>
          <a:p>
            <a:pPr marL="285750" indent="-285750">
              <a:buFont typeface="Arial" panose="020B0604020202020204" pitchFamily="34" charset="0"/>
              <a:buChar char="•"/>
            </a:pPr>
            <a:r>
              <a:rPr lang="en-GB" sz="1800" dirty="0">
                <a:solidFill>
                  <a:schemeClr val="accent1"/>
                </a:solidFill>
              </a:rPr>
              <a:t>T</a:t>
            </a:r>
            <a:r>
              <a:rPr lang="en-GB" sz="1800" dirty="0" smtClean="0">
                <a:solidFill>
                  <a:schemeClr val="accent1"/>
                </a:solidFill>
              </a:rPr>
              <a:t>he specialist support and equipment available to you at University. </a:t>
            </a:r>
            <a:endParaRPr lang="en-GB" sz="1800" dirty="0"/>
          </a:p>
          <a:p>
            <a:endParaRPr lang="en-GB" dirty="0" smtClean="0"/>
          </a:p>
          <a:p>
            <a:endParaRPr lang="en-GB" dirty="0"/>
          </a:p>
          <a:p>
            <a:endParaRPr lang="en-GB" dirty="0"/>
          </a:p>
        </p:txBody>
      </p:sp>
      <p:pic>
        <p:nvPicPr>
          <p:cNvPr id="7" name="Audio 6">
            <a:hlinkClick r:id="" action="ppaction://media"/>
          </p:cNvPr>
          <p:cNvPicPr>
            <a:picLocks noChangeAspect="1"/>
          </p:cNvPicPr>
          <p:nvPr>
            <a:audioFile r:link="rId1"/>
            <p:extLst>
              <p:ext uri="{DAA4B4D4-6D71-4841-9C94-3DE7FCFB9230}">
                <p14:media xmlns:p14="http://schemas.microsoft.com/office/powerpoint/2010/main" r:embed="rId2">
                  <p14:trim st="1500" end="899.7733"/>
                </p14:media>
              </p:ext>
            </p:extLst>
          </p:nvPr>
        </p:nvPicPr>
        <p:blipFill>
          <a:blip r:embed="rId5"/>
          <a:stretch>
            <a:fillRect/>
          </a:stretch>
        </p:blipFill>
        <p:spPr>
          <a:xfrm>
            <a:off x="539552" y="5949280"/>
            <a:ext cx="609600" cy="609600"/>
          </a:xfrm>
          <a:prstGeom prst="rect">
            <a:avLst/>
          </a:prstGeom>
        </p:spPr>
      </p:pic>
    </p:spTree>
    <p:extLst>
      <p:ext uri="{BB962C8B-B14F-4D97-AF65-F5344CB8AC3E}">
        <p14:creationId xmlns:p14="http://schemas.microsoft.com/office/powerpoint/2010/main" val="679230048"/>
      </p:ext>
    </p:extLst>
  </p:cSld>
  <p:clrMapOvr>
    <a:masterClrMapping/>
  </p:clrMapOvr>
  <mc:AlternateContent xmlns:mc="http://schemas.openxmlformats.org/markup-compatibility/2006" xmlns:p14="http://schemas.microsoft.com/office/powerpoint/2010/main">
    <mc:Choice Requires="p14">
      <p:transition spd="slow" p14:dur="2000" advTm="185394"/>
    </mc:Choice>
    <mc:Fallback xmlns="">
      <p:transition spd="slow" advTm="185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What types of recommendations might be made?</a:t>
            </a:r>
            <a:endParaRPr lang="en-GB" sz="4000" dirty="0"/>
          </a:p>
        </p:txBody>
      </p:sp>
      <p:sp>
        <p:nvSpPr>
          <p:cNvPr id="3" name="Content Placeholder 2"/>
          <p:cNvSpPr>
            <a:spLocks noGrp="1"/>
          </p:cNvSpPr>
          <p:nvPr>
            <p:ph sz="half" idx="1"/>
          </p:nvPr>
        </p:nvSpPr>
        <p:spPr>
          <a:xfrm>
            <a:off x="360000" y="2192257"/>
            <a:ext cx="7632848" cy="3556992"/>
          </a:xfrm>
        </p:spPr>
        <p:txBody>
          <a:bodyPr/>
          <a:lstStyle/>
          <a:p>
            <a:pPr marL="0" indent="0">
              <a:buNone/>
            </a:pPr>
            <a:endParaRPr lang="en-GB" sz="1800" dirty="0" smtClean="0"/>
          </a:p>
          <a:p>
            <a:pPr marL="0" indent="0">
              <a:buNone/>
            </a:pPr>
            <a:r>
              <a:rPr lang="en-GB" sz="1800" dirty="0" smtClean="0"/>
              <a:t>This </a:t>
            </a:r>
            <a:r>
              <a:rPr lang="en-GB" sz="1800" dirty="0"/>
              <a:t>could include any or all of the following</a:t>
            </a:r>
            <a:r>
              <a:rPr lang="en-GB" sz="1800" dirty="0" smtClean="0"/>
              <a:t>:</a:t>
            </a:r>
          </a:p>
          <a:p>
            <a:pPr marL="0" indent="0">
              <a:buNone/>
            </a:pPr>
            <a:endParaRPr lang="en-GB" sz="1800" dirty="0"/>
          </a:p>
          <a:p>
            <a:pPr lvl="0"/>
            <a:r>
              <a:rPr lang="en-GB" sz="1800" dirty="0"/>
              <a:t>non-medical help </a:t>
            </a:r>
            <a:r>
              <a:rPr lang="en-GB" sz="1800" dirty="0" smtClean="0"/>
              <a:t>(human) support </a:t>
            </a:r>
            <a:r>
              <a:rPr lang="en-GB" sz="1800" dirty="0"/>
              <a:t>such as </a:t>
            </a:r>
            <a:r>
              <a:rPr lang="en-GB" sz="1800" dirty="0" smtClean="0"/>
              <a:t>1:1 mentoring </a:t>
            </a:r>
            <a:r>
              <a:rPr lang="en-GB" sz="1800" dirty="0"/>
              <a:t>or </a:t>
            </a:r>
            <a:r>
              <a:rPr lang="en-GB" sz="1800" dirty="0" smtClean="0"/>
              <a:t>study skills support</a:t>
            </a:r>
            <a:endParaRPr lang="en-GB" sz="1800" dirty="0"/>
          </a:p>
          <a:p>
            <a:pPr lvl="0"/>
            <a:r>
              <a:rPr lang="en-GB" sz="1800" dirty="0"/>
              <a:t>specialist equipment</a:t>
            </a:r>
          </a:p>
          <a:p>
            <a:pPr lvl="0"/>
            <a:r>
              <a:rPr lang="en-GB" sz="1800" dirty="0"/>
              <a:t>general allowance </a:t>
            </a:r>
            <a:r>
              <a:rPr lang="en-GB" sz="1800" dirty="0" smtClean="0"/>
              <a:t>(i.e</a:t>
            </a:r>
            <a:r>
              <a:rPr lang="en-GB" sz="1800" dirty="0"/>
              <a:t>. photocopying, printing)</a:t>
            </a:r>
          </a:p>
          <a:p>
            <a:pPr lvl="0"/>
            <a:r>
              <a:rPr lang="en-GB" sz="1800" dirty="0"/>
              <a:t>recommendations relating to teaching and learning</a:t>
            </a:r>
          </a:p>
        </p:txBody>
      </p:sp>
      <p:pic>
        <p:nvPicPr>
          <p:cNvPr id="8" name="Audio 7">
            <a:hlinkClick r:id="" action="ppaction://media"/>
          </p:cNvPr>
          <p:cNvPicPr>
            <a:picLocks noChangeAspect="1"/>
          </p:cNvPicPr>
          <p:nvPr>
            <a:audioFile r:link="rId1"/>
            <p:extLst>
              <p:ext uri="{DAA4B4D4-6D71-4841-9C94-3DE7FCFB9230}">
                <p14:media xmlns:p14="http://schemas.microsoft.com/office/powerpoint/2010/main" r:embed="rId2">
                  <p14:trim st="1019.9254" end="1969.7506"/>
                </p14:media>
              </p:ext>
            </p:extLst>
          </p:nvPr>
        </p:nvPicPr>
        <p:blipFill>
          <a:blip r:embed="rId5"/>
          <a:stretch>
            <a:fillRect/>
          </a:stretch>
        </p:blipFill>
        <p:spPr>
          <a:xfrm>
            <a:off x="539552" y="6032500"/>
            <a:ext cx="609600" cy="609600"/>
          </a:xfrm>
          <a:prstGeom prst="rect">
            <a:avLst/>
          </a:prstGeom>
        </p:spPr>
      </p:pic>
    </p:spTree>
    <p:extLst>
      <p:ext uri="{BB962C8B-B14F-4D97-AF65-F5344CB8AC3E}">
        <p14:creationId xmlns:p14="http://schemas.microsoft.com/office/powerpoint/2010/main" val="2605641251"/>
      </p:ext>
    </p:extLst>
  </p:cSld>
  <p:clrMapOvr>
    <a:masterClrMapping/>
  </p:clrMapOvr>
  <mc:AlternateContent xmlns:mc="http://schemas.openxmlformats.org/markup-compatibility/2006" xmlns:p14="http://schemas.microsoft.com/office/powerpoint/2010/main">
    <mc:Choice Requires="p14">
      <p:transition spd="slow" p14:dur="2000" advTm="85466"/>
    </mc:Choice>
    <mc:Fallback xmlns="">
      <p:transition spd="slow" advTm="85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next?</a:t>
            </a:r>
            <a:endParaRPr lang="en-GB" dirty="0"/>
          </a:p>
        </p:txBody>
      </p:sp>
      <p:sp>
        <p:nvSpPr>
          <p:cNvPr id="3" name="Content Placeholder 2"/>
          <p:cNvSpPr>
            <a:spLocks noGrp="1"/>
          </p:cNvSpPr>
          <p:nvPr>
            <p:ph sz="half" idx="1"/>
          </p:nvPr>
        </p:nvSpPr>
        <p:spPr>
          <a:xfrm>
            <a:off x="323528" y="1600200"/>
            <a:ext cx="7776864" cy="4525963"/>
          </a:xfrm>
        </p:spPr>
        <p:txBody>
          <a:bodyPr/>
          <a:lstStyle/>
          <a:p>
            <a:endParaRPr lang="en-GB" sz="1800" dirty="0"/>
          </a:p>
          <a:p>
            <a:pPr lvl="0"/>
            <a:r>
              <a:rPr lang="en-GB" sz="1800" dirty="0" smtClean="0"/>
              <a:t>A Study Needs </a:t>
            </a:r>
            <a:r>
              <a:rPr lang="en-GB" sz="1800" dirty="0"/>
              <a:t>Assessment </a:t>
            </a:r>
            <a:r>
              <a:rPr lang="en-GB" sz="1800" dirty="0" smtClean="0"/>
              <a:t>Report will be produced</a:t>
            </a:r>
          </a:p>
          <a:p>
            <a:pPr lvl="0"/>
            <a:endParaRPr lang="en-GB" sz="1800" dirty="0" smtClean="0"/>
          </a:p>
          <a:p>
            <a:pPr lvl="0"/>
            <a:r>
              <a:rPr lang="en-GB" sz="1800" dirty="0" smtClean="0"/>
              <a:t>Copies will be sent to you, your funding body and with your permission, your University Disability Advice team.</a:t>
            </a:r>
            <a:endParaRPr lang="en-GB" sz="1800" dirty="0"/>
          </a:p>
          <a:p>
            <a:pPr marL="0" indent="0">
              <a:buNone/>
            </a:pPr>
            <a:endParaRPr lang="en-GB" dirty="0"/>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r:embed="rId2">
                  <p14:trim st="900" end="1589.7506"/>
                </p14:media>
              </p:ext>
            </p:extLst>
          </p:nvPr>
        </p:nvPicPr>
        <p:blipFill>
          <a:blip r:embed="rId5"/>
          <a:stretch>
            <a:fillRect/>
          </a:stretch>
        </p:blipFill>
        <p:spPr>
          <a:xfrm>
            <a:off x="539552" y="5949280"/>
            <a:ext cx="609600" cy="609600"/>
          </a:xfrm>
          <a:prstGeom prst="rect">
            <a:avLst/>
          </a:prstGeom>
        </p:spPr>
      </p:pic>
    </p:spTree>
    <p:extLst>
      <p:ext uri="{BB962C8B-B14F-4D97-AF65-F5344CB8AC3E}">
        <p14:creationId xmlns:p14="http://schemas.microsoft.com/office/powerpoint/2010/main" val="967334975"/>
      </p:ext>
    </p:extLst>
  </p:cSld>
  <p:clrMapOvr>
    <a:masterClrMapping/>
  </p:clrMapOvr>
  <mc:AlternateContent xmlns:mc="http://schemas.openxmlformats.org/markup-compatibility/2006" xmlns:p14="http://schemas.microsoft.com/office/powerpoint/2010/main">
    <mc:Choice Requires="p14">
      <p:transition spd="slow" p14:dur="2000" advTm="22591"/>
    </mc:Choice>
    <mc:Fallback xmlns="">
      <p:transition spd="slow" advTm="22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20688"/>
            <a:ext cx="8280920" cy="4525963"/>
          </a:xfrm>
        </p:spPr>
        <p:txBody>
          <a:bodyPr/>
          <a:lstStyle/>
          <a:p>
            <a:endParaRPr lang="en-GB" sz="1800" dirty="0"/>
          </a:p>
          <a:p>
            <a:pPr marL="0" indent="0">
              <a:buNone/>
            </a:pPr>
            <a:r>
              <a:rPr lang="en-GB" sz="1800" dirty="0" smtClean="0"/>
              <a:t>We’re looking forward to meeting you at your appointment but if you have any questions in the meantime or if you would like some further information please do contact us.</a:t>
            </a:r>
          </a:p>
          <a:p>
            <a:pPr marL="0" indent="0">
              <a:buNone/>
            </a:pPr>
            <a:endParaRPr lang="en-GB" sz="1800" dirty="0"/>
          </a:p>
          <a:p>
            <a:pPr marL="0" indent="0">
              <a:buNone/>
            </a:pPr>
            <a:r>
              <a:rPr lang="en-US" sz="1800" dirty="0"/>
              <a:t>T: 0113 812 3357</a:t>
            </a:r>
          </a:p>
          <a:p>
            <a:pPr marL="0" indent="0">
              <a:buNone/>
            </a:pPr>
            <a:r>
              <a:rPr lang="en-US" sz="1800" dirty="0"/>
              <a:t>E: </a:t>
            </a:r>
            <a:r>
              <a:rPr lang="en-US" sz="1800" dirty="0" smtClean="0">
                <a:hlinkClick r:id="rId5"/>
              </a:rPr>
              <a:t>dac@leedsbeckett.ac.uk</a:t>
            </a:r>
            <a:r>
              <a:rPr lang="en-US" sz="1800" dirty="0"/>
              <a:t> </a:t>
            </a:r>
          </a:p>
          <a:p>
            <a:pPr marL="0" indent="0">
              <a:buNone/>
            </a:pPr>
            <a:endParaRPr lang="en-US" sz="1800" dirty="0"/>
          </a:p>
          <a:p>
            <a:pPr marL="0" indent="0">
              <a:buNone/>
            </a:pPr>
            <a:r>
              <a:rPr lang="en-GB" sz="1800" dirty="0"/>
              <a:t>Disability Assessment Centre</a:t>
            </a:r>
            <a:br>
              <a:rPr lang="en-GB" sz="1800" dirty="0"/>
            </a:br>
            <a:r>
              <a:rPr lang="en-GB" sz="1800" dirty="0"/>
              <a:t>G01 Priestley Hall</a:t>
            </a:r>
            <a:br>
              <a:rPr lang="en-GB" sz="1800" dirty="0"/>
            </a:br>
            <a:r>
              <a:rPr lang="en-GB" sz="1800" dirty="0" err="1"/>
              <a:t>Headingley</a:t>
            </a:r>
            <a:r>
              <a:rPr lang="en-GB" sz="1800" dirty="0"/>
              <a:t> Campus</a:t>
            </a:r>
            <a:br>
              <a:rPr lang="en-GB" sz="1800" dirty="0"/>
            </a:br>
            <a:r>
              <a:rPr lang="en-GB" sz="1800" dirty="0"/>
              <a:t>Leeds Beckett University</a:t>
            </a:r>
            <a:br>
              <a:rPr lang="en-GB" sz="1800" dirty="0"/>
            </a:br>
            <a:r>
              <a:rPr lang="en-GB" sz="1800" dirty="0"/>
              <a:t>Leeds</a:t>
            </a:r>
            <a:br>
              <a:rPr lang="en-GB" sz="1800" dirty="0"/>
            </a:br>
            <a:r>
              <a:rPr lang="en-GB" sz="1800" dirty="0"/>
              <a:t>LS6 3QS</a:t>
            </a:r>
            <a:endParaRPr lang="en-US" sz="1800" dirty="0"/>
          </a:p>
          <a:p>
            <a:pPr marL="0" indent="0">
              <a:buNone/>
            </a:pPr>
            <a:endParaRPr lang="en-GB" dirty="0" smtClean="0"/>
          </a:p>
          <a:p>
            <a:pPr marL="0" indent="0">
              <a:buNone/>
            </a:pPr>
            <a:endParaRPr lang="en-GB" dirty="0"/>
          </a:p>
          <a:p>
            <a:pPr marL="0" indent="0">
              <a:buNone/>
            </a:pPr>
            <a:endParaRPr lang="en-GB" dirty="0"/>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r:embed="rId2">
                  <p14:trim st="1500" end="1629.7506"/>
                </p14:media>
              </p:ext>
            </p:extLst>
          </p:nvPr>
        </p:nvPicPr>
        <p:blipFill>
          <a:blip r:embed="rId6"/>
          <a:stretch>
            <a:fillRect/>
          </a:stretch>
        </p:blipFill>
        <p:spPr>
          <a:xfrm>
            <a:off x="611560" y="5969000"/>
            <a:ext cx="609600" cy="609600"/>
          </a:xfrm>
          <a:prstGeom prst="rect">
            <a:avLst/>
          </a:prstGeom>
        </p:spPr>
      </p:pic>
    </p:spTree>
    <p:extLst>
      <p:ext uri="{BB962C8B-B14F-4D97-AF65-F5344CB8AC3E}">
        <p14:creationId xmlns:p14="http://schemas.microsoft.com/office/powerpoint/2010/main" val="1404295350"/>
      </p:ext>
    </p:extLst>
  </p:cSld>
  <p:clrMapOvr>
    <a:masterClrMapping/>
  </p:clrMapOvr>
  <mc:AlternateContent xmlns:mc="http://schemas.openxmlformats.org/markup-compatibility/2006" xmlns:p14="http://schemas.microsoft.com/office/powerpoint/2010/main">
    <mc:Choice Requires="p14">
      <p:transition spd="slow" p14:dur="2000" advTm="11400"/>
    </mc:Choice>
    <mc:Fallback xmlns="">
      <p:transition spd="slow" advTm="11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20688"/>
            <a:ext cx="8280920" cy="4525963"/>
          </a:xfrm>
        </p:spPr>
        <p:txBody>
          <a:bodyPr/>
          <a:lstStyle/>
          <a:p>
            <a:pPr marL="0" indent="0">
              <a:buNone/>
            </a:pPr>
            <a:r>
              <a:rPr lang="en-GB" sz="1800" dirty="0" smtClean="0"/>
              <a:t>Some examples of the most common pieces of assistive software we may look at in your Study Needs Assessment can be found on the following links:</a:t>
            </a:r>
          </a:p>
          <a:p>
            <a:pPr marL="0" indent="0">
              <a:buNone/>
            </a:pPr>
            <a:endParaRPr lang="en-GB" sz="1800" dirty="0"/>
          </a:p>
          <a:p>
            <a:pPr marL="0" indent="0">
              <a:buNone/>
            </a:pPr>
            <a:r>
              <a:rPr lang="en-GB" sz="1800" b="1" dirty="0" err="1" smtClean="0"/>
              <a:t>Mindmapping</a:t>
            </a:r>
            <a:r>
              <a:rPr lang="en-GB" sz="1800" b="1" dirty="0" smtClean="0"/>
              <a:t> software	</a:t>
            </a:r>
          </a:p>
          <a:p>
            <a:pPr marL="0" indent="0">
              <a:buNone/>
            </a:pPr>
            <a:endParaRPr lang="en-GB" sz="1800" dirty="0" smtClean="0"/>
          </a:p>
          <a:p>
            <a:pPr marL="0" indent="0">
              <a:buNone/>
            </a:pPr>
            <a:r>
              <a:rPr lang="en-GB" sz="1800" dirty="0" smtClean="0"/>
              <a:t>Inspiration</a:t>
            </a:r>
            <a:r>
              <a:rPr lang="en-GB" sz="1800" dirty="0"/>
              <a:t>: </a:t>
            </a:r>
            <a:r>
              <a:rPr lang="en-GB" sz="1800" dirty="0">
                <a:hlinkClick r:id="rId3"/>
              </a:rPr>
              <a:t>http://www.inspiration.com</a:t>
            </a:r>
            <a:r>
              <a:rPr lang="en-GB" sz="1800" dirty="0" smtClean="0">
                <a:hlinkClick r:id="rId3"/>
              </a:rPr>
              <a:t>/</a:t>
            </a:r>
            <a:r>
              <a:rPr lang="en-GB" sz="1800" dirty="0" smtClean="0"/>
              <a:t> </a:t>
            </a:r>
          </a:p>
          <a:p>
            <a:pPr marL="0" indent="0">
              <a:buNone/>
            </a:pPr>
            <a:r>
              <a:rPr lang="en-GB" sz="1800" dirty="0" err="1" smtClean="0"/>
              <a:t>Mindview</a:t>
            </a:r>
            <a:r>
              <a:rPr lang="en-GB" sz="1800" dirty="0"/>
              <a:t>: </a:t>
            </a:r>
            <a:r>
              <a:rPr lang="en-GB" sz="1800" dirty="0">
                <a:hlinkClick r:id="rId4"/>
              </a:rPr>
              <a:t>http://www.matchware.com/en/products/mindview</a:t>
            </a:r>
            <a:r>
              <a:rPr lang="en-GB" sz="1800" dirty="0" smtClean="0">
                <a:hlinkClick r:id="rId4"/>
              </a:rPr>
              <a:t>/</a:t>
            </a:r>
            <a:r>
              <a:rPr lang="en-GB" sz="1800" dirty="0" smtClean="0"/>
              <a:t> </a:t>
            </a:r>
            <a:endParaRPr lang="en-GB" sz="1800" dirty="0"/>
          </a:p>
          <a:p>
            <a:pPr marL="0" indent="0">
              <a:buNone/>
            </a:pPr>
            <a:endParaRPr lang="en-GB" sz="1800" dirty="0"/>
          </a:p>
          <a:p>
            <a:pPr marL="0" indent="0">
              <a:buNone/>
            </a:pPr>
            <a:r>
              <a:rPr lang="en-GB" sz="1800" b="1" dirty="0" smtClean="0"/>
              <a:t>Text to Speech/Read Aloud software</a:t>
            </a:r>
          </a:p>
          <a:p>
            <a:pPr marL="0" indent="0">
              <a:buNone/>
            </a:pPr>
            <a:endParaRPr lang="en-GB" sz="1800" dirty="0"/>
          </a:p>
          <a:p>
            <a:pPr marL="0" indent="0">
              <a:buNone/>
            </a:pPr>
            <a:r>
              <a:rPr lang="en-GB" sz="1800" dirty="0" smtClean="0"/>
              <a:t>Text Help Read and </a:t>
            </a:r>
            <a:r>
              <a:rPr lang="en-GB" sz="1800" dirty="0"/>
              <a:t>Write: </a:t>
            </a:r>
            <a:r>
              <a:rPr lang="en-GB" sz="1800" dirty="0">
                <a:hlinkClick r:id="rId5"/>
              </a:rPr>
              <a:t>http://</a:t>
            </a:r>
            <a:r>
              <a:rPr lang="en-GB" sz="1800" dirty="0" smtClean="0">
                <a:hlinkClick r:id="rId5"/>
              </a:rPr>
              <a:t>www.texthelp.com/UK</a:t>
            </a:r>
            <a:r>
              <a:rPr lang="en-GB" sz="1800" dirty="0" smtClean="0"/>
              <a:t> </a:t>
            </a:r>
          </a:p>
          <a:p>
            <a:pPr marL="0" indent="0">
              <a:buNone/>
            </a:pPr>
            <a:r>
              <a:rPr lang="en-GB" sz="1800" dirty="0"/>
              <a:t>Claro: </a:t>
            </a:r>
            <a:r>
              <a:rPr lang="en-GB" sz="1800" dirty="0">
                <a:hlinkClick r:id="rId6"/>
              </a:rPr>
              <a:t>http://www.clarosoftware.com</a:t>
            </a:r>
            <a:r>
              <a:rPr lang="en-GB" sz="1800" dirty="0" smtClean="0">
                <a:hlinkClick r:id="rId6"/>
              </a:rPr>
              <a:t>/</a:t>
            </a:r>
            <a:r>
              <a:rPr lang="en-GB" sz="1800" dirty="0" smtClean="0"/>
              <a:t> </a:t>
            </a:r>
          </a:p>
          <a:p>
            <a:pPr marL="0" indent="0">
              <a:buNone/>
            </a:pPr>
            <a:endParaRPr lang="en-GB" sz="1800" b="1" dirty="0"/>
          </a:p>
          <a:p>
            <a:pPr marL="0" indent="0">
              <a:buNone/>
            </a:pPr>
            <a:r>
              <a:rPr lang="en-GB" sz="1800" b="1" dirty="0" smtClean="0"/>
              <a:t>Dictate software</a:t>
            </a:r>
          </a:p>
          <a:p>
            <a:pPr marL="0" indent="0">
              <a:buNone/>
            </a:pPr>
            <a:endParaRPr lang="en-GB" sz="1800" dirty="0"/>
          </a:p>
          <a:p>
            <a:pPr marL="0" indent="0">
              <a:buNone/>
            </a:pPr>
            <a:r>
              <a:rPr lang="en-GB" sz="1800" dirty="0" smtClean="0"/>
              <a:t>Dragon</a:t>
            </a:r>
            <a:r>
              <a:rPr lang="en-GB" sz="1800" dirty="0"/>
              <a:t>: </a:t>
            </a:r>
            <a:r>
              <a:rPr lang="en-GB" sz="1800" dirty="0">
                <a:hlinkClick r:id="rId7"/>
              </a:rPr>
              <a:t>http://</a:t>
            </a:r>
            <a:r>
              <a:rPr lang="en-GB" sz="1800" dirty="0" smtClean="0">
                <a:hlinkClick r:id="rId7"/>
              </a:rPr>
              <a:t>www.nuance.co.uk/dragon/index.htm</a:t>
            </a:r>
            <a:r>
              <a:rPr lang="en-GB" sz="1800" dirty="0" smtClean="0"/>
              <a:t> </a:t>
            </a:r>
            <a:endParaRPr lang="en-GB" sz="1800" dirty="0"/>
          </a:p>
        </p:txBody>
      </p:sp>
    </p:spTree>
    <p:extLst>
      <p:ext uri="{BB962C8B-B14F-4D97-AF65-F5344CB8AC3E}">
        <p14:creationId xmlns:p14="http://schemas.microsoft.com/office/powerpoint/2010/main" val="1585618175"/>
      </p:ext>
    </p:extLst>
  </p:cSld>
  <p:clrMapOvr>
    <a:masterClrMapping/>
  </p:clrMapOvr>
  <mc:AlternateContent xmlns:mc="http://schemas.openxmlformats.org/markup-compatibility/2006" xmlns:p14="http://schemas.microsoft.com/office/powerpoint/2010/main">
    <mc:Choice Requires="p14">
      <p:transition spd="slow" p14:dur="2000" advTm="12937"/>
    </mc:Choice>
    <mc:Fallback xmlns="">
      <p:transition spd="slow" advTm="12937"/>
    </mc:Fallback>
  </mc:AlternateContent>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TotalTime>
  <Words>1059</Words>
  <Application>Microsoft Office PowerPoint</Application>
  <PresentationFormat>On-screen Show (4:3)</PresentationFormat>
  <Paragraphs>135</Paragraphs>
  <Slides>7</Slides>
  <Notes>7</Notes>
  <HiddenSlides>0</HiddenSlides>
  <MMClips>5</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7</vt:i4>
      </vt:variant>
    </vt:vector>
  </HeadingPairs>
  <TitlesOfParts>
    <vt:vector size="17" baseType="lpstr">
      <vt:lpstr>Arial</vt:lpstr>
      <vt:lpstr>Calibri</vt:lpstr>
      <vt:lpstr>IntroductionSlide</vt:lpstr>
      <vt:lpstr>New Topic Slide</vt:lpstr>
      <vt:lpstr>Custom Design</vt:lpstr>
      <vt:lpstr>1_Custom Design</vt:lpstr>
      <vt:lpstr>Beckett Theme</vt:lpstr>
      <vt:lpstr>1_New Topic Slide</vt:lpstr>
      <vt:lpstr>2_Custom Design</vt:lpstr>
      <vt:lpstr>3_Custom Design</vt:lpstr>
      <vt:lpstr>PowerPoint Presentation</vt:lpstr>
      <vt:lpstr>What is a Study Needs Assessment?</vt:lpstr>
      <vt:lpstr>What will we talk about?</vt:lpstr>
      <vt:lpstr>What types of recommendations might be made?</vt:lpstr>
      <vt:lpstr>What happens next?</vt:lpstr>
      <vt:lpstr>PowerPoint Presentation</vt:lpstr>
      <vt:lpstr>PowerPoint Presentation</vt:lpstr>
    </vt:vector>
  </TitlesOfParts>
  <Company>Leeds Metropolitan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Myers, Kate</cp:lastModifiedBy>
  <cp:revision>81</cp:revision>
  <cp:lastPrinted>2015-08-10T08:09:25Z</cp:lastPrinted>
  <dcterms:created xsi:type="dcterms:W3CDTF">2012-02-14T11:14:08Z</dcterms:created>
  <dcterms:modified xsi:type="dcterms:W3CDTF">2015-09-30T13:18:21Z</dcterms:modified>
</cp:coreProperties>
</file>